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8" r:id="rId3"/>
    <p:sldId id="259" r:id="rId4"/>
    <p:sldId id="272" r:id="rId5"/>
    <p:sldId id="261" r:id="rId6"/>
    <p:sldId id="262" r:id="rId7"/>
    <p:sldId id="263" r:id="rId8"/>
    <p:sldId id="264" r:id="rId9"/>
    <p:sldId id="265" r:id="rId10"/>
    <p:sldId id="266" r:id="rId11"/>
    <p:sldId id="273" r:id="rId12"/>
    <p:sldId id="277" r:id="rId13"/>
    <p:sldId id="281" r:id="rId14"/>
    <p:sldId id="267" r:id="rId15"/>
    <p:sldId id="268" r:id="rId16"/>
    <p:sldId id="284" r:id="rId17"/>
    <p:sldId id="285" r:id="rId18"/>
    <p:sldId id="283" r:id="rId19"/>
    <p:sldId id="270" r:id="rId20"/>
    <p:sldId id="278" r:id="rId21"/>
    <p:sldId id="279" r:id="rId22"/>
    <p:sldId id="271" r:id="rId23"/>
    <p:sldId id="274" r:id="rId24"/>
    <p:sldId id="275" r:id="rId25"/>
    <p:sldId id="286" r:id="rId26"/>
    <p:sldId id="276" r:id="rId27"/>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ladislav Slepoy" initials="VlSl"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52" autoAdjust="0"/>
  </p:normalViewPr>
  <p:slideViewPr>
    <p:cSldViewPr>
      <p:cViewPr>
        <p:scale>
          <a:sx n="58" d="100"/>
          <a:sy n="58" d="100"/>
        </p:scale>
        <p:origin x="1520" y="632"/>
      </p:cViewPr>
      <p:guideLst>
        <p:guide orient="horz" pos="2160"/>
        <p:guide pos="2880"/>
      </p:guideLst>
    </p:cSldViewPr>
  </p:slideViewPr>
  <p:outlineViewPr>
    <p:cViewPr>
      <p:scale>
        <a:sx n="33" d="100"/>
        <a:sy n="33" d="100"/>
      </p:scale>
      <p:origin x="0" y="-3320"/>
    </p:cViewPr>
  </p:outlineViewPr>
  <p:notesTextViewPr>
    <p:cViewPr>
      <p:scale>
        <a:sx n="1" d="1"/>
        <a:sy n="1" d="1"/>
      </p:scale>
      <p:origin x="0" y="0"/>
    </p:cViewPr>
  </p:notesTextViewPr>
  <p:sorterViewPr>
    <p:cViewPr>
      <p:scale>
        <a:sx n="100" d="100"/>
        <a:sy n="100" d="100"/>
      </p:scale>
      <p:origin x="0" y="-348"/>
    </p:cViewPr>
  </p:sorterViewPr>
  <p:notesViewPr>
    <p:cSldViewPr>
      <p:cViewPr varScale="1">
        <p:scale>
          <a:sx n="88" d="100"/>
          <a:sy n="88" d="100"/>
        </p:scale>
        <p:origin x="-382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5FF24A-7A11-455B-B577-2597FF694C86}" type="datetimeFigureOut">
              <a:rPr lang="de-AT" smtClean="0"/>
              <a:pPr/>
              <a:t>03.07.2018</a:t>
            </a:fld>
            <a:endParaRPr lang="de-AT"/>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C770F1-0286-4928-8454-614AE3CB887C}" type="slidenum">
              <a:rPr lang="de-AT" smtClean="0"/>
              <a:pPr/>
              <a:t>‹Nr.›</a:t>
            </a:fld>
            <a:endParaRPr lang="de-AT"/>
          </a:p>
        </p:txBody>
      </p:sp>
    </p:spTree>
    <p:extLst>
      <p:ext uri="{BB962C8B-B14F-4D97-AF65-F5344CB8AC3E}">
        <p14:creationId xmlns:p14="http://schemas.microsoft.com/office/powerpoint/2010/main" val="2580109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F1C770F1-0286-4928-8454-614AE3CB887C}" type="slidenum">
              <a:rPr lang="de-AT" smtClean="0"/>
              <a:pPr/>
              <a:t>1</a:t>
            </a:fld>
            <a:endParaRPr lang="de-AT"/>
          </a:p>
        </p:txBody>
      </p:sp>
    </p:spTree>
    <p:extLst>
      <p:ext uri="{BB962C8B-B14F-4D97-AF65-F5344CB8AC3E}">
        <p14:creationId xmlns:p14="http://schemas.microsoft.com/office/powerpoint/2010/main" val="1220775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F1C770F1-0286-4928-8454-614AE3CB887C}" type="slidenum">
              <a:rPr lang="de-AT" smtClean="0"/>
              <a:pPr/>
              <a:t>10</a:t>
            </a:fld>
            <a:endParaRPr lang="de-AT"/>
          </a:p>
        </p:txBody>
      </p:sp>
    </p:spTree>
    <p:extLst>
      <p:ext uri="{BB962C8B-B14F-4D97-AF65-F5344CB8AC3E}">
        <p14:creationId xmlns:p14="http://schemas.microsoft.com/office/powerpoint/2010/main" val="3872590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F1C770F1-0286-4928-8454-614AE3CB887C}" type="slidenum">
              <a:rPr lang="de-AT" smtClean="0"/>
              <a:pPr/>
              <a:t>12</a:t>
            </a:fld>
            <a:endParaRPr lang="de-AT"/>
          </a:p>
        </p:txBody>
      </p:sp>
    </p:spTree>
    <p:extLst>
      <p:ext uri="{BB962C8B-B14F-4D97-AF65-F5344CB8AC3E}">
        <p14:creationId xmlns:p14="http://schemas.microsoft.com/office/powerpoint/2010/main" val="3872590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F1C770F1-0286-4928-8454-614AE3CB887C}" type="slidenum">
              <a:rPr lang="de-AT" smtClean="0"/>
              <a:pPr/>
              <a:t>14</a:t>
            </a:fld>
            <a:endParaRPr lang="de-AT"/>
          </a:p>
        </p:txBody>
      </p:sp>
    </p:spTree>
    <p:extLst>
      <p:ext uri="{BB962C8B-B14F-4D97-AF65-F5344CB8AC3E}">
        <p14:creationId xmlns:p14="http://schemas.microsoft.com/office/powerpoint/2010/main" val="19249251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a:p>
        </p:txBody>
      </p:sp>
      <p:sp>
        <p:nvSpPr>
          <p:cNvPr id="4" name="Foliennummernplatzhalter 3"/>
          <p:cNvSpPr>
            <a:spLocks noGrp="1"/>
          </p:cNvSpPr>
          <p:nvPr>
            <p:ph type="sldNum" sz="quarter" idx="10"/>
          </p:nvPr>
        </p:nvSpPr>
        <p:spPr/>
        <p:txBody>
          <a:bodyPr/>
          <a:lstStyle/>
          <a:p>
            <a:fld id="{F1C770F1-0286-4928-8454-614AE3CB887C}" type="slidenum">
              <a:rPr lang="de-AT" smtClean="0"/>
              <a:pPr/>
              <a:t>15</a:t>
            </a:fld>
            <a:endParaRPr lang="de-AT"/>
          </a:p>
        </p:txBody>
      </p:sp>
    </p:spTree>
    <p:extLst>
      <p:ext uri="{BB962C8B-B14F-4D97-AF65-F5344CB8AC3E}">
        <p14:creationId xmlns:p14="http://schemas.microsoft.com/office/powerpoint/2010/main" val="2413044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F1C770F1-0286-4928-8454-614AE3CB887C}" type="slidenum">
              <a:rPr lang="de-AT" smtClean="0"/>
              <a:pPr/>
              <a:t>19</a:t>
            </a:fld>
            <a:endParaRPr lang="de-AT"/>
          </a:p>
        </p:txBody>
      </p:sp>
    </p:spTree>
    <p:extLst>
      <p:ext uri="{BB962C8B-B14F-4D97-AF65-F5344CB8AC3E}">
        <p14:creationId xmlns:p14="http://schemas.microsoft.com/office/powerpoint/2010/main" val="1697397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endParaRPr lang="de-AT"/>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AT"/>
          </a:p>
        </p:txBody>
      </p:sp>
      <p:sp>
        <p:nvSpPr>
          <p:cNvPr id="4" name="Datumsplatzhalter 3"/>
          <p:cNvSpPr>
            <a:spLocks noGrp="1"/>
          </p:cNvSpPr>
          <p:nvPr>
            <p:ph type="dt" sz="half" idx="10"/>
          </p:nvPr>
        </p:nvSpPr>
        <p:spPr/>
        <p:txBody>
          <a:bodyPr/>
          <a:lstStyle/>
          <a:p>
            <a:fld id="{CABD00BC-0B0C-4B5E-B799-3A672C227F1E}" type="datetimeFigureOut">
              <a:rPr lang="de-AT" smtClean="0"/>
              <a:pPr/>
              <a:t>03.07.2018</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37B1791E-5E01-43A9-BA10-B1B0B5AFD046}" type="slidenum">
              <a:rPr lang="de-AT" smtClean="0"/>
              <a:pPr/>
              <a:t>‹Nr.›</a:t>
            </a:fld>
            <a:endParaRPr lang="de-AT"/>
          </a:p>
        </p:txBody>
      </p:sp>
    </p:spTree>
    <p:extLst>
      <p:ext uri="{BB962C8B-B14F-4D97-AF65-F5344CB8AC3E}">
        <p14:creationId xmlns:p14="http://schemas.microsoft.com/office/powerpoint/2010/main" val="2694813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CABD00BC-0B0C-4B5E-B799-3A672C227F1E}" type="datetimeFigureOut">
              <a:rPr lang="de-AT" smtClean="0"/>
              <a:pPr/>
              <a:t>03.07.2018</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37B1791E-5E01-43A9-BA10-B1B0B5AFD046}" type="slidenum">
              <a:rPr lang="de-AT" smtClean="0"/>
              <a:pPr/>
              <a:t>‹Nr.›</a:t>
            </a:fld>
            <a:endParaRPr lang="de-AT"/>
          </a:p>
        </p:txBody>
      </p:sp>
    </p:spTree>
    <p:extLst>
      <p:ext uri="{BB962C8B-B14F-4D97-AF65-F5344CB8AC3E}">
        <p14:creationId xmlns:p14="http://schemas.microsoft.com/office/powerpoint/2010/main" val="3989973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CABD00BC-0B0C-4B5E-B799-3A672C227F1E}" type="datetimeFigureOut">
              <a:rPr lang="de-AT" smtClean="0"/>
              <a:pPr/>
              <a:t>03.07.2018</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37B1791E-5E01-43A9-BA10-B1B0B5AFD046}" type="slidenum">
              <a:rPr lang="de-AT" smtClean="0"/>
              <a:pPr/>
              <a:t>‹Nr.›</a:t>
            </a:fld>
            <a:endParaRPr lang="de-AT"/>
          </a:p>
        </p:txBody>
      </p:sp>
    </p:spTree>
    <p:extLst>
      <p:ext uri="{BB962C8B-B14F-4D97-AF65-F5344CB8AC3E}">
        <p14:creationId xmlns:p14="http://schemas.microsoft.com/office/powerpoint/2010/main" val="88901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10"/>
          </p:nvPr>
        </p:nvSpPr>
        <p:spPr/>
        <p:txBody>
          <a:bodyPr/>
          <a:lstStyle/>
          <a:p>
            <a:fld id="{CABD00BC-0B0C-4B5E-B799-3A672C227F1E}" type="datetimeFigureOut">
              <a:rPr lang="de-AT" smtClean="0"/>
              <a:pPr/>
              <a:t>03.07.2018</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37B1791E-5E01-43A9-BA10-B1B0B5AFD046}" type="slidenum">
              <a:rPr lang="de-AT" smtClean="0"/>
              <a:pPr/>
              <a:t>‹Nr.›</a:t>
            </a:fld>
            <a:endParaRPr lang="de-AT"/>
          </a:p>
        </p:txBody>
      </p:sp>
    </p:spTree>
    <p:extLst>
      <p:ext uri="{BB962C8B-B14F-4D97-AF65-F5344CB8AC3E}">
        <p14:creationId xmlns:p14="http://schemas.microsoft.com/office/powerpoint/2010/main" val="1494271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CABD00BC-0B0C-4B5E-B799-3A672C227F1E}" type="datetimeFigureOut">
              <a:rPr lang="de-AT" smtClean="0"/>
              <a:pPr/>
              <a:t>03.07.2018</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37B1791E-5E01-43A9-BA10-B1B0B5AFD046}" type="slidenum">
              <a:rPr lang="de-AT" smtClean="0"/>
              <a:pPr/>
              <a:t>‹Nr.›</a:t>
            </a:fld>
            <a:endParaRPr lang="de-AT"/>
          </a:p>
        </p:txBody>
      </p:sp>
    </p:spTree>
    <p:extLst>
      <p:ext uri="{BB962C8B-B14F-4D97-AF65-F5344CB8AC3E}">
        <p14:creationId xmlns:p14="http://schemas.microsoft.com/office/powerpoint/2010/main" val="3378944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4"/>
          <p:cNvSpPr>
            <a:spLocks noGrp="1"/>
          </p:cNvSpPr>
          <p:nvPr>
            <p:ph type="dt" sz="half" idx="10"/>
          </p:nvPr>
        </p:nvSpPr>
        <p:spPr/>
        <p:txBody>
          <a:bodyPr/>
          <a:lstStyle/>
          <a:p>
            <a:fld id="{CABD00BC-0B0C-4B5E-B799-3A672C227F1E}" type="datetimeFigureOut">
              <a:rPr lang="de-AT" smtClean="0"/>
              <a:pPr/>
              <a:t>03.07.2018</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37B1791E-5E01-43A9-BA10-B1B0B5AFD046}" type="slidenum">
              <a:rPr lang="de-AT" smtClean="0"/>
              <a:pPr/>
              <a:t>‹Nr.›</a:t>
            </a:fld>
            <a:endParaRPr lang="de-AT"/>
          </a:p>
        </p:txBody>
      </p:sp>
    </p:spTree>
    <p:extLst>
      <p:ext uri="{BB962C8B-B14F-4D97-AF65-F5344CB8AC3E}">
        <p14:creationId xmlns:p14="http://schemas.microsoft.com/office/powerpoint/2010/main" val="3646509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6"/>
          <p:cNvSpPr>
            <a:spLocks noGrp="1"/>
          </p:cNvSpPr>
          <p:nvPr>
            <p:ph type="dt" sz="half" idx="10"/>
          </p:nvPr>
        </p:nvSpPr>
        <p:spPr/>
        <p:txBody>
          <a:bodyPr/>
          <a:lstStyle/>
          <a:p>
            <a:fld id="{CABD00BC-0B0C-4B5E-B799-3A672C227F1E}" type="datetimeFigureOut">
              <a:rPr lang="de-AT" smtClean="0"/>
              <a:pPr/>
              <a:t>03.07.2018</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37B1791E-5E01-43A9-BA10-B1B0B5AFD046}" type="slidenum">
              <a:rPr lang="de-AT" smtClean="0"/>
              <a:pPr/>
              <a:t>‹Nr.›</a:t>
            </a:fld>
            <a:endParaRPr lang="de-AT"/>
          </a:p>
        </p:txBody>
      </p:sp>
    </p:spTree>
    <p:extLst>
      <p:ext uri="{BB962C8B-B14F-4D97-AF65-F5344CB8AC3E}">
        <p14:creationId xmlns:p14="http://schemas.microsoft.com/office/powerpoint/2010/main" val="3798069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Datumsplatzhalter 2"/>
          <p:cNvSpPr>
            <a:spLocks noGrp="1"/>
          </p:cNvSpPr>
          <p:nvPr>
            <p:ph type="dt" sz="half" idx="10"/>
          </p:nvPr>
        </p:nvSpPr>
        <p:spPr/>
        <p:txBody>
          <a:bodyPr/>
          <a:lstStyle/>
          <a:p>
            <a:fld id="{CABD00BC-0B0C-4B5E-B799-3A672C227F1E}" type="datetimeFigureOut">
              <a:rPr lang="de-AT" smtClean="0"/>
              <a:pPr/>
              <a:t>03.07.2018</a:t>
            </a:fld>
            <a:endParaRPr lang="de-AT"/>
          </a:p>
        </p:txBody>
      </p:sp>
      <p:sp>
        <p:nvSpPr>
          <p:cNvPr id="4" name="Fußzeilenplatzhalter 3"/>
          <p:cNvSpPr>
            <a:spLocks noGrp="1"/>
          </p:cNvSpPr>
          <p:nvPr>
            <p:ph type="ftr" sz="quarter" idx="11"/>
          </p:nvPr>
        </p:nvSpPr>
        <p:spPr/>
        <p:txBody>
          <a:bodyPr/>
          <a:lstStyle/>
          <a:p>
            <a:endParaRPr lang="de-AT"/>
          </a:p>
        </p:txBody>
      </p:sp>
      <p:sp>
        <p:nvSpPr>
          <p:cNvPr id="5" name="Foliennummernplatzhalter 4"/>
          <p:cNvSpPr>
            <a:spLocks noGrp="1"/>
          </p:cNvSpPr>
          <p:nvPr>
            <p:ph type="sldNum" sz="quarter" idx="12"/>
          </p:nvPr>
        </p:nvSpPr>
        <p:spPr/>
        <p:txBody>
          <a:bodyPr/>
          <a:lstStyle/>
          <a:p>
            <a:fld id="{37B1791E-5E01-43A9-BA10-B1B0B5AFD046}" type="slidenum">
              <a:rPr lang="de-AT" smtClean="0"/>
              <a:pPr/>
              <a:t>‹Nr.›</a:t>
            </a:fld>
            <a:endParaRPr lang="de-AT"/>
          </a:p>
        </p:txBody>
      </p:sp>
    </p:spTree>
    <p:extLst>
      <p:ext uri="{BB962C8B-B14F-4D97-AF65-F5344CB8AC3E}">
        <p14:creationId xmlns:p14="http://schemas.microsoft.com/office/powerpoint/2010/main" val="4268356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ABD00BC-0B0C-4B5E-B799-3A672C227F1E}" type="datetimeFigureOut">
              <a:rPr lang="de-AT" smtClean="0"/>
              <a:pPr/>
              <a:t>03.07.2018</a:t>
            </a:fld>
            <a:endParaRPr lang="de-AT"/>
          </a:p>
        </p:txBody>
      </p:sp>
      <p:sp>
        <p:nvSpPr>
          <p:cNvPr id="3" name="Fußzeilenplatzhalter 2"/>
          <p:cNvSpPr>
            <a:spLocks noGrp="1"/>
          </p:cNvSpPr>
          <p:nvPr>
            <p:ph type="ftr" sz="quarter" idx="11"/>
          </p:nvPr>
        </p:nvSpPr>
        <p:spPr/>
        <p:txBody>
          <a:bodyPr/>
          <a:lstStyle/>
          <a:p>
            <a:endParaRPr lang="de-AT"/>
          </a:p>
        </p:txBody>
      </p:sp>
      <p:sp>
        <p:nvSpPr>
          <p:cNvPr id="4" name="Foliennummernplatzhalter 3"/>
          <p:cNvSpPr>
            <a:spLocks noGrp="1"/>
          </p:cNvSpPr>
          <p:nvPr>
            <p:ph type="sldNum" sz="quarter" idx="12"/>
          </p:nvPr>
        </p:nvSpPr>
        <p:spPr/>
        <p:txBody>
          <a:bodyPr/>
          <a:lstStyle/>
          <a:p>
            <a:fld id="{37B1791E-5E01-43A9-BA10-B1B0B5AFD046}" type="slidenum">
              <a:rPr lang="de-AT" smtClean="0"/>
              <a:pPr/>
              <a:t>‹Nr.›</a:t>
            </a:fld>
            <a:endParaRPr lang="de-AT"/>
          </a:p>
        </p:txBody>
      </p:sp>
    </p:spTree>
    <p:extLst>
      <p:ext uri="{BB962C8B-B14F-4D97-AF65-F5344CB8AC3E}">
        <p14:creationId xmlns:p14="http://schemas.microsoft.com/office/powerpoint/2010/main" val="1813300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CABD00BC-0B0C-4B5E-B799-3A672C227F1E}" type="datetimeFigureOut">
              <a:rPr lang="de-AT" smtClean="0"/>
              <a:pPr/>
              <a:t>03.07.2018</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37B1791E-5E01-43A9-BA10-B1B0B5AFD046}" type="slidenum">
              <a:rPr lang="de-AT" smtClean="0"/>
              <a:pPr/>
              <a:t>‹Nr.›</a:t>
            </a:fld>
            <a:endParaRPr lang="de-AT"/>
          </a:p>
        </p:txBody>
      </p:sp>
    </p:spTree>
    <p:extLst>
      <p:ext uri="{BB962C8B-B14F-4D97-AF65-F5344CB8AC3E}">
        <p14:creationId xmlns:p14="http://schemas.microsoft.com/office/powerpoint/2010/main" val="927912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CABD00BC-0B0C-4B5E-B799-3A672C227F1E}" type="datetimeFigureOut">
              <a:rPr lang="de-AT" smtClean="0"/>
              <a:pPr/>
              <a:t>03.07.2018</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37B1791E-5E01-43A9-BA10-B1B0B5AFD046}" type="slidenum">
              <a:rPr lang="de-AT" smtClean="0"/>
              <a:pPr/>
              <a:t>‹Nr.›</a:t>
            </a:fld>
            <a:endParaRPr lang="de-AT"/>
          </a:p>
        </p:txBody>
      </p:sp>
    </p:spTree>
    <p:extLst>
      <p:ext uri="{BB962C8B-B14F-4D97-AF65-F5344CB8AC3E}">
        <p14:creationId xmlns:p14="http://schemas.microsoft.com/office/powerpoint/2010/main" val="2940377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extLst>
              <a:ext uri="{BEBA8EAE-BF5A-486C-A8C5-ECC9F3942E4B}">
                <a14:imgProps xmlns:a14="http://schemas.microsoft.com/office/drawing/2010/main">
                  <a14:imgLayer r:embed="rId14">
                    <a14:imgEffect>
                      <a14:artisticTexturizer trans="69000" scaling="24"/>
                    </a14:imgEffect>
                    <a14:imgEffect>
                      <a14:colorTemperature colorTemp="4950"/>
                    </a14:imgEffect>
                    <a14:imgEffect>
                      <a14:saturation sat="155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endParaRPr lang="de-AT"/>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BD00BC-0B0C-4B5E-B799-3A672C227F1E}" type="datetimeFigureOut">
              <a:rPr lang="de-AT" smtClean="0"/>
              <a:pPr/>
              <a:t>03.07.2018</a:t>
            </a:fld>
            <a:endParaRPr lang="de-AT"/>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B1791E-5E01-43A9-BA10-B1B0B5AFD046}" type="slidenum">
              <a:rPr lang="de-AT" smtClean="0"/>
              <a:pPr/>
              <a:t>‹Nr.›</a:t>
            </a:fld>
            <a:endParaRPr lang="de-AT"/>
          </a:p>
        </p:txBody>
      </p:sp>
    </p:spTree>
    <p:extLst>
      <p:ext uri="{BB962C8B-B14F-4D97-AF65-F5344CB8AC3E}">
        <p14:creationId xmlns:p14="http://schemas.microsoft.com/office/powerpoint/2010/main" val="804962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hyperlink" Target="https://www.google.de/url?sa=i&amp;rct=j&amp;q=&amp;esrc=s&amp;source=images&amp;cd=&amp;cad=rja&amp;uact=8&amp;ved=2ahUKEwj4vsDS1eTbAhVRCewKHacbAuAQjRx6BAgBEAU&amp;url=https://www.wien.gv.at/wiki/index.php/Johannes_Capistran&amp;psig=AOvVaw20leQWFI7intNYViHvXhcF&amp;ust=1529656786642473"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hyperlink" Target="https://www.google.de/url?sa=i&amp;rct=j&amp;q=&amp;esrc=s&amp;source=images&amp;cd=&amp;cad=rja&amp;uact=8&amp;ved=2ahUKEwj7op745eTbAhVPCewKHQ6lD98QjRx6BAgBEAU&amp;url=https://oldthing.de/Foto-AK-Deutscher-Kunstverlag-NR-10-Strassburg-Muenster-Ecclesia-und-Synagoge-vom-suedlichen-Querschiff-0016031730&amp;psig=AOvVaw0k3H6AusCDuWGXh56bdS7M&amp;ust=1529671834195171" TargetMode="Externa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hyperlink" Target="http://www.google.de/url?sa=i&amp;rct=j&amp;q=&amp;esrc=s&amp;source=images&amp;cd=&amp;cad=rja&amp;uact=8&amp;ved=2ahUKEwjA7PKQoODbAhULMuwKHZ2eCOUQjRx6BAgBEAU&amp;url=http://www.juedischegeschichte.de/html/ecclesia-synagoga.html&amp;psig=AOvVaw1LTGokaZ4-BuuAN3ZjimKS&amp;ust=1529515698077594" TargetMode="Externa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www.google.de/url?sa=i&amp;rct=j&amp;q=&amp;esrc=s&amp;source=images&amp;cd=&amp;cad=rja&amp;uact=8&amp;ved=2ahUKEwjHj9na2uTbAhXMjqQKHSTxBfMQjRx6BAgBEAU&amp;url=https://ruskino.ru/mov/769/gallery&amp;psig=AOvVaw27bGH_TmnvtpCIzpE-xGba&amp;ust=1529668824163016" TargetMode="Externa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hyperlink" Target="https://www.historisches-lexikon-bayerns.de/Lexikon/Datei:Deutschordensritter.jp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google.de/url?sa=i&amp;rct=j&amp;q=&amp;esrc=s&amp;source=images&amp;cd=&amp;cad=rja&amp;uact=8&amp;ved=2ahUKEwj7op745eTbAhVPCewKHQ6lD98QjRx6BAgBEAU&amp;url=https://oldthing.de/Foto-AK-Deutscher-Kunstverlag-NR-10-Strassburg-Muenster-Ecclesia-und-Synagoge-vom-suedlichen-Querschiff-0016031730&amp;psig=AOvVaw0k3H6AusCDuWGXh56bdS7M&amp;ust=1529671834195171"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google.de/url?sa=i&amp;rct=j&amp;q=&amp;esrc=s&amp;source=images&amp;cd=&amp;cad=rja&amp;uact=8&amp;ved=2ahUKEwj7op745eTbAhVPCewKHQ6lD98QjRx6BAgBEAU&amp;url=https://oldthing.de/Foto-AK-Deutscher-Kunstverlag-NR-10-Strassburg-Muenster-Ecclesia-und-Synagoge-vom-suedlichen-Querschiff-0016031730&amp;psig=AOvVaw0k3H6AusCDuWGXh56bdS7M&amp;ust=1529671834195171" TargetMode="Externa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de.wikipedia.org/wiki/Datei:Speyer_Dom_BW_6.jpg" TargetMode="External"/><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2.bp.blogspot.com/-ski-5Sm8jDo/VwSED39QbrI/AAAAAAAAEHw/DLbpd-bPRYMPSoEJ1y0rxLUudogMabvSg/s1600/Altona+1734.jpg" TargetMode="External"/><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www.schum-staedte.info/fileadmin/_processed_/1/4/csm_Disputation_a1a6ea75e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052736"/>
            <a:ext cx="4900468" cy="4822061"/>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p:cNvSpPr txBox="1"/>
          <p:nvPr/>
        </p:nvSpPr>
        <p:spPr>
          <a:xfrm>
            <a:off x="5782103" y="1196752"/>
            <a:ext cx="2156316" cy="2585323"/>
          </a:xfrm>
          <a:prstGeom prst="rect">
            <a:avLst/>
          </a:prstGeom>
          <a:noFill/>
        </p:spPr>
        <p:txBody>
          <a:bodyPr wrap="square" rtlCol="0">
            <a:spAutoFit/>
          </a:bodyPr>
          <a:lstStyle/>
          <a:p>
            <a:r>
              <a:rPr lang="ru-RU" b="1" dirty="0"/>
              <a:t>«Шли по дороге священник и раввин»: иудео-христианская полемика в средневековой Германии</a:t>
            </a:r>
            <a:endParaRPr lang="de-AT" b="1" dirty="0"/>
          </a:p>
          <a:p>
            <a:endParaRPr lang="de-AT" b="1" dirty="0"/>
          </a:p>
          <a:p>
            <a:r>
              <a:rPr lang="ru-RU" i="1" dirty="0"/>
              <a:t>Владислав Слепой</a:t>
            </a:r>
            <a:endParaRPr lang="de-AT" i="1" dirty="0"/>
          </a:p>
        </p:txBody>
      </p:sp>
    </p:spTree>
    <p:extLst>
      <p:ext uri="{BB962C8B-B14F-4D97-AF65-F5344CB8AC3E}">
        <p14:creationId xmlns:p14="http://schemas.microsoft.com/office/powerpoint/2010/main" val="969454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476672"/>
            <a:ext cx="6014814" cy="5880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7259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3062" y="133350"/>
            <a:ext cx="5857875" cy="6591300"/>
          </a:xfrm>
          <a:prstGeom prst="rect">
            <a:avLst/>
          </a:prstGeom>
          <a:noFill/>
          <a:ln>
            <a:noFill/>
          </a:ln>
        </p:spPr>
      </p:pic>
      <p:pic>
        <p:nvPicPr>
          <p:cNvPr id="8"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40" y="298767"/>
            <a:ext cx="5760720" cy="6260465"/>
          </a:xfrm>
          <a:prstGeom prst="rect">
            <a:avLst/>
          </a:prstGeom>
          <a:noFill/>
          <a:ln>
            <a:noFill/>
          </a:ln>
          <a:extLst/>
        </p:spPr>
      </p:pic>
      <p:pic>
        <p:nvPicPr>
          <p:cNvPr id="9" name="Grafik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1640" y="197485"/>
            <a:ext cx="5760720" cy="6463030"/>
          </a:xfrm>
          <a:prstGeom prst="rect">
            <a:avLst/>
          </a:prstGeom>
          <a:noFill/>
          <a:ln>
            <a:noFill/>
          </a:ln>
        </p:spPr>
      </p:pic>
    </p:spTree>
    <p:extLst>
      <p:ext uri="{BB962C8B-B14F-4D97-AF65-F5344CB8AC3E}">
        <p14:creationId xmlns:p14="http://schemas.microsoft.com/office/powerpoint/2010/main" val="290796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476672"/>
            <a:ext cx="6014814" cy="5880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393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4F301DB-F06F-4873-9CC3-D514EA0249A6}"/>
              </a:ext>
            </a:extLst>
          </p:cNvPr>
          <p:cNvSpPr>
            <a:spLocks noGrp="1"/>
          </p:cNvSpPr>
          <p:nvPr>
            <p:ph idx="1"/>
          </p:nvPr>
        </p:nvSpPr>
        <p:spPr>
          <a:xfrm>
            <a:off x="539552" y="173651"/>
            <a:ext cx="3744416" cy="3687398"/>
          </a:xfrm>
        </p:spPr>
        <p:txBody>
          <a:bodyPr>
            <a:normAutofit/>
          </a:bodyPr>
          <a:lstStyle/>
          <a:p>
            <a:pPr marL="0" indent="0">
              <a:buNone/>
            </a:pPr>
            <a:r>
              <a:rPr lang="ru-RU" sz="2400" i="1" u="sng" dirty="0"/>
              <a:t>Антоний </a:t>
            </a:r>
            <a:r>
              <a:rPr lang="ru-RU" sz="2400" i="1" u="sng" dirty="0" err="1"/>
              <a:t>Маргатита</a:t>
            </a:r>
            <a:endParaRPr lang="ru-RU" sz="2400" i="1" u="sng" dirty="0"/>
          </a:p>
          <a:p>
            <a:pPr marL="0" indent="0">
              <a:buNone/>
            </a:pPr>
            <a:r>
              <a:rPr lang="ru-RU" sz="2000" dirty="0"/>
              <a:t>- род. </a:t>
            </a:r>
            <a:r>
              <a:rPr lang="ru-RU" sz="2000" dirty="0" err="1"/>
              <a:t>ок</a:t>
            </a:r>
            <a:r>
              <a:rPr lang="ru-RU" sz="2000" dirty="0"/>
              <a:t>. 1492г в Регенсбурге</a:t>
            </a:r>
          </a:p>
          <a:p>
            <a:pPr>
              <a:buFontTx/>
              <a:buChar char="-"/>
            </a:pPr>
            <a:r>
              <a:rPr lang="ru-RU" sz="2000" dirty="0"/>
              <a:t>в 1519 изгнан вместе с семьей</a:t>
            </a:r>
          </a:p>
          <a:p>
            <a:pPr>
              <a:buFontTx/>
              <a:buChar char="-"/>
            </a:pPr>
            <a:r>
              <a:rPr lang="ru-RU" sz="2000" dirty="0"/>
              <a:t>в 1521 г. принял христианство</a:t>
            </a:r>
          </a:p>
          <a:p>
            <a:pPr>
              <a:buFontTx/>
              <a:buChar char="-"/>
            </a:pPr>
            <a:r>
              <a:rPr lang="ru-RU" sz="2000" dirty="0"/>
              <a:t>преподает евр. язык в разных городах</a:t>
            </a:r>
          </a:p>
          <a:p>
            <a:pPr>
              <a:buFontTx/>
              <a:buChar char="-"/>
            </a:pPr>
            <a:r>
              <a:rPr lang="ru-RU" sz="2000" dirty="0"/>
              <a:t>в 15</a:t>
            </a:r>
            <a:r>
              <a:rPr lang="de-DE" sz="2000" dirty="0"/>
              <a:t>20e</a:t>
            </a:r>
            <a:r>
              <a:rPr lang="ru-RU" sz="2000" dirty="0"/>
              <a:t> готовит книгу </a:t>
            </a:r>
            <a:r>
              <a:rPr lang="de-DE" sz="2000" i="1" dirty="0"/>
              <a:t>Der </a:t>
            </a:r>
            <a:r>
              <a:rPr lang="de-DE" sz="2000" i="1" dirty="0" err="1"/>
              <a:t>gantz</a:t>
            </a:r>
            <a:r>
              <a:rPr lang="de-DE" sz="2000" i="1" dirty="0"/>
              <a:t> jüdisch Glaub</a:t>
            </a:r>
            <a:endParaRPr lang="de-DE" sz="2000" dirty="0"/>
          </a:p>
        </p:txBody>
      </p:sp>
      <p:sp>
        <p:nvSpPr>
          <p:cNvPr id="8" name="Textfeld 7">
            <a:extLst>
              <a:ext uri="{FF2B5EF4-FFF2-40B4-BE49-F238E27FC236}">
                <a16:creationId xmlns:a16="http://schemas.microsoft.com/office/drawing/2014/main" id="{8D56F6DB-5FCF-4802-9EF1-368766845F36}"/>
              </a:ext>
            </a:extLst>
          </p:cNvPr>
          <p:cNvSpPr txBox="1"/>
          <p:nvPr/>
        </p:nvSpPr>
        <p:spPr>
          <a:xfrm>
            <a:off x="4573575" y="174767"/>
            <a:ext cx="4320480" cy="3847207"/>
          </a:xfrm>
          <a:prstGeom prst="rect">
            <a:avLst/>
          </a:prstGeom>
          <a:noFill/>
        </p:spPr>
        <p:txBody>
          <a:bodyPr wrap="square" rtlCol="0">
            <a:spAutoFit/>
          </a:bodyPr>
          <a:lstStyle/>
          <a:p>
            <a:r>
              <a:rPr lang="ru-RU" sz="2400" i="1" u="sng" dirty="0" err="1"/>
              <a:t>Йосель</a:t>
            </a:r>
            <a:r>
              <a:rPr lang="ru-RU" sz="2400" i="1" u="sng" dirty="0"/>
              <a:t> из </a:t>
            </a:r>
            <a:r>
              <a:rPr lang="ru-RU" sz="2400" i="1" u="sng" dirty="0" err="1"/>
              <a:t>Розгейма</a:t>
            </a:r>
            <a:endParaRPr lang="ru-RU" sz="2400" i="1" u="sng" dirty="0"/>
          </a:p>
          <a:p>
            <a:pPr marL="342900" indent="-342900">
              <a:buFontTx/>
              <a:buChar char="-"/>
            </a:pPr>
            <a:r>
              <a:rPr lang="ru-RU" sz="2000" dirty="0"/>
              <a:t>род. в 1476 г. в Эльзасе</a:t>
            </a:r>
          </a:p>
          <a:p>
            <a:pPr marL="342900" indent="-342900">
              <a:buFontTx/>
              <a:buChar char="-"/>
            </a:pPr>
            <a:r>
              <a:rPr lang="ru-RU" sz="2000" dirty="0"/>
              <a:t>еще в 1470 г. множество родственников убито после кровавого навета</a:t>
            </a:r>
          </a:p>
          <a:p>
            <a:pPr marL="342900" indent="-342900">
              <a:buFontTx/>
              <a:buChar char="-"/>
            </a:pPr>
            <a:r>
              <a:rPr lang="ru-RU" sz="2000" dirty="0"/>
              <a:t>в 1507 успешно вступается за евреев Эльзаса и предотвращает их изгнание</a:t>
            </a:r>
          </a:p>
          <a:p>
            <a:pPr marL="342900" indent="-342900">
              <a:buFontTx/>
              <a:buChar char="-"/>
            </a:pPr>
            <a:r>
              <a:rPr lang="ru-RU" sz="2000" dirty="0"/>
              <a:t>в 1514 опровергает обвинение евреев в осквернении гостий</a:t>
            </a:r>
          </a:p>
          <a:p>
            <a:pPr marL="342900" indent="-342900">
              <a:buFontTx/>
              <a:buChar char="-"/>
            </a:pPr>
            <a:r>
              <a:rPr lang="ru-RU" sz="2000" dirty="0"/>
              <a:t>в 1525 предотвращает погром во время Крестьянской войны </a:t>
            </a:r>
            <a:endParaRPr lang="de-DE" sz="2000" dirty="0"/>
          </a:p>
        </p:txBody>
      </p:sp>
      <p:pic>
        <p:nvPicPr>
          <p:cNvPr id="7" name="Picture 2" descr="Josel von Rosheim (1478 bis 1554) in einer zeitgenÃ¶ssischen Darstellung   | Foto: Veranstalter">
            <a:extLst>
              <a:ext uri="{FF2B5EF4-FFF2-40B4-BE49-F238E27FC236}">
                <a16:creationId xmlns:a16="http://schemas.microsoft.com/office/drawing/2014/main" id="{2673D5D1-D36D-4B5C-870A-B94212365882}"/>
              </a:ext>
            </a:extLst>
          </p:cNvPr>
          <p:cNvPicPr>
            <a:picLocks noChangeAspect="1" noChangeArrowheads="1"/>
          </p:cNvPicPr>
          <p:nvPr/>
        </p:nvPicPr>
        <p:blipFill>
          <a:blip r:embed="rId2" cstate="print"/>
          <a:srcRect/>
          <a:stretch>
            <a:fillRect/>
          </a:stretch>
        </p:blipFill>
        <p:spPr bwMode="auto">
          <a:xfrm>
            <a:off x="5868144" y="4021974"/>
            <a:ext cx="2089269" cy="2275755"/>
          </a:xfrm>
          <a:prstGeom prst="rect">
            <a:avLst/>
          </a:prstGeom>
          <a:noFill/>
        </p:spPr>
      </p:pic>
      <p:pic>
        <p:nvPicPr>
          <p:cNvPr id="12" name="Grafik 11">
            <a:extLst>
              <a:ext uri="{FF2B5EF4-FFF2-40B4-BE49-F238E27FC236}">
                <a16:creationId xmlns:a16="http://schemas.microsoft.com/office/drawing/2014/main" id="{E852C45A-F96E-4486-B5C0-50D2EFE0C0F4}"/>
              </a:ext>
            </a:extLst>
          </p:cNvPr>
          <p:cNvPicPr/>
          <p:nvPr/>
        </p:nvPicPr>
        <p:blipFill rotWithShape="1">
          <a:blip r:embed="rId3" cstate="print">
            <a:extLst>
              <a:ext uri="{28A0092B-C50C-407E-A947-70E740481C1C}">
                <a14:useLocalDpi xmlns:a14="http://schemas.microsoft.com/office/drawing/2010/main" val="0"/>
              </a:ext>
            </a:extLst>
          </a:blip>
          <a:srcRect l="3639" r="16796" b="5966"/>
          <a:stretch/>
        </p:blipFill>
        <p:spPr bwMode="auto">
          <a:xfrm>
            <a:off x="1186587" y="3892327"/>
            <a:ext cx="1918778" cy="257537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09098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p:nvPr/>
        </p:nvPicPr>
        <p:blipFill rotWithShape="1">
          <a:blip r:embed="rId3" cstate="print">
            <a:extLst>
              <a:ext uri="{28A0092B-C50C-407E-A947-70E740481C1C}">
                <a14:useLocalDpi xmlns:a14="http://schemas.microsoft.com/office/drawing/2010/main" val="0"/>
              </a:ext>
            </a:extLst>
          </a:blip>
          <a:srcRect l="3639" r="16796" b="5966"/>
          <a:stretch/>
        </p:blipFill>
        <p:spPr bwMode="auto">
          <a:xfrm>
            <a:off x="3779912" y="116632"/>
            <a:ext cx="5072132" cy="6480720"/>
          </a:xfrm>
          <a:prstGeom prst="rect">
            <a:avLst/>
          </a:prstGeom>
          <a:noFill/>
          <a:ln>
            <a:noFill/>
          </a:ln>
          <a:extLst>
            <a:ext uri="{53640926-AAD7-44D8-BBD7-CCE9431645EC}">
              <a14:shadowObscured xmlns:a14="http://schemas.microsoft.com/office/drawing/2010/main"/>
            </a:ext>
          </a:extLst>
        </p:spPr>
      </p:pic>
      <p:sp>
        <p:nvSpPr>
          <p:cNvPr id="2" name="Textfeld 1">
            <a:extLst>
              <a:ext uri="{FF2B5EF4-FFF2-40B4-BE49-F238E27FC236}">
                <a16:creationId xmlns:a16="http://schemas.microsoft.com/office/drawing/2014/main" id="{5C8F31A8-0115-4639-90B3-0E3FDE9F3072}"/>
              </a:ext>
            </a:extLst>
          </p:cNvPr>
          <p:cNvSpPr txBox="1"/>
          <p:nvPr/>
        </p:nvSpPr>
        <p:spPr>
          <a:xfrm>
            <a:off x="0" y="260648"/>
            <a:ext cx="3730918" cy="3970318"/>
          </a:xfrm>
          <a:prstGeom prst="rect">
            <a:avLst/>
          </a:prstGeom>
          <a:noFill/>
        </p:spPr>
        <p:txBody>
          <a:bodyPr wrap="square" rtlCol="0">
            <a:spAutoFit/>
          </a:bodyPr>
          <a:lstStyle/>
          <a:p>
            <a:r>
              <a:rPr lang="ru-RU" i="1" dirty="0"/>
              <a:t>Вся иудейская вера,</a:t>
            </a:r>
          </a:p>
          <a:p>
            <a:r>
              <a:rPr lang="ru-RU" i="1" dirty="0"/>
              <a:t>совместно с подробным и достоверным описанием всех законов, церемоний, молитв, тайных и явных обычаев, соблюдаемых иудеями в течение всего года, с изящными и убедительными аргументами против их веры,</a:t>
            </a:r>
          </a:p>
          <a:p>
            <a:r>
              <a:rPr lang="ru-RU" i="1" dirty="0"/>
              <a:t>написано и опубликовано Антонием Маргаритой, лектором славного университета и (жителем) герцогства Лейпцигского </a:t>
            </a:r>
          </a:p>
        </p:txBody>
      </p:sp>
    </p:spTree>
    <p:extLst>
      <p:ext uri="{BB962C8B-B14F-4D97-AF65-F5344CB8AC3E}">
        <p14:creationId xmlns:p14="http://schemas.microsoft.com/office/powerpoint/2010/main" val="937416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p:nvPr/>
        </p:nvPicPr>
        <p:blipFill rotWithShape="1">
          <a:blip r:embed="rId3" cstate="print">
            <a:extLst>
              <a:ext uri="{28A0092B-C50C-407E-A947-70E740481C1C}">
                <a14:useLocalDpi xmlns:a14="http://schemas.microsoft.com/office/drawing/2010/main" val="0"/>
              </a:ext>
            </a:extLst>
          </a:blip>
          <a:srcRect l="17986" t="52218" r="32338" b="16367"/>
          <a:stretch/>
        </p:blipFill>
        <p:spPr bwMode="auto">
          <a:xfrm>
            <a:off x="1691680" y="980728"/>
            <a:ext cx="6120680" cy="518457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52511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9D1DA40-7E5E-4247-8231-A80F7AD272F8}"/>
              </a:ext>
            </a:extLst>
          </p:cNvPr>
          <p:cNvPicPr>
            <a:picLocks noChangeAspect="1"/>
          </p:cNvPicPr>
          <p:nvPr/>
        </p:nvPicPr>
        <p:blipFill>
          <a:blip r:embed="rId2"/>
          <a:stretch>
            <a:fillRect/>
          </a:stretch>
        </p:blipFill>
        <p:spPr>
          <a:xfrm>
            <a:off x="427555" y="1487406"/>
            <a:ext cx="8288889" cy="3883188"/>
          </a:xfrm>
          <a:prstGeom prst="rect">
            <a:avLst/>
          </a:prstGeom>
        </p:spPr>
      </p:pic>
    </p:spTree>
    <p:extLst>
      <p:ext uri="{BB962C8B-B14F-4D97-AF65-F5344CB8AC3E}">
        <p14:creationId xmlns:p14="http://schemas.microsoft.com/office/powerpoint/2010/main" val="3866996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59D8223-7CAD-41FC-8567-4362781789E8}"/>
              </a:ext>
            </a:extLst>
          </p:cNvPr>
          <p:cNvPicPr>
            <a:picLocks noChangeAspect="1"/>
          </p:cNvPicPr>
          <p:nvPr/>
        </p:nvPicPr>
        <p:blipFill>
          <a:blip r:embed="rId2"/>
          <a:stretch>
            <a:fillRect/>
          </a:stretch>
        </p:blipFill>
        <p:spPr>
          <a:xfrm>
            <a:off x="755576" y="106039"/>
            <a:ext cx="7344816" cy="6751961"/>
          </a:xfrm>
          <a:prstGeom prst="rect">
            <a:avLst/>
          </a:prstGeom>
        </p:spPr>
      </p:pic>
    </p:spTree>
    <p:extLst>
      <p:ext uri="{BB962C8B-B14F-4D97-AF65-F5344CB8AC3E}">
        <p14:creationId xmlns:p14="http://schemas.microsoft.com/office/powerpoint/2010/main" val="3211248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4F301DB-F06F-4873-9CC3-D514EA0249A6}"/>
              </a:ext>
            </a:extLst>
          </p:cNvPr>
          <p:cNvSpPr>
            <a:spLocks noGrp="1"/>
          </p:cNvSpPr>
          <p:nvPr>
            <p:ph idx="1"/>
          </p:nvPr>
        </p:nvSpPr>
        <p:spPr>
          <a:xfrm>
            <a:off x="539552" y="173651"/>
            <a:ext cx="3744416" cy="3687398"/>
          </a:xfrm>
        </p:spPr>
        <p:txBody>
          <a:bodyPr>
            <a:normAutofit/>
          </a:bodyPr>
          <a:lstStyle/>
          <a:p>
            <a:pPr marL="0" indent="0">
              <a:buNone/>
            </a:pPr>
            <a:r>
              <a:rPr lang="ru-RU" sz="2400" i="1" u="sng" dirty="0"/>
              <a:t>Антоний </a:t>
            </a:r>
            <a:r>
              <a:rPr lang="ru-RU" sz="2400" i="1" u="sng" dirty="0" err="1"/>
              <a:t>Маргатита</a:t>
            </a:r>
            <a:endParaRPr lang="ru-RU" sz="2400" i="1" u="sng" dirty="0"/>
          </a:p>
          <a:p>
            <a:pPr marL="0" indent="0">
              <a:buNone/>
            </a:pPr>
            <a:r>
              <a:rPr lang="ru-RU" sz="2000" dirty="0"/>
              <a:t>- род. </a:t>
            </a:r>
            <a:r>
              <a:rPr lang="ru-RU" sz="2000" dirty="0" err="1"/>
              <a:t>ок</a:t>
            </a:r>
            <a:r>
              <a:rPr lang="ru-RU" sz="2000" dirty="0"/>
              <a:t>. 1492г в Регенсбурге</a:t>
            </a:r>
          </a:p>
          <a:p>
            <a:pPr>
              <a:buFontTx/>
              <a:buChar char="-"/>
            </a:pPr>
            <a:r>
              <a:rPr lang="ru-RU" sz="2000" dirty="0"/>
              <a:t>в 1519 изгнан вместе с семьей</a:t>
            </a:r>
          </a:p>
          <a:p>
            <a:pPr>
              <a:buFontTx/>
              <a:buChar char="-"/>
            </a:pPr>
            <a:r>
              <a:rPr lang="ru-RU" sz="2000" dirty="0"/>
              <a:t>в 1521 г. принял христианство</a:t>
            </a:r>
          </a:p>
          <a:p>
            <a:pPr>
              <a:buFontTx/>
              <a:buChar char="-"/>
            </a:pPr>
            <a:r>
              <a:rPr lang="ru-RU" sz="2000" dirty="0"/>
              <a:t>преподает евр. язык в разных городах</a:t>
            </a:r>
          </a:p>
          <a:p>
            <a:pPr>
              <a:buFontTx/>
              <a:buChar char="-"/>
            </a:pPr>
            <a:r>
              <a:rPr lang="ru-RU" sz="2000" dirty="0"/>
              <a:t>в 15</a:t>
            </a:r>
            <a:r>
              <a:rPr lang="de-DE" sz="2000" dirty="0"/>
              <a:t>20e</a:t>
            </a:r>
            <a:r>
              <a:rPr lang="ru-RU" sz="2000" dirty="0"/>
              <a:t> готовит книгу </a:t>
            </a:r>
            <a:r>
              <a:rPr lang="de-DE" sz="2000" i="1" dirty="0"/>
              <a:t>Der </a:t>
            </a:r>
            <a:r>
              <a:rPr lang="de-DE" sz="2000" i="1" dirty="0" err="1"/>
              <a:t>gantz</a:t>
            </a:r>
            <a:r>
              <a:rPr lang="de-DE" sz="2000" i="1" dirty="0"/>
              <a:t> jüdisch Glaub</a:t>
            </a:r>
            <a:endParaRPr lang="de-DE" sz="2000" dirty="0"/>
          </a:p>
        </p:txBody>
      </p:sp>
      <p:sp>
        <p:nvSpPr>
          <p:cNvPr id="8" name="Textfeld 7">
            <a:extLst>
              <a:ext uri="{FF2B5EF4-FFF2-40B4-BE49-F238E27FC236}">
                <a16:creationId xmlns:a16="http://schemas.microsoft.com/office/drawing/2014/main" id="{8D56F6DB-5FCF-4802-9EF1-368766845F36}"/>
              </a:ext>
            </a:extLst>
          </p:cNvPr>
          <p:cNvSpPr txBox="1"/>
          <p:nvPr/>
        </p:nvSpPr>
        <p:spPr>
          <a:xfrm>
            <a:off x="4573575" y="174767"/>
            <a:ext cx="4320480" cy="3847207"/>
          </a:xfrm>
          <a:prstGeom prst="rect">
            <a:avLst/>
          </a:prstGeom>
          <a:noFill/>
        </p:spPr>
        <p:txBody>
          <a:bodyPr wrap="square" rtlCol="0">
            <a:spAutoFit/>
          </a:bodyPr>
          <a:lstStyle/>
          <a:p>
            <a:r>
              <a:rPr lang="ru-RU" sz="2400" i="1" u="sng" dirty="0" err="1"/>
              <a:t>Йосель</a:t>
            </a:r>
            <a:r>
              <a:rPr lang="ru-RU" sz="2400" i="1" u="sng" dirty="0"/>
              <a:t> из </a:t>
            </a:r>
            <a:r>
              <a:rPr lang="ru-RU" sz="2400" i="1" u="sng" dirty="0" err="1"/>
              <a:t>Розгейма</a:t>
            </a:r>
            <a:endParaRPr lang="ru-RU" sz="2400" i="1" u="sng" dirty="0"/>
          </a:p>
          <a:p>
            <a:pPr marL="342900" indent="-342900">
              <a:buFontTx/>
              <a:buChar char="-"/>
            </a:pPr>
            <a:r>
              <a:rPr lang="ru-RU" sz="2000" dirty="0"/>
              <a:t>род. в 1476 г. в Эльзасе</a:t>
            </a:r>
          </a:p>
          <a:p>
            <a:pPr marL="342900" indent="-342900">
              <a:buFontTx/>
              <a:buChar char="-"/>
            </a:pPr>
            <a:r>
              <a:rPr lang="ru-RU" sz="2000" dirty="0"/>
              <a:t>еще в 1470 г. множество родственников убито после кровавого навета</a:t>
            </a:r>
          </a:p>
          <a:p>
            <a:pPr marL="342900" indent="-342900">
              <a:buFontTx/>
              <a:buChar char="-"/>
            </a:pPr>
            <a:r>
              <a:rPr lang="ru-RU" sz="2000" dirty="0"/>
              <a:t>в 1507 успешно вступается за евреев Эльзаса и предотвращает их изгнание</a:t>
            </a:r>
          </a:p>
          <a:p>
            <a:pPr marL="342900" indent="-342900">
              <a:buFontTx/>
              <a:buChar char="-"/>
            </a:pPr>
            <a:r>
              <a:rPr lang="ru-RU" sz="2000" dirty="0"/>
              <a:t>в 1514 опровергает обвинение евреев в осквернении гостий</a:t>
            </a:r>
          </a:p>
          <a:p>
            <a:pPr marL="342900" indent="-342900">
              <a:buFontTx/>
              <a:buChar char="-"/>
            </a:pPr>
            <a:r>
              <a:rPr lang="ru-RU" sz="2000" dirty="0"/>
              <a:t>в 1525 предотвращает погром во время Крестьянской войны </a:t>
            </a:r>
            <a:endParaRPr lang="de-DE" sz="2000" dirty="0"/>
          </a:p>
        </p:txBody>
      </p:sp>
      <p:sp>
        <p:nvSpPr>
          <p:cNvPr id="9" name="Textfeld 8">
            <a:extLst>
              <a:ext uri="{FF2B5EF4-FFF2-40B4-BE49-F238E27FC236}">
                <a16:creationId xmlns:a16="http://schemas.microsoft.com/office/drawing/2014/main" id="{88B97D38-1630-4117-8B48-44CC9BD7DF14}"/>
              </a:ext>
            </a:extLst>
          </p:cNvPr>
          <p:cNvSpPr txBox="1"/>
          <p:nvPr/>
        </p:nvSpPr>
        <p:spPr>
          <a:xfrm>
            <a:off x="1587399" y="3953415"/>
            <a:ext cx="5688632" cy="1200329"/>
          </a:xfrm>
          <a:prstGeom prst="rect">
            <a:avLst/>
          </a:prstGeom>
          <a:noFill/>
        </p:spPr>
        <p:txBody>
          <a:bodyPr wrap="square" rtlCol="0">
            <a:spAutoFit/>
          </a:bodyPr>
          <a:lstStyle/>
          <a:p>
            <a:pPr algn="ctr"/>
            <a:r>
              <a:rPr lang="ru-RU" sz="2400" b="1" dirty="0"/>
              <a:t>1530 г.: диспут между Антонием Маргаритой и </a:t>
            </a:r>
            <a:r>
              <a:rPr lang="ru-RU" sz="2400" b="1" dirty="0" err="1"/>
              <a:t>Йоселем</a:t>
            </a:r>
            <a:r>
              <a:rPr lang="ru-RU" sz="2400" b="1" dirty="0"/>
              <a:t> из </a:t>
            </a:r>
            <a:r>
              <a:rPr lang="ru-RU" sz="2400" b="1" dirty="0" err="1"/>
              <a:t>Розгейма</a:t>
            </a:r>
            <a:r>
              <a:rPr lang="ru-RU" sz="2400" b="1" dirty="0"/>
              <a:t> в Аугсбурге </a:t>
            </a:r>
            <a:endParaRPr lang="de-DE" sz="2400" b="1" dirty="0"/>
          </a:p>
        </p:txBody>
      </p:sp>
      <p:sp>
        <p:nvSpPr>
          <p:cNvPr id="10" name="Textfeld 9">
            <a:extLst>
              <a:ext uri="{FF2B5EF4-FFF2-40B4-BE49-F238E27FC236}">
                <a16:creationId xmlns:a16="http://schemas.microsoft.com/office/drawing/2014/main" id="{576C9A9F-B599-4D6C-A1A5-1E0F4925FE1A}"/>
              </a:ext>
            </a:extLst>
          </p:cNvPr>
          <p:cNvSpPr txBox="1"/>
          <p:nvPr/>
        </p:nvSpPr>
        <p:spPr>
          <a:xfrm>
            <a:off x="703467" y="4850576"/>
            <a:ext cx="3024336" cy="2308324"/>
          </a:xfrm>
          <a:prstGeom prst="rect">
            <a:avLst/>
          </a:prstGeom>
          <a:noFill/>
        </p:spPr>
        <p:txBody>
          <a:bodyPr wrap="square" rtlCol="0">
            <a:spAutoFit/>
          </a:bodyPr>
          <a:lstStyle/>
          <a:p>
            <a:pPr marL="285750" indent="-285750">
              <a:buFontTx/>
              <a:buChar char="-"/>
            </a:pPr>
            <a:r>
              <a:rPr lang="ru-RU" dirty="0"/>
              <a:t>заключен в тюрьму, но отпущен после вмешательства венского епископа </a:t>
            </a:r>
          </a:p>
          <a:p>
            <a:pPr marL="285750" indent="-285750">
              <a:buFontTx/>
              <a:buChar char="-"/>
            </a:pPr>
            <a:r>
              <a:rPr lang="ru-RU" dirty="0"/>
              <a:t>издает свою книгу</a:t>
            </a:r>
          </a:p>
          <a:p>
            <a:pPr marL="285750" indent="-285750">
              <a:buFontTx/>
              <a:buChar char="-"/>
            </a:pPr>
            <a:r>
              <a:rPr lang="ru-RU" dirty="0"/>
              <a:t>до 1542 г преподает евр. язык  в Вене</a:t>
            </a:r>
          </a:p>
          <a:p>
            <a:pPr marL="285750" indent="-285750">
              <a:buFontTx/>
              <a:buChar char="-"/>
            </a:pPr>
            <a:endParaRPr lang="de-DE" dirty="0"/>
          </a:p>
        </p:txBody>
      </p:sp>
      <p:sp>
        <p:nvSpPr>
          <p:cNvPr id="11" name="Textfeld 10">
            <a:extLst>
              <a:ext uri="{FF2B5EF4-FFF2-40B4-BE49-F238E27FC236}">
                <a16:creationId xmlns:a16="http://schemas.microsoft.com/office/drawing/2014/main" id="{9F6B75CF-9F19-4702-AEE7-F49AD0B8C753}"/>
              </a:ext>
            </a:extLst>
          </p:cNvPr>
          <p:cNvSpPr txBox="1"/>
          <p:nvPr/>
        </p:nvSpPr>
        <p:spPr>
          <a:xfrm>
            <a:off x="5508104" y="5085184"/>
            <a:ext cx="2736304" cy="1754326"/>
          </a:xfrm>
          <a:prstGeom prst="rect">
            <a:avLst/>
          </a:prstGeom>
          <a:noFill/>
        </p:spPr>
        <p:txBody>
          <a:bodyPr wrap="square" rtlCol="0">
            <a:spAutoFit/>
          </a:bodyPr>
          <a:lstStyle/>
          <a:p>
            <a:pPr marL="285750" indent="-285750">
              <a:buFontTx/>
              <a:buChar char="-"/>
            </a:pPr>
            <a:r>
              <a:rPr lang="ru-RU" dirty="0"/>
              <a:t>убеждает Карла </a:t>
            </a:r>
            <a:r>
              <a:rPr lang="de-DE" dirty="0"/>
              <a:t>V</a:t>
            </a:r>
            <a:r>
              <a:rPr lang="ru-RU" dirty="0"/>
              <a:t> в невиновности евреев</a:t>
            </a:r>
          </a:p>
          <a:p>
            <a:pPr marL="285750" indent="-285750">
              <a:buFontTx/>
              <a:buChar char="-"/>
            </a:pPr>
            <a:r>
              <a:rPr lang="ru-RU" dirty="0"/>
              <a:t>до 1554 г. продолжает вступаться за евреев в Германии, Чехии, Польше, Венгрии </a:t>
            </a:r>
            <a:endParaRPr lang="de-DE" dirty="0"/>
          </a:p>
        </p:txBody>
      </p:sp>
    </p:spTree>
    <p:extLst>
      <p:ext uri="{BB962C8B-B14F-4D97-AF65-F5344CB8AC3E}">
        <p14:creationId xmlns:p14="http://schemas.microsoft.com/office/powerpoint/2010/main" val="175713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upload.wikimedia.org/wikipedia/commons/6/64/Bu%C3%9Fpredig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062" y="404664"/>
            <a:ext cx="2304256" cy="494262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ildergebnis für johannes capistran">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600" y="620688"/>
            <a:ext cx="7696852" cy="532859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upload.wikimedia.org/wikipedia/commons/thumb/b/be/Neckarsulm_StDionysius_Carlo_Ceresa.JPG/800px-Neckarsulm_StDionysius_Carlo_Ceres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7624" y="332656"/>
            <a:ext cx="4032448" cy="6211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76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circle(in)">
                                      <p:cBhvr>
                                        <p:cTn id="7" dur="20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6"/>
                                        </p:tgtEl>
                                        <p:attrNameLst>
                                          <p:attrName>style.visibility</p:attrName>
                                        </p:attrNameLst>
                                      </p:cBhvr>
                                      <p:to>
                                        <p:strVal val="visible"/>
                                      </p:to>
                                    </p:set>
                                    <p:animEffect transition="in" filter="fade">
                                      <p:cBhvr>
                                        <p:cTn id="12"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Bildergebnis für ecclesia und synagoga">
            <a:hlinkClick r:id="rId2"/>
            <a:extLst>
              <a:ext uri="{FF2B5EF4-FFF2-40B4-BE49-F238E27FC236}">
                <a16:creationId xmlns:a16="http://schemas.microsoft.com/office/drawing/2014/main" id="{AE767ED1-9F85-4F00-A728-5A51AF9ACE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2099" y="116632"/>
            <a:ext cx="4916326" cy="6458922"/>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descr="https://upload.wikimedia.org/wikipedia/commons/f/f5/Ecclesia_et_synagoga_RTL.jpg"/>
          <p:cNvPicPr/>
          <p:nvPr/>
        </p:nvPicPr>
        <p:blipFill rotWithShape="1">
          <a:blip r:embed="rId4" cstate="print">
            <a:extLst>
              <a:ext uri="{28A0092B-C50C-407E-A947-70E740481C1C}">
                <a14:useLocalDpi xmlns:a14="http://schemas.microsoft.com/office/drawing/2010/main" val="0"/>
              </a:ext>
            </a:extLst>
          </a:blip>
          <a:srcRect r="49039"/>
          <a:stretch/>
        </p:blipFill>
        <p:spPr bwMode="auto">
          <a:xfrm>
            <a:off x="4451956" y="692696"/>
            <a:ext cx="2932430" cy="4942205"/>
          </a:xfrm>
          <a:prstGeom prst="rect">
            <a:avLst/>
          </a:prstGeom>
          <a:noFill/>
          <a:ln>
            <a:noFill/>
          </a:ln>
          <a:extLst>
            <a:ext uri="{53640926-AAD7-44D8-BBD7-CCE9431645EC}">
              <a14:shadowObscured xmlns:a14="http://schemas.microsoft.com/office/drawing/2010/main"/>
            </a:ext>
          </a:extLst>
        </p:spPr>
      </p:pic>
      <p:pic>
        <p:nvPicPr>
          <p:cNvPr id="3076" name="Picture 4" descr="Bildergebnis für synagoga ecclesia worms">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69384" y="628649"/>
            <a:ext cx="2028825" cy="560070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www.jüdische-gemeinden.de/images/freiburg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85322" y="497951"/>
            <a:ext cx="3500388" cy="56962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jhva.files.wordpress.com/2011/03/synagoga-statue-at-bamberg-cathedral-dome.jpg?w=221&amp;h=30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77485" y="167818"/>
            <a:ext cx="3581068" cy="4861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0837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p:nvPr/>
        </p:nvPicPr>
        <p:blipFill>
          <a:blip r:embed="rId2" cstate="print"/>
          <a:srcRect l="21245" b="1501"/>
          <a:stretch>
            <a:fillRect/>
          </a:stretch>
        </p:blipFill>
        <p:spPr bwMode="auto">
          <a:xfrm>
            <a:off x="1301011" y="1435494"/>
            <a:ext cx="6336704" cy="3456384"/>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https://upload.wikimedia.org/wikipedia/commons/thumb/2/2a/Gioachino_Assereto_-_Isaac_Blessing_Jacob_-_WGA01032.jpg/1280px-Gioachino_Assereto_-_Isaac_Blessing_Jacob_-_WGA01032.jpg"/>
          <p:cNvPicPr/>
          <p:nvPr/>
        </p:nvPicPr>
        <p:blipFill>
          <a:blip r:embed="rId2" cstate="print"/>
          <a:srcRect/>
          <a:stretch>
            <a:fillRect/>
          </a:stretch>
        </p:blipFill>
        <p:spPr bwMode="auto">
          <a:xfrm>
            <a:off x="1115616" y="836712"/>
            <a:ext cx="6939339" cy="5237517"/>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ldergebnis für александр невский кадры из фильма">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908720"/>
            <a:ext cx="6553200" cy="48577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historisches-lexikon-bayerns.de/images/thumb/b/b6/Deutschordensritter.jpg/300px-Deutschordensritter.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75984" y="548680"/>
            <a:ext cx="4248472" cy="5905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47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95536" y="764704"/>
            <a:ext cx="8229600" cy="5793507"/>
          </a:xfrm>
        </p:spPr>
        <p:txBody>
          <a:bodyPr>
            <a:normAutofit fontScale="62500" lnSpcReduction="20000"/>
          </a:bodyPr>
          <a:lstStyle/>
          <a:p>
            <a:pPr marL="0" indent="0" algn="just" rtl="1">
              <a:buNone/>
            </a:pPr>
            <a:r>
              <a:rPr lang="he-IL" sz="2500" dirty="0"/>
              <a:t>עולם יעצתי אל כן (כל?) ידידי למען יחלצון מסיבות הזמן לבלתי יריבון לטעון ולהתווכח עם הנצרים אך יבריכון ויתרחקו לישא וליתן בדברי האמונה עד ייערה עלינו רוח ממרום לקרוא כל העמים בשם ה' ולעבדו שכם אחד. כי אם יגבר עליהם הנה הוא רק על פניו כי ירבה הקצף בבזותו ובבטלו אמונתם</a:t>
            </a:r>
            <a:r>
              <a:rPr lang="el-GR" sz="2500" dirty="0"/>
              <a:t>,</a:t>
            </a:r>
            <a:r>
              <a:rPr lang="he-IL" sz="2500" dirty="0"/>
              <a:t> לכן קראתי לזאת רהב הם וטוב שבת ואם יונצח ויוכלם ובסיבת סכלותו יכלם האמת ויתעלם אונשו כפול וטוב מזה ומזה להכבד ולישב. ואם יוכרח העברי בסיבת מה שיהיה ויצטרך להתווכח יזהר שלא יתווכח עם עניי הדעת אשר לא ידעו דת כי כבר הזהירו ונדו על זה אדני הארץ, גם כי משאו ומתנו עמהם יבאש ויעלה זדון, כי לא יוכיח במופת נכון ולא יקבל מופת כי לא נוסה ותשובותיהם נשארו מעל. גם לא יתווכח עם אויבו ומבקש רעתו כי יעליל עליו ויתפשהו בדבריו ויסתכן והוא (ס)[ש]ממית (אש') בידים לתפש היחתה איש אש בחקו ובגדיו לא תשרפנה.</a:t>
            </a:r>
            <a:endParaRPr lang="de-AT" sz="2500" dirty="0"/>
          </a:p>
          <a:p>
            <a:pPr rtl="1"/>
            <a:endParaRPr lang="de-AT" dirty="0"/>
          </a:p>
          <a:p>
            <a:pPr marL="0" indent="0" algn="just">
              <a:buNone/>
            </a:pPr>
            <a:endParaRPr lang="de-AT" dirty="0"/>
          </a:p>
          <a:p>
            <a:pPr marL="0" indent="0" algn="just">
              <a:buNone/>
            </a:pPr>
            <a:r>
              <a:rPr lang="ru-RU" dirty="0"/>
              <a:t>Я же хочу посоветовать всем друзьям моим, дабы уберечь их от потери времени, чтобы не пытались они спорить с христианами, но, наоборот, старались избегать дискуссии по вопросам веры, пока не снизойдет на всех нас дух с небес, и не станут все народы вызвать к единому Богу и единодушно служить ему. Ибо, даже если он победит в споре, что ему с того? Ведь оттого, что он опровергнет и опозорит их веру, ненависть только увеличится. […] Если же какие бы то ни были причины заставят еврея вступить в спор, то должен он остерегаться спорить с глупцами, которые несведущи в вопросах веры. […] Также не следует спорить со своим недругом, с тем, кто желает ему зла, так тот поймает его на слове и наведет на него поклеп.</a:t>
            </a:r>
            <a:r>
              <a:rPr lang="de-DE" dirty="0"/>
              <a:t>[…]</a:t>
            </a:r>
            <a:endParaRPr lang="de-AT" dirty="0"/>
          </a:p>
        </p:txBody>
      </p:sp>
      <p:sp>
        <p:nvSpPr>
          <p:cNvPr id="4" name="Textfeld 3"/>
          <p:cNvSpPr txBox="1"/>
          <p:nvPr/>
        </p:nvSpPr>
        <p:spPr>
          <a:xfrm>
            <a:off x="415757" y="176313"/>
            <a:ext cx="3744416" cy="369332"/>
          </a:xfrm>
          <a:prstGeom prst="rect">
            <a:avLst/>
          </a:prstGeom>
          <a:noFill/>
        </p:spPr>
        <p:txBody>
          <a:bodyPr wrap="square" rtlCol="0">
            <a:spAutoFit/>
          </a:bodyPr>
          <a:lstStyle/>
          <a:p>
            <a:r>
              <a:rPr lang="de-AT" i="1" dirty="0"/>
              <a:t>Salomon de Rossi, </a:t>
            </a:r>
            <a:r>
              <a:rPr lang="de-AT" i="1" dirty="0" err="1"/>
              <a:t>Italy</a:t>
            </a:r>
            <a:r>
              <a:rPr lang="de-AT" i="1" dirty="0"/>
              <a:t>, 14th </a:t>
            </a:r>
            <a:r>
              <a:rPr lang="de-AT" i="1" dirty="0" err="1"/>
              <a:t>century</a:t>
            </a:r>
            <a:endParaRPr lang="de-AT" i="1" dirty="0"/>
          </a:p>
        </p:txBody>
      </p:sp>
    </p:spTree>
    <p:extLst>
      <p:ext uri="{BB962C8B-B14F-4D97-AF65-F5344CB8AC3E}">
        <p14:creationId xmlns:p14="http://schemas.microsoft.com/office/powerpoint/2010/main" val="19002392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67544" y="332656"/>
            <a:ext cx="8229600" cy="6081539"/>
          </a:xfrm>
        </p:spPr>
        <p:txBody>
          <a:bodyPr>
            <a:normAutofit fontScale="47500" lnSpcReduction="20000"/>
          </a:bodyPr>
          <a:lstStyle/>
          <a:p>
            <a:pPr marL="0" indent="0" algn="just" rtl="1">
              <a:buNone/>
            </a:pPr>
            <a:r>
              <a:rPr lang="he-IL" dirty="0"/>
              <a:t>גם לא יתווכח עם כמהרים בעלי מרה (מדה?) הנוחים לכעוס או עם בני הטעאה מחכמת ההגיון הנקראת סופיסטיקא המוכיחים מן השקר שהוא אמת אלא עם בעלי דת ודין בעלי נחת ויישוב, אוהבי האמת ומבקשי הצדק. ובמקום הראוי וצנוע במעמד חכמים שומעים ומחרישים לא בשווקים וברחובות שיתקבצו שם ההדיוטים והפחותים הצועקים והמבלבלים. [...] ולא כל עברי ראוי להתווכח כי אם בעלי תכונות טובות ל[ריב], וחכם טבעי זהיר בדבריו ויודע ספר הנבואות על לבו ושגורות בפיו ולשונו לא נהוג עם חכמים יודע כנוי הלעוז ושועיין בספרים החצונים אז יכנס בשלום ויצא בשלום ולשעומים ינעם. וראוי להזהר העברי אזהרה גדולה ממה יתווכח ובמה ישא ויתן. שלא יתווכח כלל מן האנושות ולא מן השלוש ולא מלחם אלהיהם ולא מכימוסי הגלחות אשר השם חלק להם כבוד וממשלה ראוי לנהוג בהם כבוד...</a:t>
            </a:r>
            <a:endParaRPr lang="de-AT" dirty="0"/>
          </a:p>
          <a:p>
            <a:pPr marL="0" indent="0">
              <a:buNone/>
            </a:pPr>
            <a:endParaRPr lang="de-DE" dirty="0"/>
          </a:p>
          <a:p>
            <a:pPr marL="0" indent="0" algn="just">
              <a:buNone/>
            </a:pPr>
            <a:r>
              <a:rPr lang="ru-RU" sz="3800" dirty="0"/>
              <a:t>Также не следует спорить со священниками, обладающими дурным характером, легко возбудимыми, или же с приверженцами ложной мудрости, которую называют «софистика», доказывающими, что ложь есть истина. Но (следует спорить) лишь с людьми разумными, спокойными и уравновешенными, любящими истину и алчущими справедливости. Нужно вести спор в подобающем, тихом месте, в присутствии мудрых людей, внемлющих и не вмешивающихся, а не на рынках и улицах, где собирается простые, необразованные люди, которые кричат и мешают. […] Но не любой еврей достоин вступать в такой спор, а лишь тот, кто обладает подходящими для того качествами:  человек с острым умом, осторожный в словах, помнящий наизусть слова пророков и они у него на устах, язык которого не слишком умудрен, знающий латынь, знакомый с апокрифическими писаниями. Лишь в этом случае сможет он войти и выйти с миром, а слушателям понравится [их спор]. Еврею следует быть крайне осторожным относительно тех тем, которых можно касаться в споре. Так, не следует спорить о человеческой сущности Бога, о Троице, причастии, или о характере (христианских) священнослужителей, которых Всевышний удостоил почета и власти, и к которым поэтому следует относиться с уважением.</a:t>
            </a:r>
            <a:endParaRPr lang="de-AT" sz="3800" dirty="0"/>
          </a:p>
        </p:txBody>
      </p:sp>
    </p:spTree>
    <p:extLst>
      <p:ext uri="{BB962C8B-B14F-4D97-AF65-F5344CB8AC3E}">
        <p14:creationId xmlns:p14="http://schemas.microsoft.com/office/powerpoint/2010/main" val="1713287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ildergebnis für ecclesia und synagoga">
            <a:hlinkClick r:id="rId2"/>
            <a:extLst>
              <a:ext uri="{FF2B5EF4-FFF2-40B4-BE49-F238E27FC236}">
                <a16:creationId xmlns:a16="http://schemas.microsoft.com/office/drawing/2014/main" id="{C97C477A-D459-474C-A6FA-AEDAC0F05F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5736" y="152636"/>
            <a:ext cx="4987728" cy="655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547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692696"/>
            <a:ext cx="7061810" cy="5350847"/>
          </a:xfrm>
          <a:prstGeom prst="rect">
            <a:avLst/>
          </a:prstGeom>
          <a:noFill/>
          <a:ln>
            <a:noFill/>
          </a:ln>
        </p:spPr>
      </p:pic>
    </p:spTree>
    <p:extLst>
      <p:ext uri="{BB962C8B-B14F-4D97-AF65-F5344CB8AC3E}">
        <p14:creationId xmlns:p14="http://schemas.microsoft.com/office/powerpoint/2010/main" val="3015638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ildergebnis für ecclesia und synagoga">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373" y="625188"/>
            <a:ext cx="3953670" cy="51942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Apologetik\Bilder Eschkolot\Petrus_Niger_Illustration_Dispu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5943" y="548680"/>
            <a:ext cx="3744416" cy="5547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806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upload.wikimedia.org/wikipedia/commons/thumb/3/37/Codex_Manesse_S%C3%BC%C3%9Fkind_von_Trimberg.jpg/800px-Codex_Manesse_S%C3%BC%C3%9Fkind_von_Trimber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5673" y="101873"/>
            <a:ext cx="4320480" cy="66009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upload.wikimedia.org/wikipedia/commons/thumb/3/37/Codex_Manesse_S%C3%BC%C3%9Fkind_von_Trimberg.jpg/800px-Codex_Manesse_S%C3%BC%C3%9Fkind_von_Trimberg.jpg"/>
          <p:cNvPicPr>
            <a:picLocks noChangeAspect="1"/>
          </p:cNvPicPr>
          <p:nvPr/>
        </p:nvPicPr>
        <p:blipFill rotWithShape="1">
          <a:blip r:embed="rId2" cstate="print">
            <a:extLst>
              <a:ext uri="{28A0092B-C50C-407E-A947-70E740481C1C}">
                <a14:useLocalDpi xmlns:a14="http://schemas.microsoft.com/office/drawing/2010/main" val="0"/>
              </a:ext>
            </a:extLst>
          </a:blip>
          <a:srcRect l="21164" r="32097" b="95094"/>
          <a:stretch/>
        </p:blipFill>
        <p:spPr bwMode="auto">
          <a:xfrm>
            <a:off x="820111" y="16258"/>
            <a:ext cx="7671603" cy="1230385"/>
          </a:xfrm>
          <a:prstGeom prst="rect">
            <a:avLst/>
          </a:prstGeom>
          <a:noFill/>
          <a:ln>
            <a:noFill/>
          </a:ln>
          <a:extLst>
            <a:ext uri="{53640926-AAD7-44D8-BBD7-CCE9431645EC}">
              <a14:shadowObscured xmlns:a14="http://schemas.microsoft.com/office/drawing/2010/main"/>
            </a:ext>
          </a:extLst>
        </p:spPr>
      </p:pic>
      <p:pic>
        <p:nvPicPr>
          <p:cNvPr id="4" name="Picture 2" descr="https://upload.wikimedia.org/wikipedia/commons/2/25/Codex_Trevirensis_folio_24_recto.jpg">
            <a:extLst>
              <a:ext uri="{FF2B5EF4-FFF2-40B4-BE49-F238E27FC236}">
                <a16:creationId xmlns:a16="http://schemas.microsoft.com/office/drawing/2014/main" id="{E551BD14-B935-460D-A3C7-AFE1425EF137}"/>
              </a:ext>
            </a:extLst>
          </p:cNvPr>
          <p:cNvPicPr>
            <a:picLocks noChangeAspect="1" noChangeArrowheads="1"/>
          </p:cNvPicPr>
          <p:nvPr/>
        </p:nvPicPr>
        <p:blipFill>
          <a:blip r:embed="rId3" cstate="print"/>
          <a:srcRect/>
          <a:stretch>
            <a:fillRect/>
          </a:stretch>
        </p:blipFill>
        <p:spPr bwMode="auto">
          <a:xfrm>
            <a:off x="538474" y="1363812"/>
            <a:ext cx="5189001" cy="4077072"/>
          </a:xfrm>
          <a:prstGeom prst="rect">
            <a:avLst/>
          </a:prstGeom>
          <a:noFill/>
        </p:spPr>
      </p:pic>
      <p:pic>
        <p:nvPicPr>
          <p:cNvPr id="3" name="Grafik 2">
            <a:extLst>
              <a:ext uri="{FF2B5EF4-FFF2-40B4-BE49-F238E27FC236}">
                <a16:creationId xmlns:a16="http://schemas.microsoft.com/office/drawing/2014/main" id="{2E4DB258-D123-4839-A954-13F3776CD7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5987" y="332656"/>
            <a:ext cx="4286250" cy="5657850"/>
          </a:xfrm>
          <a:prstGeom prst="rect">
            <a:avLst/>
          </a:prstGeom>
        </p:spPr>
      </p:pic>
    </p:spTree>
    <p:extLst>
      <p:ext uri="{BB962C8B-B14F-4D97-AF65-F5344CB8AC3E}">
        <p14:creationId xmlns:p14="http://schemas.microsoft.com/office/powerpoint/2010/main" val="80975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nodeType="clickEffect">
                                  <p:stCondLst>
                                    <p:cond delay="0"/>
                                  </p:stCondLst>
                                  <p:childTnLst>
                                    <p:animEffect transition="out" filter="randombar(horizontal)">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07504" y="260648"/>
            <a:ext cx="8712968" cy="6924973"/>
          </a:xfrm>
          <a:prstGeom prst="rect">
            <a:avLst/>
          </a:prstGeom>
          <a:noFill/>
        </p:spPr>
        <p:txBody>
          <a:bodyPr wrap="square" rtlCol="0">
            <a:spAutoFit/>
          </a:bodyPr>
          <a:lstStyle/>
          <a:p>
            <a:pPr algn="just" rtl="1"/>
            <a:r>
              <a:rPr lang="he-IL" sz="1400" dirty="0"/>
              <a:t>"ולא יכול משה לבוא אל אוהל מועד כי שכן עליו הענן  וכבוד ה' מלא את המשכן" (שמ' מ,לה). מעשה בר' קלונימוס בשפירא ששלח אחריו מלך היינריך הרשע אחרי כלותו לבנות את התהום המכוער בשפירא ואמר לו: בניין בית המקדש מה היה רבותיה יותר מזה, שכתבו עליו כמה ספרים? אמר לו: אדוני המלך, אם תרשיני לדבר ותישבע לי שלא להרע לי, אבאר לך. אמר לו: בשבועתי סמוך על אמונתי ועל מלכותי שלא יאונה לך כל רע. ואמר לו: אם היה כל ממון אשר הוצאת כבר וכל הזהב והכסף שבאוצרותיך, לא יכולת להשכיר הפועלים ובעלי המלאכה הרודים בעם והעושים במלאכה שכן כתוב "ויהי לשלמה שבעים אלף נושא סבל ושמונים אלף חוצב בהר" (מל' א' ה,כט), ובדברי הימים: "ושלושת אלפים ושש מאות מנצחים להעביר את העם" (דב"ה ב' ב,יז). ושמונה שנה טרחו בבית המקדש, מה שאתה לא עשית לתהום הזה. ולאחר שבנה שלמה את בית המקדש ויכלהו, ראה מה כתוב: "ולא יכלו הכהנים לעמוד לשרת מפני הענן כי מלא כבוד ה' את בית ה'" (מל' א' ח,יא). ואילו היו מטעינים חמור קיא צואה והיו מוליכין אותו בתהום הזה, לא היה מזיק לו שום דבר. אמר לו המלך הינריך: אלמלא שנשבעתי לך, הייתי גוזר עליך להכרית את ראשך.</a:t>
            </a:r>
            <a:endParaRPr lang="de-AT" sz="1400" dirty="0"/>
          </a:p>
          <a:p>
            <a:pPr rtl="1"/>
            <a:r>
              <a:rPr lang="he-IL" sz="1400" dirty="0"/>
              <a:t> </a:t>
            </a:r>
            <a:endParaRPr lang="de-AT" sz="1400" dirty="0"/>
          </a:p>
          <a:p>
            <a:pPr algn="just"/>
            <a:r>
              <a:rPr lang="ru-RU" sz="1400" b="1" dirty="0"/>
              <a:t>«И не мог Моисей войти в Скинию собрания, потому что осеняло ее облако, и слава Господня наполняла скинию» (Исх 40,35). Рассказ о р. Калонимосе из Шпайера, за которым послал император, Генрих-злодей, после того, как окончил строительство собора в Шпайере. Он (Генрих) спросил его (р. Калонимоса): «В чем состояло преимущество Храма, о котором написано столь много книг, по сравнению с этим</a:t>
            </a:r>
            <a:r>
              <a:rPr lang="de-DE" sz="1400" b="1" dirty="0"/>
              <a:t> </a:t>
            </a:r>
            <a:r>
              <a:rPr lang="ru-RU" sz="1400" b="1" dirty="0"/>
              <a:t>Собором?» Он ответил: «Господин мой император, позволь мне говорить открыто и поклянись, что не сделаешь мне ничего дурного, тогда объясню тебе.» Тот сказал: «Клянусь тебе; можешь положиться на мое императорское слово, что не случится с тобой ничего дурного.» </a:t>
            </a:r>
            <a:endParaRPr lang="de-AT" sz="1400" b="1" dirty="0"/>
          </a:p>
          <a:p>
            <a:pPr algn="just"/>
            <a:r>
              <a:rPr lang="ru-RU" sz="1400" b="1" dirty="0"/>
              <a:t>Тот сказал: «Даже если бы ты взял все деньги, которые ты уже потратил, вместе со всем золотом, которое хранится у тебя в казне, то не смог бы нанять столько людей, строителей, надсмотрщиков и работников, (сколько было необходимо для  строительства Храма), ибо сказано: </a:t>
            </a:r>
            <a:r>
              <a:rPr lang="de-DE" sz="1400" b="1" i="1" dirty="0"/>
              <a:t>E</a:t>
            </a:r>
            <a:r>
              <a:rPr lang="ru-RU" sz="1400" b="1" i="1" dirty="0"/>
              <a:t>ще было у Соломона семьдесят тысяч носильщиков и восемьдесят тысяч каменотесов в горах; кроме начальников, поставленных Соломоном над р</a:t>
            </a:r>
            <a:r>
              <a:rPr lang="de-DE" sz="1400" b="1" i="1" dirty="0"/>
              <a:t>a</a:t>
            </a:r>
            <a:r>
              <a:rPr lang="ru-RU" sz="1400" b="1" i="1" dirty="0"/>
              <a:t>ботой, три тысячи триста надсмотрщиков управляли народом, выполнявшим работы» (1 кн. Царств 5,29) </a:t>
            </a:r>
            <a:r>
              <a:rPr lang="ru-RU" sz="1400" b="1" dirty="0"/>
              <a:t>[…], и целых восемь лет трудились они, чего не понадобилось тебе для строительства этого собора. А после того, как Соломон завершил строительство Храма, смотри, что сказано: </a:t>
            </a:r>
            <a:r>
              <a:rPr lang="ru-RU" sz="1400" b="1" i="1" dirty="0"/>
              <a:t>и не могли священники стоять на служении из-за облака, ибо наполнила слава Господня дом Господень (там же 8,11)</a:t>
            </a:r>
            <a:r>
              <a:rPr lang="ru-RU" sz="1400" b="1" dirty="0"/>
              <a:t>. А здесь: даже если бы взяли осла, нагрузили его отбросами и провели через этот твой собор, не было бы ему от этого никакого вреда!» Ответил ему император Генрих: «Если бы не моя клятва, я бы приказал отрубить тебе голову!» </a:t>
            </a:r>
            <a:endParaRPr lang="de-AT" sz="1400" b="1" dirty="0"/>
          </a:p>
          <a:p>
            <a:endParaRPr lang="de-DE" sz="1200" dirty="0"/>
          </a:p>
          <a:p>
            <a:r>
              <a:rPr lang="de-DE" sz="1200" dirty="0"/>
              <a:t>Sefer </a:t>
            </a:r>
            <a:r>
              <a:rPr lang="de-DE" sz="1200" dirty="0" err="1"/>
              <a:t>Niṣṣaḥon</a:t>
            </a:r>
            <a:r>
              <a:rPr lang="de-DE" sz="1200" dirty="0"/>
              <a:t> §56 (Ed. Breuer, p. 56)</a:t>
            </a:r>
            <a:endParaRPr lang="de-AT" sz="1200" dirty="0"/>
          </a:p>
          <a:p>
            <a:endParaRPr lang="de-AT" sz="1400" dirty="0"/>
          </a:p>
        </p:txBody>
      </p:sp>
      <p:sp>
        <p:nvSpPr>
          <p:cNvPr id="7" name="Rectangle 1">
            <a:hlinkClick r:id="rId2"/>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AT"/>
          </a:p>
        </p:txBody>
      </p:sp>
      <p:sp>
        <p:nvSpPr>
          <p:cNvPr id="9" name="Rectangle 2">
            <a:hlinkClick r:id="rId2"/>
          </p:cNvPr>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AT"/>
          </a:p>
        </p:txBody>
      </p:sp>
      <p:pic>
        <p:nvPicPr>
          <p:cNvPr id="12" name="Grafik 11" descr="https://upload.wikimedia.org/wikipedia/commons/8/84/Jerusalem_Modell_BW_2.JPG"/>
          <p:cNvPicPr/>
          <p:nvPr/>
        </p:nvPicPr>
        <p:blipFill rotWithShape="1">
          <a:blip r:embed="rId3" cstate="print">
            <a:extLst>
              <a:ext uri="{BEBA8EAE-BF5A-486C-A8C5-ECC9F3942E4B}">
                <a14:imgProps xmlns:a14="http://schemas.microsoft.com/office/drawing/2010/main">
                  <a14:imgLayer r:embed="rId4">
                    <a14:imgEffect>
                      <a14:saturation sat="33000"/>
                    </a14:imgEffect>
                    <a14:imgEffect>
                      <a14:brightnessContrast bright="9000"/>
                    </a14:imgEffect>
                  </a14:imgLayer>
                </a14:imgProps>
              </a:ext>
              <a:ext uri="{28A0092B-C50C-407E-A947-70E740481C1C}">
                <a14:useLocalDpi xmlns:a14="http://schemas.microsoft.com/office/drawing/2010/main" val="0"/>
              </a:ext>
            </a:extLst>
          </a:blip>
          <a:srcRect l="15903" t="33166" r="15759"/>
          <a:stretch/>
        </p:blipFill>
        <p:spPr bwMode="auto">
          <a:xfrm>
            <a:off x="1763688" y="2204864"/>
            <a:ext cx="6480810" cy="3641090"/>
          </a:xfrm>
          <a:prstGeom prst="rect">
            <a:avLst/>
          </a:prstGeom>
          <a:noFill/>
          <a:ln>
            <a:noFill/>
          </a:ln>
          <a:extLst>
            <a:ext uri="{53640926-AAD7-44D8-BBD7-CCE9431645EC}">
              <a14:shadowObscured xmlns:a14="http://schemas.microsoft.com/office/drawing/2010/main"/>
            </a:ext>
          </a:extLst>
        </p:spPr>
      </p:pic>
      <p:pic>
        <p:nvPicPr>
          <p:cNvPr id="8" name="Picture 4" descr="https://upload.wikimedia.org/wikipedia/commons/d/db/Speyer-koelner-zeichnung.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476672"/>
            <a:ext cx="5616624" cy="4324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30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8"/>
                                        </p:tgtEl>
                                      </p:cBhvr>
                                    </p:animEffect>
                                    <p:set>
                                      <p:cBhvr>
                                        <p:cTn id="11" dur="1" fill="hold">
                                          <p:stCondLst>
                                            <p:cond delay="499"/>
                                          </p:stCondLst>
                                        </p:cTn>
                                        <p:tgtEl>
                                          <p:spTgt spid="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42" presetClass="exit" presetSubtype="0" fill="hold" nodeType="clickEffect">
                                  <p:stCondLst>
                                    <p:cond delay="0"/>
                                  </p:stCondLst>
                                  <p:childTnLst>
                                    <p:animEffect transition="out" filter="fade">
                                      <p:cBhvr>
                                        <p:cTn id="15" dur="1000"/>
                                        <p:tgtEl>
                                          <p:spTgt spid="8"/>
                                        </p:tgtEl>
                                      </p:cBhvr>
                                    </p:animEffect>
                                    <p:anim calcmode="lin" valueType="num">
                                      <p:cBhvr>
                                        <p:cTn id="16" dur="1000"/>
                                        <p:tgtEl>
                                          <p:spTgt spid="8"/>
                                        </p:tgtEl>
                                        <p:attrNameLst>
                                          <p:attrName>ppt_x</p:attrName>
                                        </p:attrNameLst>
                                      </p:cBhvr>
                                      <p:tavLst>
                                        <p:tav tm="0">
                                          <p:val>
                                            <p:strVal val="ppt_x"/>
                                          </p:val>
                                        </p:tav>
                                        <p:tav tm="100000">
                                          <p:val>
                                            <p:strVal val="ppt_x"/>
                                          </p:val>
                                        </p:tav>
                                      </p:tavLst>
                                    </p:anim>
                                    <p:anim calcmode="lin" valueType="num">
                                      <p:cBhvr>
                                        <p:cTn id="17" dur="1000"/>
                                        <p:tgtEl>
                                          <p:spTgt spid="8"/>
                                        </p:tgtEl>
                                        <p:attrNameLst>
                                          <p:attrName>ppt_y</p:attrName>
                                        </p:attrNameLst>
                                      </p:cBhvr>
                                      <p:tavLst>
                                        <p:tav tm="0">
                                          <p:val>
                                            <p:strVal val="ppt_y"/>
                                          </p:val>
                                        </p:tav>
                                        <p:tav tm="100000">
                                          <p:val>
                                            <p:strVal val="ppt_y+.1"/>
                                          </p:val>
                                        </p:tav>
                                      </p:tavLst>
                                    </p:anim>
                                    <p:set>
                                      <p:cBhvr>
                                        <p:cTn id="18" dur="1" fill="hold">
                                          <p:stCondLst>
                                            <p:cond delay="9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332656"/>
            <a:ext cx="8229600" cy="6192688"/>
          </a:xfrm>
        </p:spPr>
        <p:txBody>
          <a:bodyPr>
            <a:noAutofit/>
          </a:bodyPr>
          <a:lstStyle/>
          <a:p>
            <a:pPr marL="0" indent="0" algn="just" rtl="1">
              <a:lnSpc>
                <a:spcPct val="107000"/>
              </a:lnSpc>
              <a:spcAft>
                <a:spcPts val="800"/>
              </a:spcAft>
              <a:buNone/>
            </a:pPr>
            <a:r>
              <a:rPr lang="he-IL" sz="1600" dirty="0">
                <a:ea typeface="Calibri"/>
                <a:cs typeface="+mj-cs"/>
              </a:rPr>
              <a:t>אז ניכנס [ר' שפטיה] אל הספינה \ ועלה לקוסטנטינא \ אשר קוסטנטינו המלך בנה \ [...] \ וי"י המלך נתנו \ לפני המלך ובחינו \ ומצא חן בעינו \ ובעין כל המונו \ אז ניכנס עמו בדברי תורה \ ושאלו מבנין בית הבחירה \ ומבנין הטומאה \ אשר סופיאה קרואה \ באי זה ארמון \ נכנס יותר ממון \ המלך היה מקשה \ ובבנין סופיאה היה מתקשה \ כי זה הבניין \ נכנס שם בלא (ק)[מ]ניין \ והוא השיבו בדיברה \ מילה נכונה וסדורה \ אם מלפני אדוני גזירה \ יביאו לפניו המקרא \ ושם תמצא העיקר \ אי זה בניין היה יקר \ מיד עשה כן \ ומצא כל התוכן \ אשר דוד ושלמה תיכן \ יותר על המידה \ אשר בסופיאה נמדדה \ מזהב כיכרים \ מאה ועשרים \ ומן הכסף ככרים חמש מאות בתוסף \ אז אמר המלך באימרתו \ ניצחני ר' שפטיה בחכמתו \ והוא ענה ואמר אדוני \ ניצחך המקרא ולא אני \ ואחריכן זימנו \ לאכול על שולחנו \</a:t>
            </a:r>
            <a:endParaRPr lang="de-AT" sz="1600" dirty="0">
              <a:ea typeface="Calibri"/>
              <a:cs typeface="+mj-cs"/>
            </a:endParaRPr>
          </a:p>
          <a:p>
            <a:pPr marL="0" indent="0" algn="just">
              <a:lnSpc>
                <a:spcPct val="107000"/>
              </a:lnSpc>
              <a:spcAft>
                <a:spcPts val="800"/>
              </a:spcAft>
              <a:buNone/>
            </a:pPr>
            <a:r>
              <a:rPr lang="ru-RU" sz="1600" dirty="0">
                <a:ea typeface="Calibri"/>
                <a:cs typeface="+mj-cs"/>
              </a:rPr>
              <a:t>Тогда поднялся он (р. Шефатья) на корабль и отправился в Константинополь, построенный императором Константином. Всевышний же привел его к императору, который решил его испытать; а тот был угоден ему и его двору. Тогда (император) принялся расспрашивать его о словах Торы, и спросил его о Храме и о нечистом строении, называемом «София». Спросил его император: «В какой из этих дворцов было вложено больше денег?», имея в виду Софию, на которую ушло средств без счета. Но тот ответил ему спокойно и взвешенно: «Если императору угодно, да принесут ему Библию, где найдено будет доказательство, какое из строений стоило дороже.» Это было тотчас исполнено, и (р. Шефатия) нашел там сумму, которую потратили (на строительство Храма) Давид и Соломон, и оказалась она выше, чем стоимость Софии: сто двадцать золотых талантов, и сверх того пятьсот талантов серебряных. Тогда сказал император: «Р. Шефатья поверг меня своей мудростью!» А тот ответил: «Господин мой, это не я тебя поверг, а Библия!» После этого пригласил его (император) отобедать за своим столом.</a:t>
            </a:r>
            <a:endParaRPr lang="de-AT" sz="1600" dirty="0">
              <a:ea typeface="Calibri"/>
              <a:cs typeface="+mj-cs"/>
            </a:endParaRPr>
          </a:p>
          <a:p>
            <a:pPr marL="0" indent="0" algn="just">
              <a:lnSpc>
                <a:spcPct val="107000"/>
              </a:lnSpc>
              <a:spcAft>
                <a:spcPts val="800"/>
              </a:spcAft>
              <a:buNone/>
            </a:pPr>
            <a:r>
              <a:rPr lang="en-US" sz="1200" dirty="0" err="1">
                <a:ea typeface="Calibri"/>
              </a:rPr>
              <a:t>Sefer</a:t>
            </a:r>
            <a:r>
              <a:rPr lang="en-US" sz="1200" dirty="0">
                <a:ea typeface="Calibri"/>
              </a:rPr>
              <a:t> </a:t>
            </a:r>
            <a:r>
              <a:rPr lang="en-US" sz="1200" dirty="0" err="1">
                <a:ea typeface="Calibri"/>
              </a:rPr>
              <a:t>Aḥimaʿaṣ</a:t>
            </a:r>
            <a:r>
              <a:rPr lang="en-US" sz="1200" dirty="0">
                <a:ea typeface="Calibri"/>
              </a:rPr>
              <a:t> §13 (R. </a:t>
            </a:r>
            <a:r>
              <a:rPr lang="en-US" sz="1200" dirty="0" err="1">
                <a:ea typeface="Calibri"/>
              </a:rPr>
              <a:t>Bonfil</a:t>
            </a:r>
            <a:r>
              <a:rPr lang="en-US" sz="1200" dirty="0">
                <a:ea typeface="Calibri"/>
              </a:rPr>
              <a:t>, History and Folklore in a Medieval Jewish Chronicle. The Family Chronicle of </a:t>
            </a:r>
            <a:r>
              <a:rPr lang="en-US" sz="1200" dirty="0" err="1">
                <a:ea typeface="Calibri"/>
              </a:rPr>
              <a:t>Aḥimaʿaz</a:t>
            </a:r>
            <a:r>
              <a:rPr lang="en-US" sz="1200" dirty="0">
                <a:ea typeface="Calibri"/>
              </a:rPr>
              <a:t> ben </a:t>
            </a:r>
            <a:r>
              <a:rPr lang="he-IL" sz="1200" dirty="0">
                <a:ea typeface="Calibri"/>
              </a:rPr>
              <a:t>‎</a:t>
            </a:r>
            <a:r>
              <a:rPr lang="en-US" sz="1200" dirty="0" err="1">
                <a:ea typeface="Calibri"/>
              </a:rPr>
              <a:t>Paltiel</a:t>
            </a:r>
            <a:r>
              <a:rPr lang="en-US" sz="1200" dirty="0">
                <a:ea typeface="Calibri"/>
              </a:rPr>
              <a:t>, Leiden / Boston 2009, pp 263-264)</a:t>
            </a:r>
            <a:endParaRPr lang="de-AT" sz="1200" dirty="0">
              <a:ea typeface="Calibri"/>
            </a:endParaRPr>
          </a:p>
          <a:p>
            <a:pPr marL="0" indent="0" algn="just">
              <a:lnSpc>
                <a:spcPct val="107000"/>
              </a:lnSpc>
              <a:spcAft>
                <a:spcPts val="800"/>
              </a:spcAft>
              <a:buNone/>
            </a:pPr>
            <a:endParaRPr lang="de-AT" sz="1600" dirty="0">
              <a:cs typeface="+mj-cs"/>
            </a:endParaRPr>
          </a:p>
        </p:txBody>
      </p:sp>
    </p:spTree>
    <p:extLst>
      <p:ext uri="{BB962C8B-B14F-4D97-AF65-F5344CB8AC3E}">
        <p14:creationId xmlns:p14="http://schemas.microsoft.com/office/powerpoint/2010/main" val="1144873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95536" y="332656"/>
            <a:ext cx="4114800" cy="6192688"/>
          </a:xfrm>
        </p:spPr>
        <p:txBody>
          <a:bodyPr>
            <a:noAutofit/>
          </a:bodyPr>
          <a:lstStyle/>
          <a:p>
            <a:pPr marL="0" indent="0" algn="just">
              <a:buNone/>
            </a:pPr>
            <a:r>
              <a:rPr lang="ru-RU" sz="1200" dirty="0"/>
              <a:t>«И не мог Моисей войти в скинию собрания, потому что осеняло ее облако, и слава Господня наполняла скинию» (Исх 40,35). Рассказ о р. Калонимосе из Шпайера, за которым послал император Генрих-злодей после того, как окончил строительство «мерзкой пропасти» в Шпайере. Он (Генрих) спросил его (р. Калонимоса): «В чем состояло преимущество Храма в сравнении с этим собором, что о нем написано столь много книг?» Он ответил: «Господин мой император, позволь мне говорить открыто и поклянись, что не сделаешь мне ничего дурного, тогда объясню тебе.» Тот сказал: «Клянусь тебе; можешь положиться на мое императорское слово, что не случится с тобой ничего дурного.» </a:t>
            </a:r>
            <a:endParaRPr lang="de-AT" sz="1200" dirty="0"/>
          </a:p>
          <a:p>
            <a:pPr marL="0" indent="0" algn="just">
              <a:buNone/>
            </a:pPr>
            <a:r>
              <a:rPr lang="ru-RU" sz="1200" dirty="0"/>
              <a:t>Тот сказал: «Даже если бы ты взял все деньги, которые ты уже потратил, вместе со всем золотом, которое хранится у тебя в казне, то не смог бы нанять людей, строителей, надсмотрщиков и работников, (которые были необходимы для  строительства Храма), ибо сказано: </a:t>
            </a:r>
            <a:r>
              <a:rPr lang="de-DE" sz="1200" i="1" dirty="0"/>
              <a:t>E</a:t>
            </a:r>
            <a:r>
              <a:rPr lang="ru-RU" sz="1200" i="1" dirty="0"/>
              <a:t>ще было у Соломона семьдесят тысяч носильщиков и восемьдесят тысяч каменотесов в горах; кроме начальников, поставленных Соломоном над р</a:t>
            </a:r>
            <a:r>
              <a:rPr lang="de-DE" sz="1200" i="1" dirty="0"/>
              <a:t>a</a:t>
            </a:r>
            <a:r>
              <a:rPr lang="ru-RU" sz="1200" i="1" dirty="0"/>
              <a:t>ботой, три тысячи триста надсмотрщиков управляли народом, выполнявшим работы» (1 кн. Царств 5,29) </a:t>
            </a:r>
            <a:r>
              <a:rPr lang="ru-RU" sz="1200" dirty="0"/>
              <a:t>[…], и целых восемь лет трудились они, чего не понадобилось тебе для строительства этой «пропасти». А после того, как Соломон завершил строительство Храма, смотри, что сказано: </a:t>
            </a:r>
            <a:r>
              <a:rPr lang="ru-RU" sz="1200" i="1" dirty="0"/>
              <a:t>и не могли священники стоять на служении из-за облака, ибо наполнила слава Господня дом Господень (там же 8,11)</a:t>
            </a:r>
            <a:r>
              <a:rPr lang="ru-RU" sz="1200" dirty="0"/>
              <a:t>. А здесь: даже если бы взяли осла, нагрузили его мерзкими отбросами и провели через эту твою «пропасть», не было бы ему от этого никакого вреда!» Ответил ему император Генрих: «Если бы не моя клятва, я бы приказал отрубить тебе голову!»</a:t>
            </a:r>
            <a:endParaRPr lang="de-AT" sz="1200" dirty="0"/>
          </a:p>
        </p:txBody>
      </p:sp>
      <p:sp>
        <p:nvSpPr>
          <p:cNvPr id="5" name="Inhaltsplatzhalter 2"/>
          <p:cNvSpPr txBox="1">
            <a:spLocks/>
          </p:cNvSpPr>
          <p:nvPr/>
        </p:nvSpPr>
        <p:spPr>
          <a:xfrm>
            <a:off x="4777924" y="332656"/>
            <a:ext cx="4114800" cy="61926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r>
              <a:rPr lang="ru-RU" sz="1200" dirty="0"/>
              <a:t>Тогда поднялся он (р. Шефатья) на корабль и отправился в Константинополь, построенный императором Константином. Всевышний же привел его к императору, который решил его испытать; а тот был угоден ему и его двору. Тогда (император) принялся расспрашивать его о словах Торы, и спросил его о Храме и о нечистом строении, называемом «София». Спросил его император: «В какой из этих дворцов было вложено больше денег?», имея ввиду Софию,  на которую ушло средств без счета. Но тот ответил ему спокойно и взвешенно: «Если императору угодно, да принесут перед ним Библию, где найдено будет доказательство, какое из строений стоило дороже.» Это было тотчас исполнено, и (р. Шефатия) нашел ему сумму, которую потратили (на строительство Храма) Давид и Соломон, и оказалась она выше, чем стоимость Софии: сто двадцать золотых талантов, и сверх того пятьсот талантов серебряных. Тогда сказал император: «Р. Шефатья поверг меня своей мудростью!» А тот ответил: «Господин мой, это не я тебя поверг, а Библия!» После этого пригласил его (император) отобедать за своим столом.</a:t>
            </a:r>
            <a:endParaRPr lang="de-AT" sz="1200" dirty="0"/>
          </a:p>
        </p:txBody>
      </p:sp>
      <p:sp>
        <p:nvSpPr>
          <p:cNvPr id="6" name="Rechteck 5"/>
          <p:cNvSpPr/>
          <p:nvPr/>
        </p:nvSpPr>
        <p:spPr>
          <a:xfrm>
            <a:off x="3563888" y="764704"/>
            <a:ext cx="576064" cy="144016"/>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7" name="Rechteck 6"/>
          <p:cNvSpPr/>
          <p:nvPr/>
        </p:nvSpPr>
        <p:spPr>
          <a:xfrm>
            <a:off x="4860032" y="580212"/>
            <a:ext cx="1152128" cy="164254"/>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8" name="Rechteck 7"/>
          <p:cNvSpPr/>
          <p:nvPr/>
        </p:nvSpPr>
        <p:spPr>
          <a:xfrm>
            <a:off x="8028140" y="1529148"/>
            <a:ext cx="792332" cy="179291"/>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9" name="Rechteck 8"/>
          <p:cNvSpPr/>
          <p:nvPr/>
        </p:nvSpPr>
        <p:spPr>
          <a:xfrm>
            <a:off x="4802152" y="1665531"/>
            <a:ext cx="3946312" cy="176525"/>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Rechteck 9"/>
          <p:cNvSpPr/>
          <p:nvPr/>
        </p:nvSpPr>
        <p:spPr>
          <a:xfrm>
            <a:off x="3237060" y="1340768"/>
            <a:ext cx="1190924" cy="145472"/>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1" name="Rechteck 10"/>
          <p:cNvSpPr/>
          <p:nvPr/>
        </p:nvSpPr>
        <p:spPr>
          <a:xfrm>
            <a:off x="418058" y="1471686"/>
            <a:ext cx="3960440" cy="211069"/>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2" name="Rechteck 11"/>
          <p:cNvSpPr/>
          <p:nvPr/>
        </p:nvSpPr>
        <p:spPr>
          <a:xfrm>
            <a:off x="420056" y="1665531"/>
            <a:ext cx="2423752" cy="211069"/>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3" name="Rechteck 12"/>
          <p:cNvSpPr/>
          <p:nvPr/>
        </p:nvSpPr>
        <p:spPr>
          <a:xfrm>
            <a:off x="2843808" y="1665531"/>
            <a:ext cx="1584176" cy="252757"/>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4" name="Rechteck 13"/>
          <p:cNvSpPr/>
          <p:nvPr/>
        </p:nvSpPr>
        <p:spPr>
          <a:xfrm>
            <a:off x="372641" y="1924224"/>
            <a:ext cx="4032447" cy="864096"/>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5" name="Rechteck 14"/>
          <p:cNvSpPr/>
          <p:nvPr/>
        </p:nvSpPr>
        <p:spPr>
          <a:xfrm>
            <a:off x="467544" y="2780928"/>
            <a:ext cx="3960440" cy="2058432"/>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8" name="Rechteck 17"/>
          <p:cNvSpPr/>
          <p:nvPr/>
        </p:nvSpPr>
        <p:spPr>
          <a:xfrm>
            <a:off x="4874160" y="1863190"/>
            <a:ext cx="2938200" cy="229685"/>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0" name="Rechteck 19"/>
          <p:cNvSpPr/>
          <p:nvPr/>
        </p:nvSpPr>
        <p:spPr>
          <a:xfrm>
            <a:off x="4920676" y="2092875"/>
            <a:ext cx="3908196" cy="1224136"/>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1" name="Rechteck 20"/>
          <p:cNvSpPr/>
          <p:nvPr/>
        </p:nvSpPr>
        <p:spPr>
          <a:xfrm>
            <a:off x="4840268" y="3284984"/>
            <a:ext cx="883860" cy="256006"/>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2" name="Rechteck 21"/>
          <p:cNvSpPr/>
          <p:nvPr/>
        </p:nvSpPr>
        <p:spPr>
          <a:xfrm>
            <a:off x="2775619" y="5914791"/>
            <a:ext cx="1656184" cy="194806"/>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3" name="Rechteck 22"/>
          <p:cNvSpPr/>
          <p:nvPr/>
        </p:nvSpPr>
        <p:spPr>
          <a:xfrm>
            <a:off x="439672" y="6099002"/>
            <a:ext cx="3988311" cy="354334"/>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4" name="Rechteck 23"/>
          <p:cNvSpPr/>
          <p:nvPr/>
        </p:nvSpPr>
        <p:spPr>
          <a:xfrm>
            <a:off x="5724128" y="3284984"/>
            <a:ext cx="3096344" cy="218792"/>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5" name="Rechteck 24"/>
          <p:cNvSpPr/>
          <p:nvPr/>
        </p:nvSpPr>
        <p:spPr>
          <a:xfrm>
            <a:off x="4848668" y="3499503"/>
            <a:ext cx="3980204" cy="550579"/>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6" name="Rechteck 25"/>
          <p:cNvSpPr/>
          <p:nvPr/>
        </p:nvSpPr>
        <p:spPr>
          <a:xfrm>
            <a:off x="467544" y="332656"/>
            <a:ext cx="3960440" cy="411810"/>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8" name="Rechteck 27">
            <a:extLst>
              <a:ext uri="{FF2B5EF4-FFF2-40B4-BE49-F238E27FC236}">
                <a16:creationId xmlns:a16="http://schemas.microsoft.com/office/drawing/2014/main" id="{B24CACDF-0073-4ACA-9185-9FABC805C11D}"/>
              </a:ext>
            </a:extLst>
          </p:cNvPr>
          <p:cNvSpPr/>
          <p:nvPr/>
        </p:nvSpPr>
        <p:spPr>
          <a:xfrm>
            <a:off x="467544" y="4856501"/>
            <a:ext cx="2160240" cy="217965"/>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9" name="Rechteck 28">
            <a:extLst>
              <a:ext uri="{FF2B5EF4-FFF2-40B4-BE49-F238E27FC236}">
                <a16:creationId xmlns:a16="http://schemas.microsoft.com/office/drawing/2014/main" id="{9A65FB99-0F4B-437A-B79F-F408715CFED3}"/>
              </a:ext>
            </a:extLst>
          </p:cNvPr>
          <p:cNvSpPr/>
          <p:nvPr/>
        </p:nvSpPr>
        <p:spPr>
          <a:xfrm>
            <a:off x="2653700" y="4816200"/>
            <a:ext cx="1746412" cy="21796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0" name="Rechteck 29">
            <a:extLst>
              <a:ext uri="{FF2B5EF4-FFF2-40B4-BE49-F238E27FC236}">
                <a16:creationId xmlns:a16="http://schemas.microsoft.com/office/drawing/2014/main" id="{3C50B732-D0FC-4258-B711-14A54E399A9F}"/>
              </a:ext>
            </a:extLst>
          </p:cNvPr>
          <p:cNvSpPr/>
          <p:nvPr/>
        </p:nvSpPr>
        <p:spPr>
          <a:xfrm>
            <a:off x="467543" y="5040101"/>
            <a:ext cx="3960440" cy="864096"/>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1" name="Rechteck 30">
            <a:extLst>
              <a:ext uri="{FF2B5EF4-FFF2-40B4-BE49-F238E27FC236}">
                <a16:creationId xmlns:a16="http://schemas.microsoft.com/office/drawing/2014/main" id="{3D41F96C-29F5-482B-9B67-650C1596C243}"/>
              </a:ext>
            </a:extLst>
          </p:cNvPr>
          <p:cNvSpPr/>
          <p:nvPr/>
        </p:nvSpPr>
        <p:spPr>
          <a:xfrm>
            <a:off x="439671" y="5881036"/>
            <a:ext cx="2332128" cy="217965"/>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32" name="Rechteck 31">
            <a:extLst>
              <a:ext uri="{FF2B5EF4-FFF2-40B4-BE49-F238E27FC236}">
                <a16:creationId xmlns:a16="http://schemas.microsoft.com/office/drawing/2014/main" id="{333F79B3-3933-4A17-8FF0-4AABA69061B9}"/>
              </a:ext>
            </a:extLst>
          </p:cNvPr>
          <p:cNvSpPr/>
          <p:nvPr/>
        </p:nvSpPr>
        <p:spPr>
          <a:xfrm>
            <a:off x="7683782" y="1859670"/>
            <a:ext cx="1136690" cy="229685"/>
          </a:xfrm>
          <a:prstGeom prst="rect">
            <a:avLst/>
          </a:prstGeom>
          <a:solidFill>
            <a:srgbClr val="FF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Tree>
    <p:extLst>
      <p:ext uri="{BB962C8B-B14F-4D97-AF65-F5344CB8AC3E}">
        <p14:creationId xmlns:p14="http://schemas.microsoft.com/office/powerpoint/2010/main" val="50593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8" grpId="0" animBg="1"/>
      <p:bldP spid="20" grpId="0" animBg="1"/>
      <p:bldP spid="21" grpId="0" animBg="1"/>
      <p:bldP spid="22" grpId="0" animBg="1"/>
      <p:bldP spid="23" grpId="0" animBg="1"/>
      <p:bldP spid="24" grpId="0" animBg="1"/>
      <p:bldP spid="25" grpId="0" animBg="1"/>
      <p:bldP spid="26" grpId="0" animBg="1"/>
      <p:bldP spid="28" grpId="0" animBg="1"/>
      <p:bldP spid="29" grpId="0" animBg="1"/>
      <p:bldP spid="30"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247"/>
          <a:stretch/>
        </p:blipFill>
        <p:spPr bwMode="auto">
          <a:xfrm>
            <a:off x="1857400" y="188640"/>
            <a:ext cx="5245742" cy="640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4652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736" y="188640"/>
            <a:ext cx="4835442" cy="6416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Grafik 5" descr="https://1.bp.blogspot.com/-f7SW6pRqyI4/VwSEDmTUeUI/AAAAAAAAEHo/md1jIff30wkNOA5H_WnLwm1ieXeZionlQ/s1600/Altona%2B1734_small.jpg">
            <a:hlinkClick r:id="rId3"/>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7193" y="232130"/>
            <a:ext cx="4752528" cy="6336704"/>
          </a:xfrm>
          <a:prstGeom prst="rect">
            <a:avLst/>
          </a:prstGeom>
          <a:noFill/>
          <a:ln>
            <a:noFill/>
          </a:ln>
        </p:spPr>
      </p:pic>
    </p:spTree>
    <p:extLst>
      <p:ext uri="{BB962C8B-B14F-4D97-AF65-F5344CB8AC3E}">
        <p14:creationId xmlns:p14="http://schemas.microsoft.com/office/powerpoint/2010/main" val="220725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2525</Words>
  <Application>Microsoft Office PowerPoint</Application>
  <PresentationFormat>Bildschirmpräsentation (4:3)</PresentationFormat>
  <Paragraphs>62</Paragraphs>
  <Slides>26</Slides>
  <Notes>6</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26</vt:i4>
      </vt:variant>
    </vt:vector>
  </HeadingPairs>
  <TitlesOfParts>
    <vt:vector size="30" baseType="lpstr">
      <vt:lpstr>Arial</vt:lpstr>
      <vt:lpstr>Calibri</vt:lpstr>
      <vt:lpstr>Times New Roman</vt:lpstr>
      <vt:lpstr>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Universität Salzburg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Vladislav Slepoy</dc:creator>
  <cp:lastModifiedBy>Vladislav Zeev Slepoy</cp:lastModifiedBy>
  <cp:revision>95</cp:revision>
  <dcterms:created xsi:type="dcterms:W3CDTF">2018-06-19T17:10:39Z</dcterms:created>
  <dcterms:modified xsi:type="dcterms:W3CDTF">2018-07-03T12:22:20Z</dcterms:modified>
</cp:coreProperties>
</file>