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68" r:id="rId8"/>
    <p:sldMasterId id="2147483780" r:id="rId9"/>
    <p:sldMasterId id="2147483792" r:id="rId10"/>
    <p:sldMasterId id="2147483816" r:id="rId11"/>
    <p:sldMasterId id="2147483828" r:id="rId12"/>
    <p:sldMasterId id="2147483840" r:id="rId13"/>
    <p:sldMasterId id="2147483852" r:id="rId14"/>
    <p:sldMasterId id="2147483864" r:id="rId15"/>
    <p:sldMasterId id="2147483888" r:id="rId16"/>
    <p:sldMasterId id="2147483900" r:id="rId17"/>
    <p:sldMasterId id="2147483912" r:id="rId18"/>
    <p:sldMasterId id="2147483924" r:id="rId19"/>
    <p:sldMasterId id="2147483936" r:id="rId20"/>
    <p:sldMasterId id="2147483948" r:id="rId21"/>
  </p:sldMasterIdLst>
  <p:notesMasterIdLst>
    <p:notesMasterId r:id="rId56"/>
  </p:notesMasterIdLst>
  <p:sldIdLst>
    <p:sldId id="258" r:id="rId22"/>
    <p:sldId id="416" r:id="rId23"/>
    <p:sldId id="417" r:id="rId24"/>
    <p:sldId id="418" r:id="rId25"/>
    <p:sldId id="419" r:id="rId26"/>
    <p:sldId id="420" r:id="rId27"/>
    <p:sldId id="375" r:id="rId28"/>
    <p:sldId id="376" r:id="rId29"/>
    <p:sldId id="377" r:id="rId30"/>
    <p:sldId id="379" r:id="rId31"/>
    <p:sldId id="380" r:id="rId32"/>
    <p:sldId id="413" r:id="rId33"/>
    <p:sldId id="414" r:id="rId34"/>
    <p:sldId id="383" r:id="rId35"/>
    <p:sldId id="386" r:id="rId36"/>
    <p:sldId id="384" r:id="rId37"/>
    <p:sldId id="389" r:id="rId38"/>
    <p:sldId id="390" r:id="rId39"/>
    <p:sldId id="392" r:id="rId40"/>
    <p:sldId id="415" r:id="rId41"/>
    <p:sldId id="393" r:id="rId42"/>
    <p:sldId id="394" r:id="rId43"/>
    <p:sldId id="396" r:id="rId44"/>
    <p:sldId id="397" r:id="rId45"/>
    <p:sldId id="400" r:id="rId46"/>
    <p:sldId id="402" r:id="rId47"/>
    <p:sldId id="403" r:id="rId48"/>
    <p:sldId id="404" r:id="rId49"/>
    <p:sldId id="406" r:id="rId50"/>
    <p:sldId id="407" r:id="rId51"/>
    <p:sldId id="408" r:id="rId52"/>
    <p:sldId id="409" r:id="rId53"/>
    <p:sldId id="412" r:id="rId54"/>
    <p:sldId id="411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A1ED5-B832-4E0B-9C10-2B9623F4FF87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C935C-92FF-4F37-9C4F-0A4FBC5D0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87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39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468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9086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226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597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427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936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728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840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642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21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90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412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7918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549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404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270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124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794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03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677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758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70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282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850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9002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825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820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941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766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354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257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0781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74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9253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770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8208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2873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750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8494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101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3906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3532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6297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74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704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28513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395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0281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217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9250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502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0721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698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5317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28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3853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1526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2400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347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994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311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5396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914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3128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64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02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504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664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800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0198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673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0140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487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82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4498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3320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99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70419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2404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08745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7321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3924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3677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7409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4051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38495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9198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82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9129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1985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7489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1607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54742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4082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9743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6060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8884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9219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12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9734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4558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2993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5838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6947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4869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566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9188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81064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4364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34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93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3294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9355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02994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6241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95008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2997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0501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0916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4197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0652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16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392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5162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6460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6984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7589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3072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6122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6593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9346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3163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51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5167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8020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8172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1057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8788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9899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2995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9375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981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10797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3582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1777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470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29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49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08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988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99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8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93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97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1453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79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795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628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66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242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46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69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4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347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302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918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76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726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5348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1224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5384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803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2258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53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54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07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831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18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646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1549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24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241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883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282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517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58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729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8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286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212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695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47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281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75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91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479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743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000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7627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161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928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589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117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573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137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207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626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825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174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661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10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563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215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07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5392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8716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20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705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993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1984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8849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837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4167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90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62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7964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889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05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2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95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0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9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5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2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7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1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4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8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19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18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6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7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6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1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5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5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8.xml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04665"/>
            <a:ext cx="7632847" cy="1296144"/>
          </a:xfrm>
        </p:spPr>
        <p:txBody>
          <a:bodyPr anchor="t">
            <a:normAutofit fontScale="90000"/>
          </a:bodyPr>
          <a:lstStyle/>
          <a:p>
            <a:r>
              <a:rPr lang="ru-RU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Валерий 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Дымшиц</a:t>
            </a:r>
            <a:b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Европейский 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в </a:t>
            </a:r>
            <a:r>
              <a:rPr lang="ru-RU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Центр 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«Петербургская </a:t>
            </a:r>
            <a:r>
              <a:rPr lang="ru-RU" sz="2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иудаика</a:t>
            </a:r>
            <a:r>
              <a:rPr lang="ru-RU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916832"/>
            <a:ext cx="8352928" cy="4536504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МАНИФЕСТЫ ЕВРЕЙСКОГО 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ХУДОЖЕСТВЕННОГО АВАНГАРДА</a:t>
            </a:r>
          </a:p>
          <a:p>
            <a:endParaRPr lang="ru-RU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</a:t>
            </a:r>
            <a:r>
              <a:rPr lang="en-US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ru-RU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Эль Лисицкий</a:t>
            </a:r>
            <a:b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МОГИЛЕВСКОЙ СИНАГОГЕ. ВОСПОМИНАНИЯ </a:t>
            </a:r>
            <a:b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Римон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1923, № 3, </a:t>
            </a:r>
            <a:r>
              <a:rPr lang="ru-RU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8 – 13. Берлин</a:t>
            </a:r>
            <a:b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с идиша С. Ямпольской и В. Дымшица</a:t>
            </a:r>
            <a:b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2520280" cy="338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1" b="17886"/>
          <a:stretch/>
        </p:blipFill>
        <p:spPr bwMode="auto">
          <a:xfrm>
            <a:off x="6588224" y="5229200"/>
            <a:ext cx="1971431" cy="119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666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3050"/>
            <a:ext cx="3384376" cy="635670"/>
          </a:xfrm>
        </p:spPr>
        <p:txBody>
          <a:bodyPr anchor="t">
            <a:normAutofit/>
          </a:bodyPr>
          <a:lstStyle/>
          <a:p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Эль Лисицкий</a:t>
            </a:r>
            <a:b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могилевской синагоге.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273050"/>
            <a:ext cx="3682752" cy="6252294"/>
          </a:xfrm>
        </p:spPr>
        <p:txBody>
          <a:bodyPr>
            <a:normAutofit fontScale="625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MS Minngs"/>
                <a:cs typeface="Times New Roman"/>
              </a:rPr>
              <a:t>И мы, едва взявшись за кисть и карандаш, сразу принялись препарировать не только окружающий мир, но и самих себя. Кто же мы такие? Каково наше место среди народов? И каким </a:t>
            </a:r>
            <a:endParaRPr lang="ru-RU" dirty="0" smtClean="0">
              <a:latin typeface="Times New Roman"/>
              <a:ea typeface="MS Minngs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MS Minngs"/>
                <a:cs typeface="Times New Roman"/>
              </a:rPr>
              <a:t>д </a:t>
            </a:r>
            <a:r>
              <a:rPr lang="ru-RU" dirty="0">
                <a:latin typeface="Times New Roman"/>
                <a:ea typeface="MS Minngs"/>
                <a:cs typeface="Times New Roman"/>
              </a:rPr>
              <a:t>о л ж н о  б ы т ь  </a:t>
            </a:r>
            <a:endParaRPr lang="ru-RU" dirty="0" smtClean="0">
              <a:latin typeface="Times New Roman"/>
              <a:ea typeface="MS Minngs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MS Minngs"/>
                <a:cs typeface="Times New Roman"/>
              </a:rPr>
              <a:t>наше </a:t>
            </a:r>
            <a:r>
              <a:rPr lang="ru-RU" dirty="0">
                <a:latin typeface="Times New Roman"/>
                <a:ea typeface="MS Minngs"/>
                <a:cs typeface="Times New Roman"/>
              </a:rPr>
              <a:t>искусство? Движение это сформировалось в местечках Литвы, Белоруссии, Украины, оттуда докатилось до Парижа и закончилось – а не началось, как мы тогда думали – в Москве на «Первой выставке еврейского искусства» в 1916 г.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836712"/>
            <a:ext cx="4968552" cy="5904656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Лисицкий Обложка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каталога «Выставка картин и скульптур художников-евреев». Москва, апрель 1917 года. 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latin typeface="Times New Roman"/>
                <a:ea typeface="MS Minngs"/>
                <a:cs typeface="Cambria"/>
              </a:rPr>
              <a:t>«Первой выставке </a:t>
            </a:r>
            <a:r>
              <a:rPr lang="ru-RU" sz="1600" dirty="0">
                <a:latin typeface="Times New Roman"/>
                <a:ea typeface="MS Minngs"/>
                <a:cs typeface="Cambria"/>
              </a:rPr>
              <a:t>еврейского искусства», </a:t>
            </a:r>
            <a:r>
              <a:rPr lang="ru-RU" sz="1600" dirty="0" smtClean="0">
                <a:latin typeface="Times New Roman"/>
                <a:ea typeface="MS Minngs"/>
                <a:cs typeface="Cambria"/>
              </a:rPr>
              <a:t>организованной </a:t>
            </a:r>
            <a:r>
              <a:rPr lang="ru-RU" sz="1600" dirty="0">
                <a:latin typeface="Times New Roman"/>
                <a:ea typeface="MS Minngs"/>
                <a:cs typeface="Cambria"/>
              </a:rPr>
              <a:t>Еврейским обществом поощрения художеств в апреле 1916 в Петрограде. Лисицкий не принимал </a:t>
            </a:r>
            <a:r>
              <a:rPr lang="ru-RU" sz="1600" dirty="0" smtClean="0">
                <a:latin typeface="Times New Roman"/>
                <a:ea typeface="MS Minngs"/>
                <a:cs typeface="Cambria"/>
              </a:rPr>
              <a:t>участия</a:t>
            </a:r>
            <a:r>
              <a:rPr lang="ru-RU" sz="1600" dirty="0">
                <a:latin typeface="Times New Roman"/>
                <a:ea typeface="MS Minngs"/>
                <a:cs typeface="Cambria"/>
              </a:rPr>
              <a:t>. Зато активно участвовал в организации второй выставки, которая прошла в апреле 1917 г. в Москве. Он был секретарем ее оргкомитета, подготовил эскиз плаката и обложки каталога. </a:t>
            </a:r>
            <a:endParaRPr lang="ru-RU" sz="1600" dirty="0">
              <a:latin typeface="Cambria"/>
              <a:ea typeface="MS Minngs"/>
              <a:cs typeface="Cambria"/>
            </a:endParaRPr>
          </a:p>
          <a:p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86" r="7477" b="3614"/>
          <a:stretch/>
        </p:blipFill>
        <p:spPr bwMode="auto">
          <a:xfrm>
            <a:off x="1475656" y="1424463"/>
            <a:ext cx="2736304" cy="2903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872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3141985" cy="3732014"/>
          </a:xfrm>
        </p:spPr>
        <p:txBody>
          <a:bodyPr anchor="t">
            <a:normAutofit fontScale="90000"/>
          </a:bodyPr>
          <a:lstStyle/>
          <a:p>
            <a:r>
              <a:rPr lang="ru-RU" sz="1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 Лисицкий. О могилевской синагоге. </a:t>
            </a:r>
            <a:br>
              <a:rPr lang="ru-RU" sz="1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solidFill>
                  <a:prstClr val="black"/>
                </a:solidFill>
                <a:latin typeface="Times New Roman"/>
                <a:ea typeface="MS Minngs"/>
                <a:cs typeface="Cambria"/>
              </a:rPr>
              <a:t>Ища самих себя, ища образ нашего времени, мы заглядывали в старые зеркала, стараясь постичь так называемое «народное творчество». Такой путь в начале нашей эпохи проделали почти все народы.</a:t>
            </a:r>
            <a:r>
              <a:rPr lang="ru-RU" sz="1800" b="0" dirty="0">
                <a:solidFill>
                  <a:prstClr val="black"/>
                </a:solidFill>
                <a:latin typeface="Cambria"/>
                <a:ea typeface="MS Minngs"/>
                <a:cs typeface="Cambria"/>
              </a:rPr>
              <a:t/>
            </a:r>
            <a:br>
              <a:rPr lang="ru-RU" sz="1800" b="0" dirty="0">
                <a:solidFill>
                  <a:prstClr val="black"/>
                </a:solidFill>
                <a:latin typeface="Cambria"/>
                <a:ea typeface="MS Minngs"/>
                <a:cs typeface="Cambria"/>
              </a:rPr>
            </a:br>
            <a:r>
              <a:rPr lang="ru-RU" sz="1800" b="0" dirty="0">
                <a:solidFill>
                  <a:prstClr val="black"/>
                </a:solidFill>
                <a:latin typeface="Times New Roman"/>
                <a:ea typeface="MS Minngs"/>
              </a:rPr>
              <a:t>Теперь у вас есть логичное объяснение тому, как так вышло, что в один прекрасный летний день я «пошел в народ». За компанию со мной отправился Рыбак.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4221088"/>
            <a:ext cx="2952329" cy="19050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6" t="5360" r="15189" b="40497"/>
          <a:stretch/>
        </p:blipFill>
        <p:spPr bwMode="auto">
          <a:xfrm>
            <a:off x="3707904" y="1268760"/>
            <a:ext cx="5311775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0648"/>
            <a:ext cx="1929253" cy="207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861" y="3717032"/>
            <a:ext cx="1964698" cy="279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335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ru-RU" sz="1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 Лисицкий. О могилевской синагоге. </a:t>
            </a:r>
            <a:br>
              <a:rPr lang="ru-RU" sz="1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620688"/>
            <a:ext cx="3286001" cy="5976664"/>
          </a:xfrm>
        </p:spPr>
        <p:txBody>
          <a:bodyPr>
            <a:normAutofit fontScale="77500" lnSpcReduction="20000"/>
          </a:bodyPr>
          <a:lstStyle/>
          <a:p>
            <a:r>
              <a:rPr lang="ru-RU" sz="2200" dirty="0">
                <a:solidFill>
                  <a:prstClr val="black"/>
                </a:solidFill>
                <a:latin typeface="Times New Roman"/>
                <a:ea typeface="MS Minngs"/>
                <a:cs typeface="Cambria"/>
              </a:rPr>
              <a:t>О могилевской синагоге ходили всякие легенды. Мы пустились вслед за ними. Сначала мы остановились в Копыси. Нам сказали, что </a:t>
            </a:r>
            <a:r>
              <a:rPr lang="ru-RU" sz="2200" dirty="0" err="1">
                <a:solidFill>
                  <a:prstClr val="black"/>
                </a:solidFill>
                <a:latin typeface="Times New Roman"/>
                <a:ea typeface="MS Minngs"/>
                <a:cs typeface="Cambria"/>
              </a:rPr>
              <a:t>копысская</a:t>
            </a:r>
            <a:r>
              <a:rPr lang="ru-RU" sz="2200" dirty="0">
                <a:solidFill>
                  <a:prstClr val="black"/>
                </a:solidFill>
                <a:latin typeface="Times New Roman"/>
                <a:ea typeface="MS Minngs"/>
                <a:cs typeface="Cambria"/>
              </a:rPr>
              <a:t> синагога – того же типа, что и могилевская, и что расписана она тем же мастером. Увидели же мы в Копысе горстку угля, обгоревшие кирпичи фундамента, да несколько подгнивших бревен, которые кто-то уже отдал на постройку новой синагоги – старая сгорела. Да и всё местечко целиком сгорело, так что никаких следов старины больше не </a:t>
            </a:r>
            <a:r>
              <a:rPr lang="ru-RU" sz="2200" dirty="0" err="1">
                <a:solidFill>
                  <a:prstClr val="black"/>
                </a:solidFill>
                <a:latin typeface="Times New Roman"/>
                <a:ea typeface="MS Minngs"/>
                <a:cs typeface="Cambria"/>
              </a:rPr>
              <a:t>оставалось.Мы</a:t>
            </a:r>
            <a:r>
              <a:rPr lang="ru-RU" sz="2200" dirty="0">
                <a:solidFill>
                  <a:prstClr val="black"/>
                </a:solidFill>
                <a:latin typeface="Times New Roman"/>
                <a:ea typeface="MS Minngs"/>
                <a:cs typeface="Cambria"/>
              </a:rPr>
              <a:t> поехали дальше. Приехали в Могилев. И еще издали с Днепра заметили черную, высокую, похожую на амбар, небольшую постройку – синагогу. Но это ведь еще только что-то в роде предместья. Это не может быть </a:t>
            </a:r>
            <a:r>
              <a:rPr lang="ru-RU" sz="2200" dirty="0" smtClean="0">
                <a:solidFill>
                  <a:prstClr val="black"/>
                </a:solidFill>
                <a:latin typeface="Times New Roman"/>
                <a:ea typeface="MS Minngs"/>
                <a:cs typeface="Cambria"/>
              </a:rPr>
              <a:t>та </a:t>
            </a:r>
            <a:r>
              <a:rPr lang="ru-RU" sz="2200" dirty="0">
                <a:solidFill>
                  <a:prstClr val="black"/>
                </a:solidFill>
                <a:latin typeface="Times New Roman"/>
                <a:ea typeface="MS Minngs"/>
                <a:cs typeface="Cambria"/>
              </a:rPr>
              <a:t>синагога.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338610"/>
            <a:ext cx="5111750" cy="372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07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3050"/>
            <a:ext cx="2997969" cy="419646"/>
          </a:xfrm>
        </p:spPr>
        <p:txBody>
          <a:bodyPr anchor="t">
            <a:normAutofit fontScale="90000"/>
          </a:bodyPr>
          <a:lstStyle/>
          <a:p>
            <a:r>
              <a:rPr lang="ru-RU" sz="1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 Лисицкий. О могилевской синагоге. </a:t>
            </a:r>
            <a:br>
              <a:rPr lang="ru-RU" sz="1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692696"/>
            <a:ext cx="3168352" cy="5688632"/>
          </a:xfrm>
        </p:spPr>
        <p:txBody>
          <a:bodyPr/>
          <a:lstStyle/>
          <a:p>
            <a:pPr marL="342900" lvl="0"/>
            <a:r>
              <a:rPr lang="ru-RU" sz="1600" dirty="0">
                <a:solidFill>
                  <a:prstClr val="black"/>
                </a:solidFill>
                <a:latin typeface="Times New Roman"/>
                <a:ea typeface="MS Minngs"/>
                <a:cs typeface="Cambria"/>
              </a:rPr>
              <a:t>Мы вышли на берег и отправились в город на поиски. Нас посылали к каким-то новым, каменным, «красивым» синагогам с будуарными фонарями, свежевыкрашенными карнизами и с вывесками, как в провинциальном «синематографе</a:t>
            </a:r>
            <a:r>
              <a:rPr lang="ru-RU" sz="1600" dirty="0" smtClean="0">
                <a:solidFill>
                  <a:prstClr val="black"/>
                </a:solidFill>
                <a:latin typeface="Times New Roman"/>
                <a:ea typeface="MS Minngs"/>
                <a:cs typeface="Cambria"/>
              </a:rPr>
              <a:t>».</a:t>
            </a:r>
          </a:p>
          <a:p>
            <a:pPr marL="342900" lvl="0"/>
            <a:endParaRPr lang="ru-RU" sz="1600" dirty="0">
              <a:solidFill>
                <a:prstClr val="black"/>
              </a:solidFill>
              <a:latin typeface="Times New Roman"/>
              <a:ea typeface="MS Minngs"/>
              <a:cs typeface="Cambria"/>
            </a:endParaRPr>
          </a:p>
          <a:p>
            <a:pPr marL="342900" lvl="0"/>
            <a:r>
              <a:rPr lang="ru-RU" sz="1600" dirty="0" smtClean="0">
                <a:solidFill>
                  <a:prstClr val="black"/>
                </a:solidFill>
                <a:latin typeface="Times New Roman"/>
                <a:ea typeface="MS Minngs"/>
                <a:cs typeface="Cambria"/>
              </a:rPr>
              <a:t>Могилев. Большая синагога. </a:t>
            </a:r>
          </a:p>
          <a:p>
            <a:pPr marL="342900" lvl="0" algn="just"/>
            <a:endParaRPr lang="ru-RU" sz="2200" dirty="0">
              <a:solidFill>
                <a:prstClr val="black"/>
              </a:solidFill>
              <a:latin typeface="Times New Roman"/>
              <a:ea typeface="MS Minngs"/>
              <a:cs typeface="Cambria"/>
            </a:endParaRPr>
          </a:p>
          <a:p>
            <a:pPr marL="342900" lvl="0" algn="just"/>
            <a:endParaRPr lang="ru-RU" sz="2200" dirty="0">
              <a:solidFill>
                <a:prstClr val="black"/>
              </a:solidFill>
              <a:latin typeface="Cambria"/>
              <a:ea typeface="MS Minngs"/>
              <a:cs typeface="Cambria"/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211704"/>
            <a:ext cx="5111750" cy="397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822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346050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Лисицкий. О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могилевской синагоге.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79512" y="3212976"/>
            <a:ext cx="3608140" cy="3312368"/>
          </a:xfrm>
        </p:spPr>
        <p:txBody>
          <a:bodyPr anchor="t">
            <a:normAutofit fontScale="40000" lnSpcReduction="20000"/>
          </a:bodyPr>
          <a:lstStyle/>
          <a:p>
            <a:pPr indent="457200" algn="just">
              <a:spcAft>
                <a:spcPts val="0"/>
              </a:spcAft>
            </a:pPr>
            <a:r>
              <a:rPr lang="ru-RU" sz="4000" b="0" dirty="0">
                <a:latin typeface="Times New Roman" panose="02020603050405020304" pitchFamily="18" charset="0"/>
                <a:ea typeface="MS Minngs"/>
                <a:cs typeface="Times New Roman" panose="02020603050405020304" pitchFamily="18" charset="0"/>
              </a:rPr>
              <a:t>Через пару часов мы нашли ее. Синагога эта стоит на самом берегу Днепра, но в таком «котле», что она оказывается совершенно спрятана. И это примечательно. Синагоги всегда так располагают, чтобы они доминировали над окружающим пейзажем – как в Друе, в Дубровно и в других местечках: синагога всей своей массой, а в особенности крышей, формирует узнаваемый профиль местечка, так же как характер старого европейского города формируется его башнями и соборами.</a:t>
            </a:r>
          </a:p>
          <a:p>
            <a:pPr indent="450215" algn="just">
              <a:spcAft>
                <a:spcPts val="0"/>
              </a:spcAft>
            </a:pPr>
            <a:endParaRPr lang="ru-RU" sz="4000" b="0" dirty="0" smtClean="0">
              <a:solidFill>
                <a:prstClr val="black"/>
              </a:solidFill>
              <a:latin typeface="Cambria"/>
              <a:ea typeface="MS Minngs"/>
              <a:cs typeface="Cambria"/>
            </a:endParaRP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156176" y="404665"/>
            <a:ext cx="2530625" cy="1080120"/>
          </a:xfrm>
        </p:spPr>
        <p:txBody>
          <a:bodyPr anchor="t">
            <a:normAutofit/>
          </a:bodyPr>
          <a:lstStyle/>
          <a:p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Лисицкий. Интерьер синагоги в Друе. 1916. </a:t>
            </a:r>
          </a:p>
          <a:p>
            <a:r>
              <a:rPr lang="ru-RU" sz="18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 на доске.</a:t>
            </a:r>
            <a:endParaRPr lang="ru-RU" sz="18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312368" cy="234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72816"/>
            <a:ext cx="4986307" cy="399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970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0609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синагога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убровне, сер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836712"/>
            <a:ext cx="3970784" cy="1338163"/>
          </a:xfrm>
        </p:spPr>
        <p:txBody>
          <a:bodyPr>
            <a:normAutofit/>
          </a:bodyPr>
          <a:lstStyle/>
          <a:p>
            <a:pPr lvl="0"/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Лисицкий. Иллюстрации к поэме Мани </a:t>
            </a:r>
            <a:r>
              <a:rPr lang="ru-RU" sz="18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Лейба</a:t>
            </a:r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8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Йингл</a:t>
            </a:r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Цингл</a:t>
            </a:r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-Хват». Фрагмент обложки</a:t>
            </a:r>
          </a:p>
          <a:p>
            <a:r>
              <a:rPr lang="ru-RU" sz="1800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1919</a:t>
            </a:r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08285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510" y="2455684"/>
            <a:ext cx="2731890" cy="377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949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273050"/>
            <a:ext cx="2997969" cy="563662"/>
          </a:xfrm>
        </p:spPr>
        <p:txBody>
          <a:bodyPr anchor="t"/>
          <a:lstStyle/>
          <a:p>
            <a:r>
              <a:rPr lang="ru-RU" sz="1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 Лисицкий</a:t>
            </a:r>
            <a:br>
              <a:rPr lang="ru-RU" sz="1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могилевской синагоге. 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395536" y="836712"/>
            <a:ext cx="3069977" cy="5289451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Times New Roman"/>
                <a:ea typeface="MS Minngs"/>
              </a:rPr>
              <a:t>Стиль синагоги могилевского типа (тип чистый, ясный, я бы сказал – классический) – тот же что и у христианских базилик, то есть – возвышается центральная часть с окнами, два более низких флигеля расположены по бокам на севере и юге. Но в отличие от церквей, боковые части тут не открыты, а совершенно отделены от центральной части – от мужской синагоги. Во флигелях – женская синагога, и только узкий проем выше уровня глаз соединяет ее с мужской частью. Это старинный стиль</a:t>
            </a:r>
            <a:endParaRPr lang="ru-RU" sz="1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215634"/>
            <a:ext cx="5111750" cy="396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563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67544" y="274638"/>
            <a:ext cx="3600400" cy="490066"/>
          </a:xfrm>
        </p:spPr>
        <p:txBody>
          <a:bodyPr anchor="t">
            <a:normAutofit fontScale="90000"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Синагога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Вормсе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1175 – 1212 гг.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693300" y="692696"/>
            <a:ext cx="3957836" cy="504056"/>
          </a:xfrm>
        </p:spPr>
        <p:txBody>
          <a:bodyPr>
            <a:normAutofit fontScale="70000" lnSpcReduction="20000"/>
          </a:bodyPr>
          <a:lstStyle/>
          <a:p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Слева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вайбершул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(женская синагога). 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572000" y="188641"/>
            <a:ext cx="4114801" cy="648072"/>
          </a:xfrm>
        </p:spPr>
        <p:txBody>
          <a:bodyPr>
            <a:normAutofit/>
          </a:bodyPr>
          <a:lstStyle/>
          <a:p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молитвенный зал, слева </a:t>
            </a:r>
            <a:r>
              <a:rPr lang="ru-RU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вайбершул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(женская синагога)</a:t>
            </a:r>
            <a:endParaRPr 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7"/>
            <a:ext cx="3816424" cy="317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766" y="908720"/>
            <a:ext cx="4041775" cy="290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323528" y="4873949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MS Minngs"/>
              </a:rPr>
              <a:t>Его нам довелось увидеть на изображениях внутреннего убранства старейшей синагоги Германии в </a:t>
            </a:r>
            <a:r>
              <a:rPr lang="ru-RU" sz="1600" dirty="0" err="1">
                <a:latin typeface="Times New Roman"/>
                <a:ea typeface="MS Minngs"/>
              </a:rPr>
              <a:t>Вормсе</a:t>
            </a:r>
            <a:r>
              <a:rPr lang="ru-RU" sz="1600" dirty="0">
                <a:latin typeface="Times New Roman"/>
                <a:ea typeface="MS Minngs"/>
              </a:rPr>
              <a:t> (</a:t>
            </a:r>
            <a:r>
              <a:rPr lang="en-US" sz="1600" dirty="0">
                <a:latin typeface="Times New Roman"/>
                <a:ea typeface="MS Minngs"/>
              </a:rPr>
              <a:t>XIII</a:t>
            </a:r>
            <a:r>
              <a:rPr lang="ru-RU" sz="1600" dirty="0">
                <a:latin typeface="Times New Roman"/>
                <a:ea typeface="MS Minngs"/>
              </a:rPr>
              <a:t> в.). Там тоже мужская и женская части расположены на одном уровне, и в стене между ними – окошечко. У такого окошечка обычно стояла еврейка, повторявшая за </a:t>
            </a:r>
            <a:r>
              <a:rPr lang="ru-RU" sz="1600" dirty="0" err="1">
                <a:latin typeface="Times New Roman"/>
                <a:ea typeface="MS Minngs"/>
              </a:rPr>
              <a:t>хазаном</a:t>
            </a:r>
            <a:r>
              <a:rPr lang="ru-RU" sz="1600" dirty="0">
                <a:latin typeface="Times New Roman"/>
                <a:ea typeface="MS Minngs"/>
              </a:rPr>
              <a:t> молитвы, которой вторили остальные молящиеся еврейки. В </a:t>
            </a:r>
            <a:r>
              <a:rPr lang="ru-RU" sz="1600" dirty="0" err="1">
                <a:latin typeface="Times New Roman"/>
                <a:ea typeface="MS Minngs"/>
              </a:rPr>
              <a:t>Вормсе</a:t>
            </a:r>
            <a:r>
              <a:rPr lang="ru-RU" sz="1600" dirty="0">
                <a:latin typeface="Times New Roman"/>
                <a:ea typeface="MS Minngs"/>
              </a:rPr>
              <a:t> на кладбище </a:t>
            </a:r>
            <a:r>
              <a:rPr lang="ru-RU" sz="1600" dirty="0" smtClean="0">
                <a:latin typeface="Times New Roman"/>
                <a:ea typeface="MS Minngs"/>
              </a:rPr>
              <a:t>есть даже </a:t>
            </a:r>
            <a:r>
              <a:rPr lang="ru-RU" sz="1600" dirty="0">
                <a:latin typeface="Times New Roman"/>
                <a:ea typeface="MS Minngs"/>
              </a:rPr>
              <a:t>надгробие </a:t>
            </a:r>
            <a:r>
              <a:rPr lang="en-US" sz="1600" dirty="0">
                <a:latin typeface="Times New Roman"/>
                <a:ea typeface="MS Minngs"/>
              </a:rPr>
              <a:t>XIV</a:t>
            </a:r>
            <a:r>
              <a:rPr lang="ru-RU" sz="1600" dirty="0">
                <a:latin typeface="Times New Roman"/>
                <a:ea typeface="MS Minngs"/>
              </a:rPr>
              <a:t> в. одной такой </a:t>
            </a:r>
            <a:r>
              <a:rPr lang="ru-RU" sz="1600" i="1" dirty="0" err="1">
                <a:latin typeface="Times New Roman"/>
                <a:ea typeface="MS Minngs"/>
              </a:rPr>
              <a:t>фирзогерин</a:t>
            </a:r>
            <a:r>
              <a:rPr lang="ru-RU" sz="1600" dirty="0">
                <a:latin typeface="Times New Roman"/>
                <a:ea typeface="MS Minngs"/>
              </a:rPr>
              <a:t>.</a:t>
            </a:r>
            <a:r>
              <a:rPr lang="ru-RU" sz="1600" dirty="0"/>
              <a:t> </a:t>
            </a:r>
            <a:endParaRPr lang="ru-RU" sz="1600" dirty="0">
              <a:effectLst/>
              <a:latin typeface="Cambria"/>
              <a:ea typeface="MS Minngs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99561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2712" cy="193022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Синагога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Сатанове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1532 г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52966"/>
            <a:ext cx="404177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83503"/>
            <a:ext cx="4328968" cy="288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2551837"/>
            <a:ext cx="34657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тоже мужская и женская части расположены на одном уровне, и в стене между ними – окошечко. У такого окошечка обычно стояла еврейка, повторявшая за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хазаном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молитвы, которой вторили остальные молящиеся еврейки. </a:t>
            </a:r>
          </a:p>
        </p:txBody>
      </p:sp>
    </p:spTree>
    <p:extLst>
      <p:ext uri="{BB962C8B-B14F-4D97-AF65-F5344CB8AC3E}">
        <p14:creationId xmlns:p14="http://schemas.microsoft.com/office/powerpoint/2010/main" val="1224094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5040560" cy="79208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Старая синагога на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Школище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Ок. 1680 г. Росписи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1740 г. </a:t>
            </a:r>
            <a:b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(Фотоархив экспедиций Ан-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ского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Центр «Петербургская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иудаика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r>
              <a:rPr lang="ru-RU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8800"/>
            <a:ext cx="547743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288032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Нет, это было как-то иначе, чем то первое потрясение, которое я испытал, посетив романскую базилику, готическую капеллу, барочную кирху в Германии, Франции, Италии. Может быть, когда ребенок просыпается в своей колыбельке, затянутой пологом, на которой сидят мухи и бабочки, и все это залито солнцем, вот, может быть, тогда он видит нечто подобное.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4161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Супрематизм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51520" y="764705"/>
            <a:ext cx="4245868" cy="576064"/>
          </a:xfrm>
        </p:spPr>
        <p:txBody>
          <a:bodyPr anchor="t">
            <a:normAutofit/>
          </a:bodyPr>
          <a:lstStyle/>
          <a:p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Геометрическая абстракция, 1919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427984" y="908721"/>
            <a:ext cx="4258817" cy="576064"/>
          </a:xfrm>
        </p:spPr>
        <p:txBody>
          <a:bodyPr>
            <a:noAutofit/>
          </a:bodyPr>
          <a:lstStyle/>
          <a:p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 для оперы </a:t>
            </a:r>
          </a:p>
          <a:p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«Победа над Солнцем» (1920)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2816"/>
            <a:ext cx="4304951" cy="353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98715"/>
            <a:ext cx="3304854" cy="478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15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73050"/>
            <a:ext cx="2997971" cy="347638"/>
          </a:xfrm>
        </p:spPr>
        <p:txBody>
          <a:bodyPr anchor="t">
            <a:normAutofit fontScale="90000"/>
          </a:bodyPr>
          <a:lstStyle/>
          <a:p>
            <a:r>
              <a:rPr lang="ru-RU" sz="1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 Лисицкий. О могилевской синагоге. </a:t>
            </a:r>
            <a:br>
              <a:rPr lang="ru-RU" sz="1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95536" y="836713"/>
            <a:ext cx="3069979" cy="5289454"/>
          </a:xfrm>
        </p:spPr>
        <p:txBody>
          <a:bodyPr/>
          <a:lstStyle/>
          <a:p>
            <a:pPr lvl="0"/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деревянные, бревна – дубовые, звенят от удара. Над стенами – дощатый потолок в форме шатра. Все швы на виду, никакой уловки, никакой хитрости плотника. Но все пространство синагоги так разделено художником и так заполнено несколькими локальными цветами, что весь огромный мир живет в нём, и цветет, и летит в этой небольшой чаше.</a:t>
            </a: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692" y="273050"/>
            <a:ext cx="4188466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630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18656" cy="346050"/>
          </a:xfrm>
        </p:spPr>
        <p:txBody>
          <a:bodyPr anchor="t">
            <a:normAutofit/>
          </a:bodyPr>
          <a:lstStyle/>
          <a:p>
            <a:pPr algn="l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Старая синагога на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Школище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620688"/>
            <a:ext cx="38164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dirty="0">
                <a:latin typeface="Times New Roman"/>
                <a:ea typeface="MS Minngs"/>
                <a:cs typeface="Cambria"/>
              </a:rPr>
              <a:t>Вся внутренняя поверхность синагоги расписана – от спинок скамеек, которые тянутся вдоль стен, до самой верхушки шатра. Синагога, четырехугольная в плане, переходит в восьмериковый шатровый свод, точь в точь ермолка. Треугольные панели маскируют переход от четырех- к восьмиграннику. Стены и потолок разделены с величайшим чувством композиции. Это явление ничуть не примитивно, оно – плод великой культуры. Откуда она происходит? Мастер этой работы, Сегал говорит в своей подписи, исполненной благородного вдохновения… «Давно уже брожу я по земле живых</a:t>
            </a:r>
            <a:r>
              <a:rPr lang="ru-RU" dirty="0" smtClean="0">
                <a:latin typeface="Times New Roman"/>
                <a:ea typeface="MS Minngs"/>
                <a:cs typeface="Cambria"/>
              </a:rPr>
              <a:t>…».</a:t>
            </a:r>
            <a:endParaRPr lang="ru-RU" dirty="0">
              <a:latin typeface="Cambria"/>
              <a:ea typeface="MS Minngs"/>
              <a:cs typeface="Cambria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1596"/>
            <a:ext cx="4176464" cy="631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8291264" cy="550547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35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Старая синагога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Школище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Интерьеры. Могилев.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Ок. 1680 г. Росписи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1740 г.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 rot="10800000" flipV="1">
            <a:off x="539552" y="116632"/>
            <a:ext cx="8280920" cy="10081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39552" y="1340769"/>
            <a:ext cx="4464496" cy="4752528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верхнем щите написано: </a:t>
            </a:r>
            <a:endParaRPr lang="ru-RU" sz="4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подробно изобразить это, многие дни бродил я по земле живых, исполняя долг свой и расписывая свод, на который дали пожертвования многие уважаемые господа, благодетели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Хевра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Кадиши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Гмилут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хасадим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Господа Бога нашего, создающего горы, да спасет Он нас от всех горестей на веки вечные, да будет воля Его,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аминь.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нижнем щите написано: </a:t>
            </a:r>
            <a:endParaRPr lang="ru-RU" sz="4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священная работа сделана руками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г-на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Ицхок-Айзика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Сегала,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благословенна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праведника,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святой общины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столичного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Слуцка.</a:t>
            </a:r>
          </a:p>
          <a:p>
            <a:pPr marL="0" indent="0" algn="just">
              <a:buNone/>
            </a:pP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изображениями </a:t>
            </a:r>
            <a:r>
              <a:rPr lang="ru-RU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написано:</a:t>
            </a:r>
          </a:p>
          <a:p>
            <a:pPr marL="0" indent="0" algn="just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потерять души своей и духа своего, пусть он [человек] дотошно постигает дела свои, пока он в силе своей и в могуществе своем, ибо Творец вещает человеку речь Свою языком Своим и устами Своими, и да убережет Он его [человека] от посрамления.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323529" y="1340768"/>
            <a:ext cx="4896543" cy="48245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565" y="1124745"/>
            <a:ext cx="316012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451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520" y="4365104"/>
            <a:ext cx="8243193" cy="2304256"/>
          </a:xfrm>
        </p:spPr>
        <p:txBody>
          <a:bodyPr>
            <a:normAutofit/>
          </a:bodyPr>
          <a:lstStyle/>
          <a:p>
            <a:r>
              <a:rPr lang="ru-RU" sz="16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Говорят, что он расписал три синагоги – в </a:t>
            </a:r>
            <a:r>
              <a:rPr lang="ru-RU" sz="1600" b="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могилеве</a:t>
            </a:r>
            <a:r>
              <a:rPr lang="ru-RU" sz="16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копысе</a:t>
            </a:r>
            <a:r>
              <a:rPr lang="ru-RU" sz="16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b="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долгиново</a:t>
            </a:r>
            <a:r>
              <a:rPr lang="ru-RU" sz="16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(называют и другие места). После того как мастер закончил работу, он упал со </a:t>
            </a:r>
            <a:r>
              <a:rPr lang="ru-RU" sz="1600" b="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помостей</a:t>
            </a:r>
            <a:r>
              <a:rPr lang="ru-RU" sz="16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умер. Так рассказывают в каждом местечке: </a:t>
            </a:r>
            <a:r>
              <a:rPr lang="ru-RU" sz="1600" b="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могилевчане</a:t>
            </a:r>
            <a:r>
              <a:rPr lang="ru-RU" sz="16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говорят, что он умер в </a:t>
            </a:r>
            <a:r>
              <a:rPr lang="ru-RU" sz="1600" b="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могилеве</a:t>
            </a:r>
            <a:r>
              <a:rPr lang="ru-RU" sz="16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600" b="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копысцы</a:t>
            </a:r>
            <a:r>
              <a:rPr lang="ru-RU" sz="16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что в </a:t>
            </a:r>
            <a:r>
              <a:rPr lang="ru-RU" sz="1600" b="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копыси</a:t>
            </a:r>
            <a:r>
              <a:rPr lang="ru-RU" sz="16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600" b="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долгиновцы</a:t>
            </a:r>
            <a:r>
              <a:rPr lang="ru-RU" sz="16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что у них. Две последние синагоги сгорели. </a:t>
            </a:r>
            <a:r>
              <a:rPr lang="ru-RU" sz="1600" b="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Долгиновская</a:t>
            </a:r>
            <a:r>
              <a:rPr lang="ru-RU" sz="16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синагога – уже давно. Мой отец  обыкновенно описывал огромную фреску оттуда – погребение </a:t>
            </a:r>
            <a:r>
              <a:rPr lang="ru-RU" sz="1600" b="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иакова</a:t>
            </a:r>
            <a:r>
              <a:rPr lang="ru-RU" sz="16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 катафалком, лошадьми, сыновьями </a:t>
            </a:r>
            <a:r>
              <a:rPr lang="ru-RU" sz="1600" b="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иакова</a:t>
            </a:r>
            <a:r>
              <a:rPr lang="ru-RU" sz="16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египтянами и так далее.  Теперь нам не с чем сравнить его рассказ. Но сама история характерна для оценки художника. Так велико его творение, что дальнейшая жизнь может только принизить его. Закончил эту работу – и душе больше нечего делать в теле.</a:t>
            </a:r>
            <a:endParaRPr lang="ru-RU" sz="1600" b="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5940152" y="260648"/>
            <a:ext cx="2554560" cy="2448272"/>
          </a:xfrm>
        </p:spPr>
        <p:txBody>
          <a:bodyPr anchor="t">
            <a:no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Похороны Иакова. Рисованный лубок. Волынь. Втор. пол.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Подпись:  Вот сыновья Иакова несут своего отца погребать в землю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Ханаанскую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Иосиф идет за ними со множеством старцев египетских с большим почтением.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70813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388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67544" y="260648"/>
            <a:ext cx="5256584" cy="309634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/>
                <a:ea typeface="MS Minngs"/>
              </a:rPr>
              <a:t>Центр всей композиции – свод. На западной стороне при входе изображены огромные стоящие львы, а под ними – павлины. Львы держат два щита с надписями, на нижнем – надпись в память о художнике. Затем по трем северным и трем южным панелям шатра идет фриз, на котором разворачивается жизнь пожирающих и пожираемых тварей.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2376264" cy="207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678" y="4077072"/>
            <a:ext cx="1906390" cy="193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0648"/>
            <a:ext cx="28860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63688" y="5812136"/>
            <a:ext cx="732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Синагога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Ходорове (Восточная Галиция), сер. XVII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01008"/>
            <a:ext cx="32004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76256" y="2924944"/>
            <a:ext cx="1949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лиса тащит в пасти птицу</a:t>
            </a:r>
          </a:p>
        </p:txBody>
      </p:sp>
    </p:spTree>
    <p:extLst>
      <p:ext uri="{BB962C8B-B14F-4D97-AF65-F5344CB8AC3E}">
        <p14:creationId xmlns:p14="http://schemas.microsoft.com/office/powerpoint/2010/main" val="2382811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2160240"/>
          </a:xfrm>
        </p:spPr>
        <p:txBody>
          <a:bodyPr anchor="t">
            <a:normAutofit/>
          </a:bodyPr>
          <a:lstStyle/>
          <a:p>
            <a:pPr indent="457200" algn="l">
              <a:spcAft>
                <a:spcPts val="0"/>
              </a:spcAft>
            </a:pPr>
            <a:r>
              <a:rPr lang="ru-RU" sz="1600" dirty="0">
                <a:latin typeface="Times New Roman"/>
                <a:ea typeface="MS Minngs"/>
                <a:cs typeface="Cambria"/>
              </a:rPr>
              <a:t>Внизу – вода, над ней – земля, над землей – небо, в небе – звезды, которые распускаются цветами. В воде – рыбы, их ловят птицы. На земле лиса тащит в пасти птицу. Медведь лезет на дерево за медом. Птицы несут в клювах змей. И все эти летящие и бегущие твари – люди. Сквозь маски </a:t>
            </a:r>
            <a:r>
              <a:rPr lang="ru-RU" sz="1600" dirty="0" err="1">
                <a:latin typeface="Times New Roman"/>
                <a:ea typeface="MS Minngs"/>
                <a:cs typeface="Cambria"/>
              </a:rPr>
              <a:t>четырехлапых</a:t>
            </a:r>
            <a:r>
              <a:rPr lang="ru-RU" sz="1600" dirty="0">
                <a:latin typeface="Times New Roman"/>
                <a:ea typeface="MS Minngs"/>
                <a:cs typeface="Cambria"/>
              </a:rPr>
              <a:t> или пернатых они смотрят человечьими глазами. Это очень примечательная черта еврейского народного искусства. Что являет собой в Могилевской синагоге львиная голова в изображении зодиакального созвездия Льва, как не </a:t>
            </a:r>
            <a:r>
              <a:rPr lang="ru-RU" sz="1600" dirty="0" smtClean="0">
                <a:latin typeface="Times New Roman"/>
                <a:ea typeface="MS Minngs"/>
                <a:cs typeface="Cambria"/>
              </a:rPr>
              <a:t>лицо раввина?</a:t>
            </a:r>
            <a:endParaRPr lang="ru-RU" sz="1600" dirty="0">
              <a:effectLst/>
              <a:latin typeface="Cambria"/>
              <a:ea typeface="MS Minngs"/>
              <a:cs typeface="Cambria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2737341" cy="271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1168"/>
            <a:ext cx="456565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7078" r="8334" b="12805"/>
          <a:stretch/>
        </p:blipFill>
        <p:spPr bwMode="auto">
          <a:xfrm>
            <a:off x="4747701" y="1739570"/>
            <a:ext cx="2890415" cy="257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034" y="4318868"/>
            <a:ext cx="2560637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517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03232" cy="1786210"/>
          </a:xfrm>
        </p:spPr>
        <p:txBody>
          <a:bodyPr anchor="t">
            <a:noAutofit/>
          </a:bodyPr>
          <a:lstStyle/>
          <a:p>
            <a:pPr algn="l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фризом расцветает огромный растительный орнамент, кольцом охватывающий весь потолок. Еще выше – череда медальонов скорее ориентального, я бы сказал – мавританского стиля. Сложные плетения в них – мотив, отчетливо напоминающий рисунок Леонардо да Винчи для печати его Академии. И теперь я вспоминаю, что видел однажды в Милане,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Кастелло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залу, потолок которой, расписанный Леонардо, имеет похожий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плетёночный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орнамент.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2276872"/>
            <a:ext cx="3885828" cy="792088"/>
          </a:xfrm>
        </p:spPr>
        <p:txBody>
          <a:bodyPr>
            <a:normAutofit/>
          </a:bodyPr>
          <a:lstStyle/>
          <a:p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Сала </a:t>
            </a:r>
            <a:r>
              <a:rPr lang="ru-RU" sz="2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делле</a:t>
            </a: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Ассе, Милан, </a:t>
            </a:r>
            <a:r>
              <a:rPr lang="ru-RU" sz="2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Кастелло</a:t>
            </a: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1498).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8104" y="1916832"/>
            <a:ext cx="3168352" cy="576063"/>
          </a:xfrm>
        </p:spPr>
        <p:txBody>
          <a:bodyPr>
            <a:normAutofit fontScale="92500" lnSpcReduction="20000"/>
          </a:bodyPr>
          <a:lstStyle/>
          <a:p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Академии Леонардо да Винчи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57860"/>
            <a:ext cx="2669033" cy="368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4040188" cy="303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917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56207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Южный сегмент свода Могилевской синагоги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6538227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859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MS Minngs"/>
                <a:cs typeface="Times New Roman" panose="02020603050405020304" pitchFamily="18" charset="0"/>
              </a:rPr>
              <a:t>…череда медальонов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MS Minngs"/>
                <a:cs typeface="Times New Roman" panose="02020603050405020304" pitchFamily="18" charset="0"/>
              </a:rPr>
              <a:t> &lt;…&gt;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MS Minngs"/>
                <a:cs typeface="Times New Roman" panose="02020603050405020304" pitchFamily="18" charset="0"/>
              </a:rPr>
              <a:t> . Сложные плетения в них – мотив, отчетливо напоминающий рисунок Леонардо да Винчи для печати его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MS Minngs"/>
              </a:rPr>
              <a:t>Академии.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56224"/>
            <a:ext cx="4038600" cy="401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8829" y="1973257"/>
            <a:ext cx="2737341" cy="377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296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930226"/>
          </a:xfrm>
        </p:spPr>
        <p:txBody>
          <a:bodyPr anchor="t">
            <a:no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ним расположены выстроенные в ряд знаки зодиака. Двенадцать композиций в медальонах связанны вместе в единое целое. Изображение знаков зодиака очень самобытно, некоторые  написаны удивительно лаконично и выразительно. Таков, например, стрелец. Нарисованы только руки – одна держит лук, другая натягивает тетиву. Это – «сильная рука», «карающая десница» из Библии. И надо всем – в центре «ермолки» – трехглавый орел, сросшиеся воедино русский или польский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2204864"/>
            <a:ext cx="4032448" cy="360039"/>
          </a:xfrm>
        </p:spPr>
        <p:txBody>
          <a:bodyPr>
            <a:normAutofit fontScale="92500" lnSpcReduction="20000"/>
          </a:bodyPr>
          <a:lstStyle/>
          <a:p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Трехглавый орел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2276872"/>
            <a:ext cx="3970784" cy="648072"/>
          </a:xfrm>
        </p:spPr>
        <p:txBody>
          <a:bodyPr/>
          <a:lstStyle/>
          <a:p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Стрелец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16839"/>
            <a:ext cx="3854025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151" y="2924944"/>
            <a:ext cx="4355849" cy="37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428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 anchor="t">
            <a:norm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Проуны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Начало 1920-х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360681" cy="193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416397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4" y="2708920"/>
            <a:ext cx="352839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898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296144"/>
          </a:xfrm>
        </p:spPr>
        <p:txBody>
          <a:bodyPr anchor="t">
            <a:norm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сторонам – два панно: слева на северной стене «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Вормайза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– некий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прóклятый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город, окруженный драконом, и Древо Жизни. С другой стороны, на северо-западе  – Иерусалим и Древо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Познания.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412776"/>
            <a:ext cx="2160240" cy="432048"/>
          </a:xfrm>
        </p:spPr>
        <p:txBody>
          <a:bodyPr>
            <a:normAutofit lnSpcReduction="10000"/>
          </a:bodyPr>
          <a:lstStyle/>
          <a:p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Иерусалим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04048" y="1484784"/>
            <a:ext cx="3610744" cy="360040"/>
          </a:xfrm>
        </p:spPr>
        <p:txBody>
          <a:bodyPr>
            <a:normAutofit fontScale="92500" lnSpcReduction="20000"/>
          </a:bodyPr>
          <a:lstStyle/>
          <a:p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Вормайзе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Рис. Лисицкого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50" y="1988840"/>
            <a:ext cx="381900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060848"/>
            <a:ext cx="447381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218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49006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Древо Познания</a:t>
            </a:r>
            <a:endParaRPr lang="ru-RU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369659" cy="532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0481"/>
            <a:ext cx="3096344" cy="533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836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251520" y="332657"/>
            <a:ext cx="8424936" cy="2160239"/>
          </a:xfrm>
        </p:spPr>
        <p:txBody>
          <a:bodyPr>
            <a:normAutofit fontScale="90000"/>
          </a:bodyPr>
          <a:lstStyle/>
          <a:p>
            <a:pPr indent="457200" algn="l"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MS Minngs"/>
                <a:cs typeface="Cambria"/>
              </a:rPr>
              <a:t/>
            </a:r>
            <a:br>
              <a:rPr lang="ru-RU" sz="2800" dirty="0" smtClean="0">
                <a:latin typeface="Times New Roman"/>
                <a:ea typeface="MS Minngs"/>
                <a:cs typeface="Cambria"/>
              </a:rPr>
            </a:br>
            <a:r>
              <a:rPr lang="ru-RU" sz="2800" dirty="0" smtClean="0">
                <a:latin typeface="Times New Roman"/>
                <a:ea typeface="MS Minngs"/>
                <a:cs typeface="Cambria"/>
              </a:rPr>
              <a:t/>
            </a:r>
            <a:br>
              <a:rPr lang="ru-RU" sz="2800" dirty="0" smtClean="0">
                <a:latin typeface="Times New Roman"/>
                <a:ea typeface="MS Minngs"/>
                <a:cs typeface="Cambria"/>
              </a:rPr>
            </a:br>
            <a:r>
              <a:rPr lang="ru-RU" sz="2800" dirty="0" smtClean="0">
                <a:latin typeface="Times New Roman"/>
                <a:ea typeface="MS Minngs"/>
                <a:cs typeface="Cambria"/>
              </a:rPr>
              <a:t>На </a:t>
            </a:r>
            <a:r>
              <a:rPr lang="ru-RU" sz="2800" dirty="0">
                <a:latin typeface="Times New Roman"/>
                <a:ea typeface="MS Minngs"/>
                <a:cs typeface="Cambria"/>
              </a:rPr>
              <a:t>треугольниках, маскирующих переход от стен к потолку, изображены: на том, что на северо-западе – </a:t>
            </a:r>
            <a:r>
              <a:rPr lang="ru-RU" sz="2800" dirty="0" err="1">
                <a:latin typeface="Times New Roman"/>
                <a:ea typeface="MS Minngs"/>
                <a:cs typeface="Cambria"/>
              </a:rPr>
              <a:t>Шорабор</a:t>
            </a:r>
            <a:r>
              <a:rPr lang="ru-RU" sz="2800" dirty="0">
                <a:latin typeface="Times New Roman"/>
                <a:ea typeface="MS Minngs"/>
                <a:cs typeface="Cambria"/>
              </a:rPr>
              <a:t>; на другом, на северо-востоке – дикая коза; на третьем, на юго-востоке – Левиафан; а на четвертом на юго-западе – слон с паланкином на спине</a:t>
            </a:r>
            <a:r>
              <a:rPr lang="ru-RU" sz="2800" dirty="0" smtClean="0">
                <a:latin typeface="Times New Roman"/>
                <a:ea typeface="MS Minngs"/>
                <a:cs typeface="Cambria"/>
              </a:rPr>
              <a:t>.</a:t>
            </a:r>
            <a:br>
              <a:rPr lang="ru-RU" sz="2800" dirty="0" smtClean="0">
                <a:latin typeface="Times New Roman"/>
                <a:ea typeface="MS Minngs"/>
                <a:cs typeface="Cambria"/>
              </a:rPr>
            </a:br>
            <a:r>
              <a:rPr lang="ru-RU" sz="2800" dirty="0">
                <a:latin typeface="Cambria"/>
                <a:ea typeface="MS Minngs"/>
                <a:cs typeface="Cambria"/>
              </a:rPr>
              <a:t/>
            </a:r>
            <a:br>
              <a:rPr lang="ru-RU" sz="2800" dirty="0">
                <a:latin typeface="Cambria"/>
                <a:ea typeface="MS Minngs"/>
                <a:cs typeface="Cambria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subTitle" idx="1"/>
          </p:nvPr>
        </p:nvSpPr>
        <p:spPr>
          <a:xfrm>
            <a:off x="107504" y="5805264"/>
            <a:ext cx="8640960" cy="7920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Гвоздеце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Галиция, сер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Реконструкция</a:t>
            </a:r>
          </a:p>
          <a:p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Шорабор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слон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паланкином на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спине, Левиафан.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200523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24944"/>
            <a:ext cx="2448272" cy="202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78557"/>
            <a:ext cx="2788496" cy="229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427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363272" cy="3096344"/>
          </a:xfrm>
        </p:spPr>
        <p:txBody>
          <a:bodyPr anchor="t">
            <a:normAutofit fontScale="90000"/>
          </a:bodyPr>
          <a:lstStyle/>
          <a:p>
            <a:pPr indent="457200" algn="l">
              <a:spcAft>
                <a:spcPts val="0"/>
              </a:spcAft>
            </a:pPr>
            <a:r>
              <a:rPr lang="ru-RU" sz="1600" dirty="0">
                <a:latin typeface="Times New Roman"/>
                <a:ea typeface="MS Minngs"/>
                <a:cs typeface="Cambria"/>
              </a:rPr>
              <a:t>В синагоге всегда имеется небольшая библиотека. В старых синагогах в книжных шкафах стоят тома </a:t>
            </a:r>
            <a:r>
              <a:rPr lang="ru-RU" sz="1600" dirty="0" err="1">
                <a:latin typeface="Times New Roman"/>
                <a:ea typeface="MS Minngs"/>
                <a:cs typeface="Cambria"/>
              </a:rPr>
              <a:t>Геморы</a:t>
            </a:r>
            <a:r>
              <a:rPr lang="ru-RU" sz="1600" dirty="0">
                <a:latin typeface="Times New Roman"/>
                <a:ea typeface="MS Minngs"/>
                <a:cs typeface="Cambria"/>
              </a:rPr>
              <a:t> и другие книги самых старинных изданий с богатыми титулами, всевозможными орнаментами и виньетками. Некоторые из таких изданий играли в свое время ту же роль, что сейчас иллюстрированные журналы – они знакомили с новейшими формами искусства. И верно. Однажды я видел надгробие с барельефом такого рода: медведь стоит на задних лапах и обнимает цветочный акантовый орнамент. На чердаке синагоги в Друе в груде обрывков книг, напечатанных в  амстердамской типографии в XVI - XVII вв., я видел виньетку с точно таким же мотивом. Не может быть никаких сомнений, что автор барельефа на надгробии был вдохновлен этой виньеткой.</a:t>
            </a:r>
            <a:r>
              <a:rPr lang="ru-RU" sz="1600" dirty="0">
                <a:latin typeface="Cambria"/>
                <a:ea typeface="MS Minngs"/>
                <a:cs typeface="Cambria"/>
              </a:rPr>
              <a:t/>
            </a:r>
            <a:br>
              <a:rPr lang="ru-RU" sz="1600" dirty="0">
                <a:latin typeface="Cambria"/>
                <a:ea typeface="MS Minngs"/>
                <a:cs typeface="Cambria"/>
              </a:rPr>
            </a:br>
            <a:r>
              <a:rPr lang="ru-RU" sz="1600" dirty="0">
                <a:latin typeface="Times New Roman"/>
                <a:ea typeface="MS Minngs"/>
                <a:cs typeface="Cambria"/>
              </a:rPr>
              <a:t>Второй пример: резьба и вся композиция многоуровневых </a:t>
            </a:r>
            <a:r>
              <a:rPr lang="ru-RU" sz="1600" dirty="0" err="1">
                <a:latin typeface="Times New Roman"/>
                <a:ea typeface="MS Minngs"/>
                <a:cs typeface="Cambria"/>
              </a:rPr>
              <a:t>орн-койдешей</a:t>
            </a:r>
            <a:r>
              <a:rPr lang="ru-RU" sz="1600" dirty="0">
                <a:latin typeface="Times New Roman"/>
                <a:ea typeface="MS Minngs"/>
                <a:cs typeface="Cambria"/>
              </a:rPr>
              <a:t> и </a:t>
            </a:r>
            <a:r>
              <a:rPr lang="ru-RU" sz="1600" dirty="0" err="1">
                <a:latin typeface="Times New Roman"/>
                <a:ea typeface="MS Minngs"/>
                <a:cs typeface="Cambria"/>
              </a:rPr>
              <a:t>ренессансно</a:t>
            </a:r>
            <a:r>
              <a:rPr lang="ru-RU" sz="1600" dirty="0">
                <a:latin typeface="Times New Roman"/>
                <a:ea typeface="MS Minngs"/>
                <a:cs typeface="Cambria"/>
              </a:rPr>
              <a:t>-барочные титулы еврейских книг. Для еврейского резчика эти титульные листы служили образчиками, точно также как для архитекторов – работы </a:t>
            </a:r>
            <a:r>
              <a:rPr lang="ru-RU" sz="1600" dirty="0" err="1">
                <a:latin typeface="Times New Roman"/>
                <a:ea typeface="MS Minngs"/>
                <a:cs typeface="Cambria"/>
              </a:rPr>
              <a:t>Виньола</a:t>
            </a:r>
            <a:r>
              <a:rPr lang="ru-RU" sz="1600" dirty="0">
                <a:latin typeface="Times New Roman"/>
                <a:ea typeface="MS Minngs"/>
                <a:cs typeface="Cambria"/>
              </a:rPr>
              <a:t> и </a:t>
            </a:r>
            <a:r>
              <a:rPr lang="ru-RU" sz="1600" dirty="0" err="1" smtClean="0">
                <a:latin typeface="Times New Roman"/>
                <a:ea typeface="MS Minngs"/>
                <a:cs typeface="Cambria"/>
              </a:rPr>
              <a:t>Палладио</a:t>
            </a:r>
            <a:r>
              <a:rPr lang="ru-RU" sz="1600" dirty="0" smtClean="0">
                <a:latin typeface="Times New Roman"/>
                <a:ea typeface="MS Minngs"/>
                <a:cs typeface="Cambria"/>
              </a:rPr>
              <a:t>.</a:t>
            </a:r>
            <a:br>
              <a:rPr lang="ru-RU" sz="1600" dirty="0" smtClean="0">
                <a:latin typeface="Times New Roman"/>
                <a:ea typeface="MS Minngs"/>
                <a:cs typeface="Cambria"/>
              </a:rPr>
            </a:br>
            <a:r>
              <a:rPr lang="ru-RU" sz="1600" dirty="0">
                <a:latin typeface="Times New Roman"/>
                <a:ea typeface="MS Minngs"/>
                <a:cs typeface="Cambria"/>
              </a:rPr>
              <a:t/>
            </a:r>
            <a:br>
              <a:rPr lang="ru-RU" sz="1600" dirty="0">
                <a:latin typeface="Times New Roman"/>
                <a:ea typeface="MS Minngs"/>
                <a:cs typeface="Cambria"/>
              </a:rPr>
            </a:br>
            <a:r>
              <a:rPr lang="ru-RU" sz="1600" dirty="0" smtClean="0">
                <a:latin typeface="Times New Roman"/>
                <a:ea typeface="MS Minngs"/>
                <a:cs typeface="Cambria"/>
              </a:rPr>
              <a:t>Надгробие. Вишневец. Волынь. 1782 г.                                                     Марка типографа Хаима </a:t>
            </a:r>
            <a:r>
              <a:rPr lang="ru-RU" sz="1600" dirty="0" err="1" smtClean="0">
                <a:latin typeface="Times New Roman"/>
                <a:ea typeface="MS Minngs"/>
                <a:cs typeface="Cambria"/>
              </a:rPr>
              <a:t>Друкара</a:t>
            </a:r>
            <a:r>
              <a:rPr lang="ru-RU" sz="1600" dirty="0" smtClean="0">
                <a:latin typeface="Times New Roman"/>
                <a:ea typeface="MS Minngs"/>
                <a:cs typeface="Cambria"/>
              </a:rPr>
              <a:t>. </a:t>
            </a:r>
            <a:br>
              <a:rPr lang="ru-RU" sz="1600" dirty="0" smtClean="0">
                <a:latin typeface="Times New Roman"/>
                <a:ea typeface="MS Minngs"/>
                <a:cs typeface="Cambria"/>
              </a:rPr>
            </a:br>
            <a:r>
              <a:rPr lang="ru-RU" sz="1600" dirty="0" smtClean="0">
                <a:latin typeface="Times New Roman"/>
                <a:ea typeface="MS Minngs"/>
                <a:cs typeface="Cambria"/>
              </a:rPr>
              <a:t>                                                                                                                                Амстердам. Нач. </a:t>
            </a:r>
            <a:r>
              <a:rPr lang="en-US" sz="1600" dirty="0" smtClean="0">
                <a:latin typeface="Times New Roman"/>
                <a:ea typeface="MS Minngs"/>
                <a:cs typeface="Cambria"/>
              </a:rPr>
              <a:t>XVIII</a:t>
            </a:r>
            <a:r>
              <a:rPr lang="ru-RU" sz="1600" dirty="0" smtClean="0">
                <a:latin typeface="Times New Roman"/>
                <a:ea typeface="MS Minngs"/>
                <a:cs typeface="Cambria"/>
              </a:rPr>
              <a:t> в.</a:t>
            </a:r>
            <a:br>
              <a:rPr lang="ru-RU" sz="1600" dirty="0" smtClean="0">
                <a:latin typeface="Times New Roman"/>
                <a:ea typeface="MS Minngs"/>
                <a:cs typeface="Cambria"/>
              </a:rPr>
            </a:br>
            <a:r>
              <a:rPr lang="ru-RU" sz="1600" dirty="0" smtClean="0">
                <a:latin typeface="Times New Roman"/>
                <a:ea typeface="MS Minngs"/>
                <a:cs typeface="Cambria"/>
              </a:rPr>
              <a:t/>
            </a:r>
            <a:br>
              <a:rPr lang="ru-RU" sz="1600" dirty="0" smtClean="0">
                <a:latin typeface="Times New Roman"/>
                <a:ea typeface="MS Minngs"/>
                <a:cs typeface="Cambria"/>
              </a:rPr>
            </a:br>
            <a:r>
              <a:rPr lang="ru-RU" sz="1600" dirty="0" smtClean="0">
                <a:latin typeface="Times New Roman"/>
                <a:ea typeface="MS Minngs"/>
                <a:cs typeface="Cambria"/>
              </a:rPr>
              <a:t/>
            </a:r>
            <a:br>
              <a:rPr lang="ru-RU" sz="1600" dirty="0" smtClean="0">
                <a:latin typeface="Times New Roman"/>
                <a:ea typeface="MS Minngs"/>
                <a:cs typeface="Cambria"/>
              </a:rPr>
            </a:br>
            <a:r>
              <a:rPr lang="ru-RU" sz="1600" dirty="0" smtClean="0">
                <a:latin typeface="Times New Roman"/>
                <a:ea typeface="MS Minngs"/>
                <a:cs typeface="Cambria"/>
              </a:rPr>
              <a:t/>
            </a:r>
            <a:br>
              <a:rPr lang="ru-RU" sz="1600" dirty="0" smtClean="0">
                <a:latin typeface="Times New Roman"/>
                <a:ea typeface="MS Minngs"/>
                <a:cs typeface="Cambria"/>
              </a:rPr>
            </a:br>
            <a:r>
              <a:rPr lang="ru-RU" sz="1600" dirty="0">
                <a:latin typeface="Cambria"/>
                <a:ea typeface="MS Minngs"/>
                <a:cs typeface="Cambria"/>
              </a:rPr>
              <a:t/>
            </a:r>
            <a:br>
              <a:rPr lang="ru-RU" sz="1600" dirty="0">
                <a:latin typeface="Cambria"/>
                <a:ea typeface="MS Minngs"/>
                <a:cs typeface="Cambria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8424862" cy="329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81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54" y="1600200"/>
            <a:ext cx="317549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469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prstClr val="black"/>
                </a:solidFill>
              </a:rPr>
              <a:t>Проект горизонтального небоскреба</a:t>
            </a:r>
            <a:br>
              <a:rPr lang="ru-RU" sz="2400" dirty="0">
                <a:solidFill>
                  <a:prstClr val="black"/>
                </a:solidFill>
              </a:rPr>
            </a:b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13434"/>
            <a:ext cx="4248472" cy="334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54" y="3212976"/>
            <a:ext cx="495408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817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Фотоколлажи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39552" y="692697"/>
            <a:ext cx="4104456" cy="720079"/>
          </a:xfrm>
        </p:spPr>
        <p:txBody>
          <a:bodyPr anchor="t">
            <a:noAutofit/>
          </a:bodyPr>
          <a:lstStyle/>
          <a:p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Советская выставка в Цюрихе, 1929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196752"/>
            <a:ext cx="3528392" cy="499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220072" y="908720"/>
            <a:ext cx="3394720" cy="720080"/>
          </a:xfrm>
        </p:spPr>
        <p:txBody>
          <a:bodyPr>
            <a:normAutofit fontScale="92500" lnSpcReduction="20000"/>
          </a:bodyPr>
          <a:lstStyle/>
          <a:p>
            <a:endParaRPr lang="ru-RU" b="0" dirty="0" smtClean="0"/>
          </a:p>
          <a:p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Автопортрет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1924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1484784"/>
            <a:ext cx="4041775" cy="362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513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5013177"/>
            <a:ext cx="3816424" cy="1008111"/>
          </a:xfrm>
        </p:spPr>
        <p:txBody>
          <a:bodyPr anchor="t">
            <a:norm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Гадья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(Киев, 1919)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D:\_DATA\Desktop\i4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600400" cy="46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4892913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Мани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Лейб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Ингл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Цингл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-Хват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(Москва - Киев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1918 - 1919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3606158" cy="4626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379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Милгройм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Римон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(1922 – 1924)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3921623" cy="532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938726" cy="52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095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 anchor="t"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 берлинских журнала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7504" y="764704"/>
            <a:ext cx="4389884" cy="1800200"/>
          </a:xfrm>
        </p:spPr>
        <p:txBody>
          <a:bodyPr anchor="t">
            <a:normAutofit/>
          </a:bodyPr>
          <a:lstStyle/>
          <a:p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Литературно-художественный 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иллюстрированный 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</a:t>
            </a:r>
          </a:p>
          <a:p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Жар-птица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(1921 – 1926).</a:t>
            </a:r>
          </a:p>
          <a:p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Редакторы: Г. </a:t>
            </a:r>
            <a:r>
              <a:rPr lang="ru-RU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Лукомский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Саша Черный. </a:t>
            </a:r>
          </a:p>
          <a:p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Вышло 14 номеров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427984" y="764704"/>
            <a:ext cx="4464496" cy="1944216"/>
          </a:xfrm>
        </p:spPr>
        <p:txBody>
          <a:bodyPr anchor="t">
            <a:normAutofit/>
          </a:bodyPr>
          <a:lstStyle/>
          <a:p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Tsaytshrift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far 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kunst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liṭeraṭur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Milgroim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(Журнал искусства и литературы «Гранат», 1922 – 1924).</a:t>
            </a:r>
          </a:p>
          <a:p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Редакторы: </a:t>
            </a:r>
            <a:r>
              <a:rPr lang="ru-RU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Рахель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Вишницер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-Бернштейн, </a:t>
            </a:r>
            <a:r>
              <a:rPr lang="ru-RU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Довид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Бергельсон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Дер </a:t>
            </a:r>
            <a:r>
              <a:rPr lang="ru-RU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Нистер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Вышло 6 номеров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2961085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36912"/>
            <a:ext cx="3142091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058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5536" y="273050"/>
            <a:ext cx="3069977" cy="635670"/>
          </a:xfrm>
        </p:spPr>
        <p:txBody>
          <a:bodyPr anchor="t">
            <a:normAutofit/>
          </a:bodyPr>
          <a:lstStyle/>
          <a:p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Эль Лисицкий</a:t>
            </a:r>
            <a:b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могилевской синагоге. </a:t>
            </a:r>
            <a:endParaRPr lang="ru-RU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004048" y="273050"/>
            <a:ext cx="3682752" cy="6396310"/>
          </a:xfrm>
        </p:spPr>
        <p:txBody>
          <a:bodyPr>
            <a:normAutofit fontScale="550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MS Minngs"/>
                <a:cs typeface="Times New Roman"/>
              </a:rPr>
              <a:t>Это было между 19… и 1916-м. Глянешь на календарь – не так уж и давно, оглянешься на прожитое – несколько эпох тому назад.</a:t>
            </a:r>
            <a:endParaRPr lang="ru-RU" sz="2800" dirty="0"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MS Minngs"/>
                <a:cs typeface="Times New Roman"/>
              </a:rPr>
              <a:t>Первопроходцы еврейской живописи добрались со своим ремеслом до восточной границы черты оседлости. Иными словами, они доказали, что если водить по бумаге карандашом или углем, или по холсту кистью и красками – получится картинка. И молодежь начала «творить». Стали возникать группы, из групп – выросли «школы», и из всего этого – проблемы.</a:t>
            </a:r>
            <a:endParaRPr lang="ru-RU" sz="2800" dirty="0"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MS Minngs"/>
                <a:cs typeface="Times New Roman"/>
              </a:rPr>
              <a:t>Мальчишки из хедера, еще и не нюхавшие Талмуда, уже были пропитаны уксусом анализа.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251520" y="836712"/>
            <a:ext cx="4896544" cy="5289451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Лисицкий. Хедер.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 к поэме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Ингл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цингл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-хват». 1919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С.-Б. Рыбак.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Женская фигура. 1921.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866973" cy="2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1656184" cy="265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548955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2560</TotalTime>
  <Words>2058</Words>
  <Application>Microsoft Office PowerPoint</Application>
  <PresentationFormat>Экран (4:3)</PresentationFormat>
  <Paragraphs>129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21</vt:i4>
      </vt:variant>
      <vt:variant>
        <vt:lpstr>Заголовки слайдов</vt:lpstr>
      </vt:variant>
      <vt:variant>
        <vt:i4>34</vt:i4>
      </vt:variant>
    </vt:vector>
  </HeadingPairs>
  <TitlesOfParts>
    <vt:vector size="55" baseType="lpstr">
      <vt:lpstr>1_Тема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13_Тема Office</vt:lpstr>
      <vt:lpstr>12_Тема Office</vt:lpstr>
      <vt:lpstr>14_Тема Office</vt:lpstr>
      <vt:lpstr>15_Тема Office</vt:lpstr>
      <vt:lpstr>16_Тема Office</vt:lpstr>
      <vt:lpstr>18_Тема Office</vt:lpstr>
      <vt:lpstr>Тема Office</vt:lpstr>
      <vt:lpstr>2_Тема Office</vt:lpstr>
      <vt:lpstr>17_Тема Office</vt:lpstr>
      <vt:lpstr>19_Тема Office</vt:lpstr>
      <vt:lpstr>20_Тема Office</vt:lpstr>
      <vt:lpstr>                                                                             Валерий Дымшиц                                                   Европейский университет в СПб                                                  Центр «Петербургская иудаика» </vt:lpstr>
      <vt:lpstr>Супрематизм</vt:lpstr>
      <vt:lpstr>Проуны. Начало 1920-х</vt:lpstr>
      <vt:lpstr> Архитектура. Проект горизонтального небоскреба </vt:lpstr>
      <vt:lpstr>Фотоколлажи</vt:lpstr>
      <vt:lpstr>Хад Гадья (Киев, 1919)</vt:lpstr>
      <vt:lpstr>Журнал «Милгройм – Римон» (1922 – 1924)</vt:lpstr>
      <vt:lpstr>Два берлинских журнала</vt:lpstr>
      <vt:lpstr>Эль Лисицкий О могилевской синагоге. </vt:lpstr>
      <vt:lpstr>Эль Лисицкий О могилевской синагоге. </vt:lpstr>
      <vt:lpstr>Эль Лисицкий. О могилевской синагоге.  Ища самих себя, ища образ нашего времени, мы заглядывали в старые зеркала, стараясь постичь так называемое «народное творчество». Такой путь в начале нашей эпохи проделали почти все народы. Теперь у вас есть логичное объяснение тому, как так вышло, что в один прекрасный летний день я «пошел в народ». За компанию со мной отправился Рыбак.</vt:lpstr>
      <vt:lpstr>Эль Лисицкий. О могилевской синагоге.  </vt:lpstr>
      <vt:lpstr>Эль Лисицкий. О могилевской синагоге.  </vt:lpstr>
      <vt:lpstr>Эль Лисицкий. О могилевской синагоге. </vt:lpstr>
      <vt:lpstr>Высокая синагога в Дубровне, сер XVIII в. </vt:lpstr>
      <vt:lpstr>Эль Лисицкий О могилевской синагоге. </vt:lpstr>
      <vt:lpstr>Синагога в Вормсе, 1175 – 1212 гг.  </vt:lpstr>
      <vt:lpstr>Синагога в Сатанове, 1532 г </vt:lpstr>
      <vt:lpstr>Старая синагога на Школище.  Ок. 1680 г. Росписи ок. 1740 г.  (Фотоархив экспедиций Ан-ского. Центр «Петербургская иудаика») </vt:lpstr>
      <vt:lpstr>Эль Лисицкий. О могилевской синагоге.  </vt:lpstr>
      <vt:lpstr>Старая синагога на Школище. </vt:lpstr>
      <vt:lpstr>Старая синагога на Школище. Интерьеры. Могилев.  Ок. 1680 г. Росписи ок. 1740 г. </vt:lpstr>
      <vt:lpstr>Говорят, что он расписал три синагоги – в могилеве, копысе и долгиново  (называют и другие места). После того как мастер закончил работу, он упал со помостей и умер. Так рассказывают в каждом местечке: могилевчане говорят, что он умер в могилеве; копысцы – что в копыси; долгиновцы – что у них. Две последние синагоги сгорели. Долгиновская синагога – уже давно. Мой отец  обыкновенно описывал огромную фреску оттуда – погребение иакова, с катафалком, лошадьми, сыновьями иакова, египтянами и так далее.  Теперь нам не с чем сравнить его рассказ. Но сама история характерна для оценки художника. Так велико его творение, что дальнейшая жизнь может только принизить его. Закончил эту работу – и душе больше нечего делать в теле.</vt:lpstr>
      <vt:lpstr>  Центр всей композиции – свод. На западной стороне при входе изображены огромные стоящие львы, а под ними – павлины. Львы держат два щита с надписями, на нижнем – надпись в память о художнике. Затем по трем северным и трем южным панелям шатра идет фриз, на котором разворачивается жизнь пожирающих и пожираемых тварей.    </vt:lpstr>
      <vt:lpstr>Внизу – вода, над ней – земля, над землей – небо, в небе – звезды, которые распускаются цветами. В воде – рыбы, их ловят птицы. На земле лиса тащит в пасти птицу. Медведь лезет на дерево за медом. Птицы несут в клювах змей. И все эти летящие и бегущие твари – люди. Сквозь маски четырехлапых или пернатых они смотрят человечьими глазами. Это очень примечательная черта еврейского народного искусства. Что являет собой в Могилевской синагоге львиная голова в изображении зодиакального созвездия Льва, как не лицо раввина?</vt:lpstr>
      <vt:lpstr>Над фризом расцветает огромный растительный орнамент, кольцом охватывающий весь потолок. Еще выше – череда медальонов скорее ориентального, я бы сказал – мавританского стиля. Сложные плетения в них – мотив, отчетливо напоминающий рисунок Леонардо да Винчи для печати его Академии. И теперь я вспоминаю, что видел однажды в Милане, в Кастелло, залу, потолок которой, расписанный Леонардо, имеет похожий плетёночный орнамент.</vt:lpstr>
      <vt:lpstr>Южный сегмент свода Могилевской синагоги</vt:lpstr>
      <vt:lpstr>…череда медальонов &lt;…&gt; . Сложные плетения в них – мотив, отчетливо напоминающий рисунок Леонардо да Винчи для печати его Академии.</vt:lpstr>
      <vt:lpstr>Над ним расположены выстроенные в ряд знаки зодиака. Двенадцать композиций в медальонах связанны вместе в единое целое. Изображение знаков зодиака очень самобытно, некоторые  написаны удивительно лаконично и выразительно. Таков, например, стрелец. Нарисованы только руки – одна держит лук, другая натягивает тетиву. Это – «сильная рука», «карающая десница» из Библии. И надо всем – в центре «ермолки» – трехглавый орел, сросшиеся воедино русский или польский орлы.</vt:lpstr>
      <vt:lpstr>По сторонам – два панно: слева на северной стене «Вормайза»  – некий прóклятый город, окруженный драконом, и Древо Жизни. С другой стороны, на северо-западе  – Иерусалим и Древо Познания.</vt:lpstr>
      <vt:lpstr>Древо Познания</vt:lpstr>
      <vt:lpstr>  На треугольниках, маскирующих переход от стен к потолку, изображены: на том, что на северо-западе – Шорабор; на другом, на северо-востоке – дикая коза; на третьем, на юго-востоке – Левиафан; а на четвертом на юго-западе – слон с паланкином на спине.  </vt:lpstr>
      <vt:lpstr>В синагоге всегда имеется небольшая библиотека. В старых синагогах в книжных шкафах стоят тома Геморы и другие книги самых старинных изданий с богатыми титулами, всевозможными орнаментами и виньетками. Некоторые из таких изданий играли в свое время ту же роль, что сейчас иллюстрированные журналы – они знакомили с новейшими формами искусства. И верно. Однажды я видел надгробие с барельефом такого рода: медведь стоит на задних лапах и обнимает цветочный акантовый орнамент. На чердаке синагоги в Друе в груде обрывков книг, напечатанных в  амстердамской типографии в XVI - XVII вв., я видел виньетку с точно таким же мотивом. Не может быть никаких сомнений, что автор барельефа на надгробии был вдохновлен этой виньеткой. Второй пример: резьба и вся композиция многоуровневых орн-койдешей и ренессансно-барочные титулы еврейских книг. Для еврейского резчика эти титульные листы служили образчиками, точно также как для архитекторов – работы Виньола и Палладио.  Надгробие. Вишневец. Волынь. 1782 г.                                                     Марка типографа Хаима Друкара.                                                                                                                                  Амстердам. Нач. XVIII в.     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129</cp:revision>
  <dcterms:created xsi:type="dcterms:W3CDTF">2020-03-15T09:15:05Z</dcterms:created>
  <dcterms:modified xsi:type="dcterms:W3CDTF">2021-04-12T05:06:51Z</dcterms:modified>
</cp:coreProperties>
</file>