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77" r:id="rId4"/>
    <p:sldId id="258" r:id="rId5"/>
    <p:sldId id="285" r:id="rId6"/>
    <p:sldId id="286" r:id="rId7"/>
    <p:sldId id="278" r:id="rId8"/>
    <p:sldId id="289" r:id="rId9"/>
    <p:sldId id="270" r:id="rId10"/>
    <p:sldId id="283" r:id="rId11"/>
    <p:sldId id="274" r:id="rId12"/>
    <p:sldId id="287" r:id="rId13"/>
    <p:sldId id="268" r:id="rId14"/>
    <p:sldId id="276" r:id="rId15"/>
    <p:sldId id="271" r:id="rId16"/>
    <p:sldId id="275" r:id="rId17"/>
    <p:sldId id="272" r:id="rId18"/>
    <p:sldId id="280" r:id="rId19"/>
    <p:sldId id="279" r:id="rId20"/>
    <p:sldId id="290" r:id="rId21"/>
    <p:sldId id="291" r:id="rId22"/>
    <p:sldId id="292"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35" d="100"/>
          <a:sy n="35" d="100"/>
        </p:scale>
        <p:origin x="-1088" y="-120"/>
      </p:cViewPr>
      <p:guideLst>
        <p:guide orient="horz" pos="4320"/>
        <p:guide pos="76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4323471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Хэ</a:t>
            </a:r>
            <a:r>
              <a:rPr lang="ru-RU" dirty="0" smtClean="0"/>
              <a:t> </a:t>
            </a:r>
            <a:r>
              <a:rPr lang="ru-RU" dirty="0" err="1" smtClean="0"/>
              <a:t>Цзянькуй</a:t>
            </a:r>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AF21C52D-4711-4341-9B7D-4DEF88BDE5CE}" type="slidenum">
              <a:rPr lang="ru-RU" smtClean="0"/>
              <a:t>22</a:t>
            </a:fld>
            <a:endParaRPr lang="ru-RU"/>
          </a:p>
        </p:txBody>
      </p:sp>
    </p:spTree>
    <p:extLst>
      <p:ext uri="{BB962C8B-B14F-4D97-AF65-F5344CB8AC3E}">
        <p14:creationId xmlns:p14="http://schemas.microsoft.com/office/powerpoint/2010/main" val="1144179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219200" y="12712701"/>
            <a:ext cx="5689600" cy="730251"/>
          </a:xfrm>
          <a:prstGeom prst="rect">
            <a:avLst/>
          </a:prstGeom>
        </p:spPr>
        <p:txBody>
          <a:bodyPr lIns="243834" tIns="121917" rIns="243834" bIns="121917"/>
          <a:lstStyle/>
          <a:p>
            <a:fld id="{68C2560D-EC28-3B41-86E8-18F1CE0113B4}" type="datetimeFigureOut">
              <a:rPr lang="en-US" smtClean="0"/>
              <a:t>19.11.19</a:t>
            </a:fld>
            <a:endParaRPr lang="en-US"/>
          </a:p>
        </p:txBody>
      </p:sp>
      <p:sp>
        <p:nvSpPr>
          <p:cNvPr id="5" name="Footer Placeholder 4"/>
          <p:cNvSpPr>
            <a:spLocks noGrp="1"/>
          </p:cNvSpPr>
          <p:nvPr>
            <p:ph type="ftr" sz="quarter" idx="11"/>
          </p:nvPr>
        </p:nvSpPr>
        <p:spPr>
          <a:xfrm>
            <a:off x="8331200" y="12712701"/>
            <a:ext cx="7721600" cy="730251"/>
          </a:xfrm>
          <a:prstGeom prst="rect">
            <a:avLst/>
          </a:prstGeom>
        </p:spPr>
        <p:txBody>
          <a:bodyPr lIns="243834" tIns="121917" rIns="243834" bIns="121917"/>
          <a:lstStyle/>
          <a:p>
            <a:endParaRPr lang="en-US"/>
          </a:p>
        </p:txBody>
      </p:sp>
      <p:sp>
        <p:nvSpPr>
          <p:cNvPr id="6" name="Slide Number Placeholder 5"/>
          <p:cNvSpPr>
            <a:spLocks noGrp="1"/>
          </p:cNvSpPr>
          <p:nvPr>
            <p:ph type="sldNum" sz="quarter" idx="12"/>
          </p:nvPr>
        </p:nvSpPr>
        <p:spPr>
          <a:xfrm>
            <a:off x="11969082" y="13081000"/>
            <a:ext cx="433136" cy="471924"/>
          </a:xfr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6426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61"/>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xmlns:p14="http://schemas.microsoft.com/office/powerpoint/2010/mai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 Id="rId3"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Научные эксперименты…"/>
          <p:cNvSpPr txBox="1">
            <a:spLocks noGrp="1"/>
          </p:cNvSpPr>
          <p:nvPr>
            <p:ph type="ctrTitle"/>
          </p:nvPr>
        </p:nvSpPr>
        <p:spPr>
          <a:prstGeom prst="rect">
            <a:avLst/>
          </a:prstGeom>
        </p:spPr>
        <p:txBody>
          <a:bodyPr/>
          <a:lstStyle/>
          <a:p>
            <a:pPr>
              <a:defRPr>
                <a:latin typeface="Helvetica Neue Light"/>
                <a:ea typeface="Helvetica Neue Light"/>
                <a:cs typeface="Helvetica Neue Light"/>
                <a:sym typeface="Helvetica Neue Light"/>
              </a:defRPr>
            </a:pPr>
            <a:r>
              <a:rPr lang="ru-RU" dirty="0" smtClean="0"/>
              <a:t>Неудобные вопросы генетики:</a:t>
            </a:r>
            <a:endParaRPr dirty="0"/>
          </a:p>
        </p:txBody>
      </p:sp>
      <p:sp>
        <p:nvSpPr>
          <p:cNvPr id="120" name="Краткая история развития технологии вил и факелов и…"/>
          <p:cNvSpPr txBox="1">
            <a:spLocks noGrp="1"/>
          </p:cNvSpPr>
          <p:nvPr>
            <p:ph type="subTitle" sz="quarter" idx="1"/>
          </p:nvPr>
        </p:nvSpPr>
        <p:spPr>
          <a:xfrm>
            <a:off x="1778000" y="7984589"/>
            <a:ext cx="20828000" cy="1843632"/>
          </a:xfrm>
          <a:prstGeom prst="rect">
            <a:avLst/>
          </a:prstGeom>
        </p:spPr>
        <p:txBody>
          <a:bodyPr/>
          <a:lstStyle/>
          <a:p>
            <a:pPr>
              <a:defRPr>
                <a:latin typeface="Helvetica Neue Light"/>
                <a:ea typeface="Helvetica Neue Light"/>
                <a:cs typeface="Helvetica Neue Light"/>
                <a:sym typeface="Helvetica Neue Light"/>
              </a:defRPr>
            </a:pPr>
            <a:r>
              <a:rPr lang="ru-RU" dirty="0" smtClean="0"/>
              <a:t>Этничность, раса, интеллект</a:t>
            </a:r>
            <a:endParaRPr dirty="0"/>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Слово «наука» никогда не меняло своего значения. Первичная задача науки — постижение мира, накопление сведений (не знаний! не объяснений) о мире. Потом — объяснение и понимание мира.…"/>
          <p:cNvSpPr txBox="1">
            <a:spLocks noGrp="1"/>
          </p:cNvSpPr>
          <p:nvPr>
            <p:ph type="body" idx="1"/>
          </p:nvPr>
        </p:nvSpPr>
        <p:spPr>
          <a:xfrm>
            <a:off x="1689100" y="4753428"/>
            <a:ext cx="21005800" cy="7692571"/>
          </a:xfrm>
          <a:prstGeom prst="rect">
            <a:avLst/>
          </a:prstGeom>
        </p:spPr>
        <p:txBody>
          <a:bodyPr>
            <a:normAutofit/>
          </a:bodyPr>
          <a:lstStyle/>
          <a:p>
            <a:pPr marL="0" indent="0">
              <a:buSzTx/>
              <a:buNone/>
              <a:defRPr>
                <a:latin typeface="Helvetica Neue Light"/>
                <a:ea typeface="Helvetica Neue Light"/>
                <a:cs typeface="Helvetica Neue Light"/>
                <a:sym typeface="Helvetica Neue Light"/>
              </a:defRPr>
            </a:pPr>
            <a:r>
              <a:rPr lang="en-US" dirty="0" smtClean="0">
                <a:sym typeface="Helvetica Neue Light"/>
              </a:rPr>
              <a:t>In </a:t>
            </a:r>
            <a:r>
              <a:rPr lang="en-US" dirty="0">
                <a:sym typeface="Helvetica Neue Light"/>
              </a:rPr>
              <a:t>the United States, historically, a person is “black” if he has any sub-Saharan African ancestry; in Brazil, a person is not “black” if he is known to have any European ancestry. If “black” refers to different people in different contexts, how can there be any genetic basis to it</a:t>
            </a:r>
            <a:r>
              <a:rPr lang="en-US" dirty="0" smtClean="0">
                <a:sym typeface="Helvetica Neue Light"/>
              </a:rPr>
              <a:t>?</a:t>
            </a:r>
            <a:endParaRPr lang="ru-RU" dirty="0" smtClean="0">
              <a:sym typeface="Helvetica Neue Light"/>
            </a:endParaRPr>
          </a:p>
          <a:p>
            <a:pPr marL="0" indent="0">
              <a:buSzTx/>
              <a:buNone/>
              <a:defRPr>
                <a:latin typeface="Helvetica Neue Light"/>
                <a:ea typeface="Helvetica Neue Light"/>
                <a:cs typeface="Helvetica Neue Light"/>
                <a:sym typeface="Helvetica Neue Light"/>
              </a:defRPr>
            </a:pPr>
            <a:endParaRPr lang="ru-RU" dirty="0">
              <a:sym typeface="Helvetica Neue Light"/>
            </a:endParaRPr>
          </a:p>
          <a:p>
            <a:pPr marL="0" indent="0" algn="r">
              <a:buSzTx/>
              <a:buNone/>
              <a:defRPr>
                <a:latin typeface="Helvetica Neue Light"/>
                <a:ea typeface="Helvetica Neue Light"/>
                <a:cs typeface="Helvetica Neue Light"/>
                <a:sym typeface="Helvetica Neue Light"/>
              </a:defRPr>
            </a:pPr>
            <a:r>
              <a:rPr lang="ru-RU" sz="3600" dirty="0" smtClean="0">
                <a:sym typeface="Helvetica Neue Light"/>
              </a:rPr>
              <a:t>— </a:t>
            </a:r>
            <a:r>
              <a:rPr lang="en-US" sz="3600" dirty="0">
                <a:sym typeface="Helvetica Neue Light"/>
              </a:rPr>
              <a:t>The New York Times, “How Genetics is Changing Our Understanding of Race,” </a:t>
            </a:r>
            <a:r>
              <a:rPr lang="en-US" sz="3600" dirty="0" smtClean="0">
                <a:sym typeface="Helvetica Neue Light"/>
              </a:rPr>
              <a:t>by </a:t>
            </a:r>
            <a:r>
              <a:rPr lang="en-US" sz="3600" dirty="0">
                <a:sym typeface="Helvetica Neue Light"/>
              </a:rPr>
              <a:t>David Reich</a:t>
            </a:r>
            <a:endParaRPr sz="3600" dirty="0"/>
          </a:p>
        </p:txBody>
      </p:sp>
      <p:sp>
        <p:nvSpPr>
          <p:cNvPr id="5" name="1. Что такое наука?"/>
          <p:cNvSpPr txBox="1">
            <a:spLocks noGrp="1"/>
          </p:cNvSpPr>
          <p:nvPr>
            <p:ph type="title"/>
          </p:nvPr>
        </p:nvSpPr>
        <p:spPr>
          <a:xfrm>
            <a:off x="1689100" y="355599"/>
            <a:ext cx="21005800" cy="4125255"/>
          </a:xfrm>
          <a:prstGeom prst="rect">
            <a:avLst/>
          </a:prstGeom>
        </p:spPr>
        <p:txBody>
          <a:bodyPr>
            <a:normAutofit fontScale="90000"/>
          </a:bodyPr>
          <a:lstStyle>
            <a:lvl1pPr>
              <a:defRPr>
                <a:latin typeface="Helvetica Neue Light"/>
                <a:ea typeface="Helvetica Neue Light"/>
                <a:cs typeface="Helvetica Neue Light"/>
                <a:sym typeface="Helvetica Neue Light"/>
              </a:defRPr>
            </a:lvl1pPr>
          </a:lstStyle>
          <a:p>
            <a:r>
              <a:rPr lang="ru-RU" dirty="0" smtClean="0"/>
              <a:t>Почему </a:t>
            </a:r>
            <a:r>
              <a:rPr lang="ru-RU" dirty="0" smtClean="0"/>
              <a:t>мы говорим о человеческих расах так, как будто </a:t>
            </a:r>
            <a:r>
              <a:rPr lang="ru-RU" dirty="0" smtClean="0"/>
              <a:t>это биологическое понятие</a:t>
            </a:r>
            <a:r>
              <a:rPr lang="ru-RU" dirty="0" smtClean="0"/>
              <a:t>?</a:t>
            </a:r>
            <a:endParaRPr dirty="0"/>
          </a:p>
        </p:txBody>
      </p:sp>
    </p:spTree>
    <p:extLst>
      <p:ext uri="{BB962C8B-B14F-4D97-AF65-F5344CB8AC3E}">
        <p14:creationId xmlns:p14="http://schemas.microsoft.com/office/powerpoint/2010/main" val="3716079589"/>
      </p:ext>
    </p:extLst>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Screenshot 2019-11-19 10.47.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91" y="317541"/>
            <a:ext cx="24357909" cy="12736916"/>
          </a:xfrm>
          <a:prstGeom prst="rect">
            <a:avLst/>
          </a:prstGeom>
        </p:spPr>
      </p:pic>
    </p:spTree>
    <p:extLst>
      <p:ext uri="{BB962C8B-B14F-4D97-AF65-F5344CB8AC3E}">
        <p14:creationId xmlns:p14="http://schemas.microsoft.com/office/powerpoint/2010/main" val="42546425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Слово «наука» никогда не меняло своего значения. Первичная задача науки — постижение мира, накопление сведений (не знаний! не объяснений) о мире. Потом — объяснение и понимание мира.…"/>
          <p:cNvSpPr txBox="1">
            <a:spLocks noGrp="1"/>
          </p:cNvSpPr>
          <p:nvPr>
            <p:ph type="body" idx="1"/>
          </p:nvPr>
        </p:nvSpPr>
        <p:spPr>
          <a:xfrm>
            <a:off x="1689100" y="4753428"/>
            <a:ext cx="21005800" cy="7692571"/>
          </a:xfrm>
          <a:prstGeom prst="rect">
            <a:avLst/>
          </a:prstGeom>
        </p:spPr>
        <p:txBody>
          <a:bodyPr>
            <a:normAutofit/>
          </a:bodyPr>
          <a:lstStyle/>
          <a:p>
            <a:pPr marL="0" indent="0">
              <a:buSzTx/>
              <a:buNone/>
              <a:defRPr>
                <a:latin typeface="Helvetica Neue Light"/>
                <a:ea typeface="Helvetica Neue Light"/>
                <a:cs typeface="Helvetica Neue Light"/>
                <a:sym typeface="Helvetica Neue Light"/>
              </a:defRPr>
            </a:pPr>
            <a:r>
              <a:rPr lang="ru-RU" dirty="0" smtClean="0">
                <a:latin typeface="Helvetica Neue Light"/>
                <a:cs typeface="Helvetica Neue Light"/>
                <a:sym typeface="Helvetica Neue Light"/>
              </a:rPr>
              <a:t>Раса (с биологической точки зрения) — совокупность популяций внутри одного вида, у которой есть отличительные генетические и морфологические черты. </a:t>
            </a:r>
          </a:p>
          <a:p>
            <a:pPr marL="0" indent="0">
              <a:buSzTx/>
              <a:buNone/>
              <a:defRPr>
                <a:latin typeface="Helvetica Neue Light"/>
                <a:ea typeface="Helvetica Neue Light"/>
                <a:cs typeface="Helvetica Neue Light"/>
                <a:sym typeface="Helvetica Neue Light"/>
              </a:defRPr>
            </a:pPr>
            <a:r>
              <a:rPr lang="ru-RU" dirty="0" smtClean="0">
                <a:latin typeface="Helvetica Neue Light"/>
                <a:cs typeface="Helvetica Neue Light"/>
                <a:sym typeface="Helvetica Neue Light"/>
              </a:rPr>
              <a:t>Раса (с социальной точки зрения) — совокупность популяций человека, которая характеризуется </a:t>
            </a:r>
            <a:r>
              <a:rPr lang="ru-RU" dirty="0" err="1" smtClean="0">
                <a:latin typeface="Helvetica Neue Light"/>
                <a:cs typeface="Helvetica Neue Light"/>
                <a:sym typeface="Helvetica Neue Light"/>
              </a:rPr>
              <a:t>определ</a:t>
            </a:r>
            <a:r>
              <a:rPr lang="en-US" dirty="0" err="1" smtClean="0">
                <a:latin typeface="Helvetica Neue Light"/>
                <a:cs typeface="Helvetica Neue Light"/>
                <a:sym typeface="Helvetica Neue Light"/>
              </a:rPr>
              <a:t>ё</a:t>
            </a:r>
            <a:r>
              <a:rPr lang="ru-RU" dirty="0" err="1" smtClean="0">
                <a:latin typeface="Helvetica Neue Light"/>
                <a:cs typeface="Helvetica Neue Light"/>
                <a:sym typeface="Helvetica Neue Light"/>
              </a:rPr>
              <a:t>нными</a:t>
            </a:r>
            <a:r>
              <a:rPr lang="ru-RU" dirty="0" smtClean="0">
                <a:latin typeface="Helvetica Neue Light"/>
                <a:cs typeface="Helvetica Neue Light"/>
                <a:sym typeface="Helvetica Neue Light"/>
              </a:rPr>
              <a:t> чертами внешнего вида, географическим происхождением, языком, религией и другими культурными особенностями.</a:t>
            </a:r>
            <a:endParaRPr lang="ru-RU" dirty="0" smtClean="0">
              <a:latin typeface="Helvetica Neue Light"/>
              <a:cs typeface="Helvetica Neue Light"/>
              <a:sym typeface="Helvetica Neue Light"/>
            </a:endParaRPr>
          </a:p>
        </p:txBody>
      </p:sp>
      <p:sp>
        <p:nvSpPr>
          <p:cNvPr id="5" name="1. Что такое наука?"/>
          <p:cNvSpPr txBox="1">
            <a:spLocks noGrp="1"/>
          </p:cNvSpPr>
          <p:nvPr>
            <p:ph type="title"/>
          </p:nvPr>
        </p:nvSpPr>
        <p:spPr>
          <a:xfrm>
            <a:off x="1689100" y="355599"/>
            <a:ext cx="21005800" cy="4125255"/>
          </a:xfrm>
          <a:prstGeom prst="rect">
            <a:avLst/>
          </a:prstGeom>
        </p:spPr>
        <p:txBody>
          <a:bodyPr>
            <a:normAutofit/>
          </a:bodyPr>
          <a:lstStyle>
            <a:lvl1pPr>
              <a:defRPr>
                <a:latin typeface="Helvetica Neue Light"/>
                <a:ea typeface="Helvetica Neue Light"/>
                <a:cs typeface="Helvetica Neue Light"/>
                <a:sym typeface="Helvetica Neue Light"/>
              </a:defRPr>
            </a:lvl1pPr>
          </a:lstStyle>
          <a:p>
            <a:r>
              <a:rPr lang="ru-RU" dirty="0" smtClean="0"/>
              <a:t>Что такое раса?</a:t>
            </a:r>
            <a:endParaRPr dirty="0"/>
          </a:p>
        </p:txBody>
      </p:sp>
    </p:spTree>
    <p:extLst>
      <p:ext uri="{BB962C8B-B14F-4D97-AF65-F5344CB8AC3E}">
        <p14:creationId xmlns:p14="http://schemas.microsoft.com/office/powerpoint/2010/main" val="1025133229"/>
      </p:ext>
    </p:extLst>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2"/>
          <a:stretch>
            <a:fillRect/>
          </a:stretch>
        </p:blipFill>
        <p:spPr>
          <a:xfrm>
            <a:off x="2501900" y="0"/>
            <a:ext cx="19378227" cy="13716000"/>
          </a:xfrm>
          <a:prstGeom prst="rect">
            <a:avLst/>
          </a:prstGeom>
        </p:spPr>
      </p:pic>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2"/>
          <a:stretch>
            <a:fillRect/>
          </a:stretch>
        </p:blipFill>
        <p:spPr>
          <a:xfrm>
            <a:off x="4572000" y="1778000"/>
            <a:ext cx="15240000" cy="10160000"/>
          </a:xfrm>
          <a:prstGeom prst="rect">
            <a:avLst/>
          </a:prstGeom>
        </p:spPr>
      </p:pic>
    </p:spTree>
    <p:extLst>
      <p:ext uri="{BB962C8B-B14F-4D97-AF65-F5344CB8AC3E}">
        <p14:creationId xmlns:p14="http://schemas.microsoft.com/office/powerpoint/2010/main" val="42546425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tretch>
            <a:fillRect/>
          </a:stretch>
        </p:blipFill>
        <p:spPr>
          <a:xfrm>
            <a:off x="0" y="1539232"/>
            <a:ext cx="24135315" cy="11305911"/>
          </a:xfrm>
          <a:prstGeom prst="rect">
            <a:avLst/>
          </a:prstGeom>
        </p:spPr>
      </p:pic>
    </p:spTree>
    <p:extLst>
      <p:ext uri="{BB962C8B-B14F-4D97-AF65-F5344CB8AC3E}">
        <p14:creationId xmlns:p14="http://schemas.microsoft.com/office/powerpoint/2010/main" val="147023189"/>
      </p:ext>
    </p:extLst>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p:cNvPicPr>
            <a:picLocks noChangeAspect="1"/>
          </p:cNvPicPr>
          <p:nvPr/>
        </p:nvPicPr>
        <p:blipFill>
          <a:blip r:embed="rId2"/>
          <a:stretch>
            <a:fillRect/>
          </a:stretch>
        </p:blipFill>
        <p:spPr>
          <a:xfrm>
            <a:off x="4892902" y="0"/>
            <a:ext cx="13685384" cy="13716000"/>
          </a:xfrm>
          <a:prstGeom prst="rect">
            <a:avLst/>
          </a:prstGeom>
        </p:spPr>
      </p:pic>
    </p:spTree>
    <p:extLst>
      <p:ext uri="{BB962C8B-B14F-4D97-AF65-F5344CB8AC3E}">
        <p14:creationId xmlns:p14="http://schemas.microsoft.com/office/powerpoint/2010/main" val="42546425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1. Что такое наука?"/>
          <p:cNvSpPr txBox="1">
            <a:spLocks noGrp="1"/>
          </p:cNvSpPr>
          <p:nvPr>
            <p:ph type="title"/>
          </p:nvPr>
        </p:nvSpPr>
        <p:spPr>
          <a:xfrm>
            <a:off x="1689100" y="355600"/>
            <a:ext cx="21005800" cy="2794000"/>
          </a:xfrm>
          <a:prstGeom prst="rect">
            <a:avLst/>
          </a:prstGeom>
        </p:spPr>
        <p:txBody>
          <a:bodyPr>
            <a:normAutofit fontScale="90000"/>
          </a:bodyPr>
          <a:lstStyle>
            <a:lvl1pPr>
              <a:defRPr>
                <a:latin typeface="Helvetica Neue Light"/>
                <a:ea typeface="Helvetica Neue Light"/>
                <a:cs typeface="Helvetica Neue Light"/>
                <a:sym typeface="Helvetica Neue Light"/>
              </a:defRPr>
            </a:lvl1pPr>
          </a:lstStyle>
          <a:p>
            <a:r>
              <a:rPr lang="ru-RU" dirty="0" smtClean="0"/>
              <a:t>Какая связаны гены и интеллект?</a:t>
            </a:r>
            <a:endParaRPr dirty="0"/>
          </a:p>
        </p:txBody>
      </p:sp>
      <p:sp>
        <p:nvSpPr>
          <p:cNvPr id="126" name="Слово «наука» никогда не меняло своего значения. Первичная задача науки — постижение мира, накопление сведений (не знаний! не объяснений) о мире. Потом — объяснение и понимание мира.…"/>
          <p:cNvSpPr txBox="1">
            <a:spLocks noGrp="1"/>
          </p:cNvSpPr>
          <p:nvPr>
            <p:ph type="body" idx="1"/>
          </p:nvPr>
        </p:nvSpPr>
        <p:spPr>
          <a:xfrm>
            <a:off x="1689100" y="3839029"/>
            <a:ext cx="21005800" cy="9296400"/>
          </a:xfrm>
          <a:prstGeom prst="rect">
            <a:avLst/>
          </a:prstGeom>
        </p:spPr>
        <p:txBody>
          <a:bodyPr>
            <a:normAutofit fontScale="77500" lnSpcReduction="20000"/>
          </a:bodyPr>
          <a:lstStyle/>
          <a:p>
            <a:pPr marL="0" indent="0">
              <a:buSzTx/>
              <a:buNone/>
              <a:defRPr>
                <a:latin typeface="Helvetica Neue Light"/>
                <a:ea typeface="Helvetica Neue Light"/>
                <a:cs typeface="Helvetica Neue Light"/>
                <a:sym typeface="Helvetica Neue Light"/>
              </a:defRPr>
            </a:pPr>
            <a:r>
              <a:rPr lang="ru-RU" dirty="0" smtClean="0"/>
              <a:t>1869 — </a:t>
            </a:r>
            <a:r>
              <a:rPr lang="ru-RU" dirty="0" err="1" smtClean="0"/>
              <a:t>Фрэнсис</a:t>
            </a:r>
            <a:r>
              <a:rPr lang="ru-RU" dirty="0" smtClean="0"/>
              <a:t> </a:t>
            </a:r>
            <a:r>
              <a:rPr lang="ru-RU" dirty="0" err="1" smtClean="0"/>
              <a:t>Гальтон</a:t>
            </a:r>
            <a:r>
              <a:rPr lang="ru-RU" dirty="0" smtClean="0"/>
              <a:t> публикует свою знаменитую книгу </a:t>
            </a:r>
            <a:r>
              <a:rPr lang="en-US" dirty="0"/>
              <a:t>Hereditary Genius: An Inquiry Into Its Laws and </a:t>
            </a:r>
            <a:r>
              <a:rPr lang="en-US" dirty="0" smtClean="0"/>
              <a:t>Consequences</a:t>
            </a:r>
          </a:p>
          <a:p>
            <a:pPr marL="0" indent="0">
              <a:buSzTx/>
              <a:buNone/>
              <a:defRPr>
                <a:latin typeface="Helvetica Neue Light"/>
                <a:ea typeface="Helvetica Neue Light"/>
                <a:cs typeface="Helvetica Neue Light"/>
                <a:sym typeface="Helvetica Neue Light"/>
              </a:defRPr>
            </a:pPr>
            <a:r>
              <a:rPr lang="ru-RU" dirty="0" smtClean="0"/>
              <a:t>1927 — психолог Чарльз </a:t>
            </a:r>
            <a:r>
              <a:rPr lang="ru-RU" dirty="0" err="1" smtClean="0"/>
              <a:t>Спирмен</a:t>
            </a:r>
            <a:r>
              <a:rPr lang="ru-RU" dirty="0" smtClean="0"/>
              <a:t> разрабатывает концепция </a:t>
            </a:r>
            <a:r>
              <a:rPr lang="en-US" dirty="0" smtClean="0"/>
              <a:t>g-factor — </a:t>
            </a:r>
            <a:r>
              <a:rPr lang="ru-RU" dirty="0" smtClean="0"/>
              <a:t>фактора общего интеллекта, который отвечает за успешное выполнение интеллектуальных заданий в целом</a:t>
            </a:r>
          </a:p>
          <a:p>
            <a:pPr marL="0" indent="0">
              <a:buSzTx/>
              <a:buNone/>
              <a:defRPr>
                <a:latin typeface="Helvetica Neue Light"/>
                <a:ea typeface="Helvetica Neue Light"/>
                <a:cs typeface="Helvetica Neue Light"/>
                <a:sym typeface="Helvetica Neue Light"/>
              </a:defRPr>
            </a:pPr>
            <a:r>
              <a:rPr lang="ru-RU" dirty="0" smtClean="0"/>
              <a:t>1979 — </a:t>
            </a:r>
            <a:r>
              <a:rPr lang="en-US" dirty="0" smtClean="0"/>
              <a:t>Minnesota </a:t>
            </a:r>
            <a:r>
              <a:rPr lang="en-US" dirty="0"/>
              <a:t>Study of </a:t>
            </a:r>
            <a:r>
              <a:rPr lang="en-US" dirty="0" smtClean="0"/>
              <a:t>Twins </a:t>
            </a:r>
            <a:r>
              <a:rPr lang="en-US" dirty="0"/>
              <a:t>Reared </a:t>
            </a:r>
            <a:r>
              <a:rPr lang="en-US" dirty="0" smtClean="0"/>
              <a:t>Apart</a:t>
            </a:r>
            <a:r>
              <a:rPr lang="ru-RU" dirty="0" smtClean="0"/>
              <a:t>, исследование показало, что, предположительно, 70% различий в уровне интеллекта обусловлены генетически</a:t>
            </a:r>
          </a:p>
          <a:p>
            <a:pPr marL="0" indent="0">
              <a:buSzTx/>
              <a:buNone/>
              <a:defRPr>
                <a:latin typeface="Helvetica Neue Light"/>
                <a:ea typeface="Helvetica Neue Light"/>
                <a:cs typeface="Helvetica Neue Light"/>
                <a:sym typeface="Helvetica Neue Light"/>
              </a:defRPr>
            </a:pPr>
            <a:r>
              <a:rPr lang="ru-RU" dirty="0" smtClean="0"/>
              <a:t>1985 — психолог Роберт </a:t>
            </a:r>
            <a:r>
              <a:rPr lang="ru-RU" dirty="0" err="1" smtClean="0"/>
              <a:t>Стенберг</a:t>
            </a:r>
            <a:r>
              <a:rPr lang="ru-RU" dirty="0" smtClean="0"/>
              <a:t> утверждает, что интеллект — это комбинация аналитических, креативных и практических свойств</a:t>
            </a:r>
          </a:p>
          <a:p>
            <a:pPr marL="0" indent="0">
              <a:buSzTx/>
              <a:buNone/>
              <a:defRPr>
                <a:latin typeface="Helvetica Neue Light"/>
                <a:ea typeface="Helvetica Neue Light"/>
                <a:cs typeface="Helvetica Neue Light"/>
                <a:sym typeface="Helvetica Neue Light"/>
              </a:defRPr>
            </a:pPr>
            <a:r>
              <a:rPr lang="ru-RU" dirty="0" smtClean="0"/>
              <a:t>2012 — </a:t>
            </a:r>
            <a:r>
              <a:rPr lang="en-US" dirty="0" smtClean="0"/>
              <a:t>Beijing Genomics Institute </a:t>
            </a:r>
            <a:r>
              <a:rPr lang="ru-RU" dirty="0" smtClean="0"/>
              <a:t>открывает лабораторию когнитивной </a:t>
            </a:r>
            <a:r>
              <a:rPr lang="ru-RU" dirty="0" err="1" smtClean="0"/>
              <a:t>геномики</a:t>
            </a:r>
            <a:r>
              <a:rPr lang="ru-RU" dirty="0" smtClean="0"/>
              <a:t>, где планирует исследование генетических основ интеллекта (проект замораживают)</a:t>
            </a:r>
          </a:p>
          <a:p>
            <a:pPr marL="0" indent="0">
              <a:buSzTx/>
              <a:buNone/>
              <a:defRPr>
                <a:latin typeface="Helvetica Neue Light"/>
                <a:ea typeface="Helvetica Neue Light"/>
                <a:cs typeface="Helvetica Neue Light"/>
                <a:sym typeface="Helvetica Neue Light"/>
              </a:defRPr>
            </a:pPr>
            <a:r>
              <a:rPr lang="ru-RU" dirty="0" smtClean="0"/>
              <a:t>201</a:t>
            </a:r>
            <a:r>
              <a:rPr lang="en-US" dirty="0" smtClean="0"/>
              <a:t>8</a:t>
            </a:r>
            <a:r>
              <a:rPr lang="ru-RU" dirty="0" smtClean="0"/>
              <a:t> — анализ </a:t>
            </a:r>
            <a:r>
              <a:rPr lang="en-US" dirty="0" smtClean="0"/>
              <a:t>240 </a:t>
            </a:r>
            <a:r>
              <a:rPr lang="ru-RU" dirty="0" smtClean="0"/>
              <a:t>тысяч различных геномов позволяет идентифицировать</a:t>
            </a:r>
            <a:r>
              <a:rPr lang="en-US" dirty="0" smtClean="0"/>
              <a:t> </a:t>
            </a:r>
            <a:r>
              <a:rPr lang="ru-RU" dirty="0" smtClean="0"/>
              <a:t>более 500 генов, связанных с развитием интеллектуальных способностей</a:t>
            </a:r>
            <a:endParaRPr dirty="0"/>
          </a:p>
        </p:txBody>
      </p:sp>
    </p:spTree>
    <p:extLst>
      <p:ext uri="{BB962C8B-B14F-4D97-AF65-F5344CB8AC3E}">
        <p14:creationId xmlns:p14="http://schemas.microsoft.com/office/powerpoint/2010/main" val="147023189"/>
      </p:ext>
    </p:extLst>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Screenshot 2019-11-19 17.17.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284" y="0"/>
            <a:ext cx="10305143" cy="13703175"/>
          </a:xfrm>
          <a:prstGeom prst="rect">
            <a:avLst/>
          </a:prstGeom>
        </p:spPr>
      </p:pic>
      <p:pic>
        <p:nvPicPr>
          <p:cNvPr id="3" name="Изображение 2" descr="Screenshot 2019-11-19 17.18.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0" y="39677"/>
            <a:ext cx="10196286" cy="13676323"/>
          </a:xfrm>
          <a:prstGeom prst="rect">
            <a:avLst/>
          </a:prstGeom>
        </p:spPr>
      </p:pic>
    </p:spTree>
    <p:extLst>
      <p:ext uri="{BB962C8B-B14F-4D97-AF65-F5344CB8AC3E}">
        <p14:creationId xmlns:p14="http://schemas.microsoft.com/office/powerpoint/2010/main" val="2379884910"/>
      </p:ext>
    </p:extLst>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stretch>
            <a:fillRect/>
          </a:stretch>
        </p:blipFill>
        <p:spPr>
          <a:xfrm>
            <a:off x="4064000" y="2286000"/>
            <a:ext cx="16256000" cy="9144000"/>
          </a:xfrm>
          <a:prstGeom prst="rect">
            <a:avLst/>
          </a:prstGeom>
        </p:spPr>
      </p:pic>
    </p:spTree>
    <p:extLst>
      <p:ext uri="{BB962C8B-B14F-4D97-AF65-F5344CB8AC3E}">
        <p14:creationId xmlns:p14="http://schemas.microsoft.com/office/powerpoint/2010/main" val="2379884910"/>
      </p:ext>
    </p:extLst>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Следующие 30 минут мы будем обсуждать:"/>
          <p:cNvSpPr txBox="1">
            <a:spLocks noGrp="1"/>
          </p:cNvSpPr>
          <p:nvPr>
            <p:ph type="title"/>
          </p:nvPr>
        </p:nvSpPr>
        <p:spPr>
          <a:prstGeom prst="rect">
            <a:avLst/>
          </a:prstGeom>
        </p:spPr>
        <p:txBody>
          <a:bodyPr/>
          <a:lstStyle>
            <a:lvl1pPr defTabSz="610870">
              <a:defRPr sz="8288">
                <a:latin typeface="Helvetica Neue Light"/>
                <a:ea typeface="Helvetica Neue Light"/>
                <a:cs typeface="Helvetica Neue Light"/>
                <a:sym typeface="Helvetica Neue Light"/>
              </a:defRPr>
            </a:lvl1pPr>
          </a:lstStyle>
          <a:p>
            <a:r>
              <a:rPr dirty="0"/>
              <a:t>Следующие </a:t>
            </a:r>
            <a:r>
              <a:rPr lang="ru-RU" dirty="0" smtClean="0"/>
              <a:t>1.5 часа </a:t>
            </a:r>
            <a:r>
              <a:rPr dirty="0" smtClean="0"/>
              <a:t>мы </a:t>
            </a:r>
            <a:r>
              <a:rPr dirty="0"/>
              <a:t>будем обсуждать:</a:t>
            </a:r>
          </a:p>
        </p:txBody>
      </p:sp>
      <p:sp>
        <p:nvSpPr>
          <p:cNvPr id="123" name="Что такое наука?…"/>
          <p:cNvSpPr txBox="1">
            <a:spLocks noGrp="1"/>
          </p:cNvSpPr>
          <p:nvPr>
            <p:ph type="body" idx="1"/>
          </p:nvPr>
        </p:nvSpPr>
        <p:spPr>
          <a:prstGeom prst="rect">
            <a:avLst/>
          </a:prstGeom>
        </p:spPr>
        <p:txBody>
          <a:bodyPr/>
          <a:lstStyle/>
          <a:p>
            <a:pPr>
              <a:buSzPct val="50000"/>
              <a:buBlip>
                <a:blip r:embed="rId2"/>
              </a:buBlip>
              <a:defRPr>
                <a:latin typeface="Helvetica Neue Light"/>
                <a:ea typeface="Helvetica Neue Light"/>
                <a:cs typeface="Helvetica Neue Light"/>
                <a:sym typeface="Helvetica Neue Light"/>
              </a:defRPr>
            </a:pPr>
            <a:r>
              <a:rPr lang="en-US" dirty="0" smtClean="0"/>
              <a:t>Nature vs. Nurture </a:t>
            </a:r>
            <a:r>
              <a:rPr lang="ru-RU" dirty="0" smtClean="0"/>
              <a:t>— как на нас влияют гены и окружающая среда</a:t>
            </a:r>
            <a:endParaRPr lang="en-US" dirty="0" smtClean="0"/>
          </a:p>
          <a:p>
            <a:pPr>
              <a:buSzPct val="50000"/>
              <a:buBlip>
                <a:blip r:embed="rId2"/>
              </a:buBlip>
              <a:defRPr>
                <a:latin typeface="Helvetica Neue Light"/>
                <a:ea typeface="Helvetica Neue Light"/>
                <a:cs typeface="Helvetica Neue Light"/>
                <a:sym typeface="Helvetica Neue Light"/>
              </a:defRPr>
            </a:pPr>
            <a:r>
              <a:rPr dirty="0" smtClean="0"/>
              <a:t>Что </a:t>
            </a:r>
            <a:r>
              <a:rPr dirty="0"/>
              <a:t>такое </a:t>
            </a:r>
            <a:r>
              <a:rPr lang="ru-RU" dirty="0" smtClean="0"/>
              <a:t>генетика поведения?</a:t>
            </a:r>
          </a:p>
          <a:p>
            <a:pPr>
              <a:buSzPct val="50000"/>
              <a:buBlip>
                <a:blip r:embed="rId2"/>
              </a:buBlip>
              <a:defRPr>
                <a:latin typeface="Helvetica Neue Light"/>
                <a:ea typeface="Helvetica Neue Light"/>
                <a:cs typeface="Helvetica Neue Light"/>
                <a:sym typeface="Helvetica Neue Light"/>
              </a:defRPr>
            </a:pPr>
            <a:r>
              <a:rPr lang="ru-RU" dirty="0" smtClean="0"/>
              <a:t>Почему мы говорим о евгенике так, как будто это что-то плохое?</a:t>
            </a:r>
          </a:p>
          <a:p>
            <a:pPr>
              <a:buSzPct val="50000"/>
              <a:buBlip>
                <a:blip r:embed="rId2"/>
              </a:buBlip>
              <a:defRPr>
                <a:latin typeface="Helvetica Neue Light"/>
                <a:ea typeface="Helvetica Neue Light"/>
                <a:cs typeface="Helvetica Neue Light"/>
                <a:sym typeface="Helvetica Neue Light"/>
              </a:defRPr>
            </a:pPr>
            <a:r>
              <a:rPr lang="ru-RU" dirty="0" smtClean="0"/>
              <a:t>Почему мы говорим о человеческих расах так, как будто </a:t>
            </a:r>
            <a:r>
              <a:rPr lang="ru-RU" dirty="0" smtClean="0"/>
              <a:t>это биологическое понятие?</a:t>
            </a:r>
            <a:endParaRPr lang="ru-RU" dirty="0" smtClean="0"/>
          </a:p>
          <a:p>
            <a:pPr>
              <a:buSzPct val="50000"/>
              <a:buBlip>
                <a:blip r:embed="rId2"/>
              </a:buBlip>
              <a:defRPr>
                <a:latin typeface="Helvetica Neue Light"/>
                <a:ea typeface="Helvetica Neue Light"/>
                <a:cs typeface="Helvetica Neue Light"/>
                <a:sym typeface="Helvetica Neue Light"/>
              </a:defRPr>
            </a:pPr>
            <a:r>
              <a:rPr lang="ru-RU" dirty="0" smtClean="0"/>
              <a:t>Какая связь между генами и интеллектом?</a:t>
            </a:r>
            <a:endParaRPr dirty="0"/>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stretch>
            <a:fillRect/>
          </a:stretch>
        </p:blipFill>
        <p:spPr>
          <a:xfrm>
            <a:off x="0" y="1562100"/>
            <a:ext cx="24384000" cy="10573789"/>
          </a:xfrm>
          <a:prstGeom prst="rect">
            <a:avLst/>
          </a:prstGeom>
        </p:spPr>
      </p:pic>
    </p:spTree>
    <p:extLst>
      <p:ext uri="{BB962C8B-B14F-4D97-AF65-F5344CB8AC3E}">
        <p14:creationId xmlns:p14="http://schemas.microsoft.com/office/powerpoint/2010/main" val="691208104"/>
      </p:ext>
    </p:extLst>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41199228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Screenshot 2019-09-07 11.25.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78118"/>
            <a:ext cx="12406232" cy="12869333"/>
          </a:xfrm>
          <a:prstGeom prst="rect">
            <a:avLst/>
          </a:prstGeom>
        </p:spPr>
      </p:pic>
      <p:pic>
        <p:nvPicPr>
          <p:cNvPr id="4" name="Изображение 3" descr="Screenshot 2019-09-07 11.26.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1372" y="478118"/>
            <a:ext cx="12052627" cy="12869333"/>
          </a:xfrm>
          <a:prstGeom prst="rect">
            <a:avLst/>
          </a:prstGeom>
        </p:spPr>
      </p:pic>
    </p:spTree>
    <p:extLst>
      <p:ext uri="{BB962C8B-B14F-4D97-AF65-F5344CB8AC3E}">
        <p14:creationId xmlns:p14="http://schemas.microsoft.com/office/powerpoint/2010/main" val="40485876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p:cNvPicPr>
            <a:picLocks noChangeAspect="1"/>
          </p:cNvPicPr>
          <p:nvPr/>
        </p:nvPicPr>
        <p:blipFill>
          <a:blip r:embed="rId2"/>
          <a:stretch>
            <a:fillRect/>
          </a:stretch>
        </p:blipFill>
        <p:spPr>
          <a:xfrm>
            <a:off x="8953500" y="0"/>
            <a:ext cx="15430500" cy="13716000"/>
          </a:xfrm>
          <a:prstGeom prst="rect">
            <a:avLst/>
          </a:prstGeom>
        </p:spPr>
      </p:pic>
      <p:pic>
        <p:nvPicPr>
          <p:cNvPr id="2" name="Изображение 1"/>
          <p:cNvPicPr>
            <a:picLocks noChangeAspect="1"/>
          </p:cNvPicPr>
          <p:nvPr/>
        </p:nvPicPr>
        <p:blipFill>
          <a:blip r:embed="rId3"/>
          <a:stretch>
            <a:fillRect/>
          </a:stretch>
        </p:blipFill>
        <p:spPr>
          <a:xfrm>
            <a:off x="0" y="0"/>
            <a:ext cx="9144000" cy="13716000"/>
          </a:xfrm>
          <a:prstGeom prst="rect">
            <a:avLst/>
          </a:prstGeom>
        </p:spPr>
      </p:pic>
    </p:spTree>
    <p:extLst>
      <p:ext uri="{BB962C8B-B14F-4D97-AF65-F5344CB8AC3E}">
        <p14:creationId xmlns:p14="http://schemas.microsoft.com/office/powerpoint/2010/main" val="23798849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1. Что такое наука?"/>
          <p:cNvSpPr txBox="1">
            <a:spLocks noGrp="1"/>
          </p:cNvSpPr>
          <p:nvPr>
            <p:ph type="title"/>
          </p:nvPr>
        </p:nvSpPr>
        <p:spPr>
          <a:prstGeom prst="rect">
            <a:avLst/>
          </a:prstGeom>
        </p:spPr>
        <p:txBody>
          <a:bodyPr>
            <a:normAutofit/>
          </a:bodyPr>
          <a:lstStyle>
            <a:lvl1pPr>
              <a:defRPr>
                <a:latin typeface="Helvetica Neue Light"/>
                <a:ea typeface="Helvetica Neue Light"/>
                <a:cs typeface="Helvetica Neue Light"/>
                <a:sym typeface="Helvetica Neue Light"/>
              </a:defRPr>
            </a:lvl1pPr>
          </a:lstStyle>
          <a:p>
            <a:r>
              <a:rPr lang="ru-RU" dirty="0" smtClean="0"/>
              <a:t>Генетика </a:t>
            </a:r>
            <a:r>
              <a:rPr lang="ru-RU" dirty="0" smtClean="0"/>
              <a:t>поведения</a:t>
            </a:r>
            <a:endParaRPr dirty="0"/>
          </a:p>
        </p:txBody>
      </p:sp>
      <p:pic>
        <p:nvPicPr>
          <p:cNvPr id="2" name="Изображение 1"/>
          <p:cNvPicPr>
            <a:picLocks noChangeAspect="1"/>
          </p:cNvPicPr>
          <p:nvPr/>
        </p:nvPicPr>
        <p:blipFill>
          <a:blip r:embed="rId2"/>
          <a:stretch>
            <a:fillRect/>
          </a:stretch>
        </p:blipFill>
        <p:spPr>
          <a:xfrm>
            <a:off x="3664857" y="3599541"/>
            <a:ext cx="17403748" cy="9427030"/>
          </a:xfrm>
          <a:prstGeom prst="rect">
            <a:avLst/>
          </a:prstGeom>
        </p:spPr>
      </p:pic>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stretch>
            <a:fillRect/>
          </a:stretch>
        </p:blipFill>
        <p:spPr>
          <a:xfrm>
            <a:off x="1197428" y="0"/>
            <a:ext cx="9823456" cy="13716000"/>
          </a:xfrm>
          <a:prstGeom prst="rect">
            <a:avLst/>
          </a:prstGeom>
        </p:spPr>
      </p:pic>
      <p:pic>
        <p:nvPicPr>
          <p:cNvPr id="5" name="Изображение 4"/>
          <p:cNvPicPr>
            <a:picLocks noChangeAspect="1"/>
          </p:cNvPicPr>
          <p:nvPr/>
        </p:nvPicPr>
        <p:blipFill>
          <a:blip r:embed="rId3"/>
          <a:stretch>
            <a:fillRect/>
          </a:stretch>
        </p:blipFill>
        <p:spPr>
          <a:xfrm>
            <a:off x="13790386" y="0"/>
            <a:ext cx="8545794" cy="13716000"/>
          </a:xfrm>
          <a:prstGeom prst="rect">
            <a:avLst/>
          </a:prstGeom>
        </p:spPr>
      </p:pic>
    </p:spTree>
    <p:extLst>
      <p:ext uri="{BB962C8B-B14F-4D97-AF65-F5344CB8AC3E}">
        <p14:creationId xmlns:p14="http://schemas.microsoft.com/office/powerpoint/2010/main" val="28369390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stretch>
            <a:fillRect/>
          </a:stretch>
        </p:blipFill>
        <p:spPr>
          <a:xfrm>
            <a:off x="13788571" y="-1"/>
            <a:ext cx="9180286" cy="13770429"/>
          </a:xfrm>
          <a:prstGeom prst="rect">
            <a:avLst/>
          </a:prstGeom>
        </p:spPr>
      </p:pic>
      <p:pic>
        <p:nvPicPr>
          <p:cNvPr id="6" name="Изображение 5"/>
          <p:cNvPicPr>
            <a:picLocks noChangeAspect="1"/>
          </p:cNvPicPr>
          <p:nvPr/>
        </p:nvPicPr>
        <p:blipFill>
          <a:blip r:embed="rId3"/>
          <a:stretch>
            <a:fillRect/>
          </a:stretch>
        </p:blipFill>
        <p:spPr>
          <a:xfrm>
            <a:off x="1418769" y="54428"/>
            <a:ext cx="9485477" cy="13716000"/>
          </a:xfrm>
          <a:prstGeom prst="rect">
            <a:avLst/>
          </a:prstGeom>
        </p:spPr>
      </p:pic>
    </p:spTree>
    <p:extLst>
      <p:ext uri="{BB962C8B-B14F-4D97-AF65-F5344CB8AC3E}">
        <p14:creationId xmlns:p14="http://schemas.microsoft.com/office/powerpoint/2010/main" val="28369390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stretch>
            <a:fillRect/>
          </a:stretch>
        </p:blipFill>
        <p:spPr>
          <a:xfrm>
            <a:off x="0" y="1562100"/>
            <a:ext cx="24384000" cy="10573789"/>
          </a:xfrm>
          <a:prstGeom prst="rect">
            <a:avLst/>
          </a:prstGeom>
        </p:spPr>
      </p:pic>
    </p:spTree>
    <p:extLst>
      <p:ext uri="{BB962C8B-B14F-4D97-AF65-F5344CB8AC3E}">
        <p14:creationId xmlns:p14="http://schemas.microsoft.com/office/powerpoint/2010/main" val="2379884910"/>
      </p:ext>
    </p:extLst>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Слово «наука» никогда не меняло своего значения. Первичная задача науки — постижение мира, накопление сведений (не знаний! не объяснений) о мире. Потом — объяснение и понимание мира.…"/>
          <p:cNvSpPr txBox="1">
            <a:spLocks noGrp="1"/>
          </p:cNvSpPr>
          <p:nvPr>
            <p:ph type="body" idx="1"/>
          </p:nvPr>
        </p:nvSpPr>
        <p:spPr>
          <a:xfrm>
            <a:off x="1689100" y="4753428"/>
            <a:ext cx="21005800" cy="7692571"/>
          </a:xfrm>
          <a:prstGeom prst="rect">
            <a:avLst/>
          </a:prstGeom>
        </p:spPr>
        <p:txBody>
          <a:bodyPr>
            <a:normAutofit/>
          </a:bodyPr>
          <a:lstStyle/>
          <a:p>
            <a:pPr marL="0" indent="0">
              <a:buSzTx/>
              <a:buNone/>
              <a:defRPr>
                <a:latin typeface="Helvetica Neue Light"/>
                <a:ea typeface="Helvetica Neue Light"/>
                <a:cs typeface="Helvetica Neue Light"/>
                <a:sym typeface="Helvetica Neue Light"/>
              </a:defRPr>
            </a:pPr>
            <a:r>
              <a:rPr lang="en-US" dirty="0" smtClean="0">
                <a:sym typeface="Helvetica Neue Light"/>
              </a:rPr>
              <a:t>As </a:t>
            </a:r>
            <a:r>
              <a:rPr lang="en-US" dirty="0">
                <a:sym typeface="Helvetica Neue Light"/>
              </a:rPr>
              <a:t>it is easy … to obtain by careful selection a permanent breed of dogs or horses gifted with peculiar powers of running, or of doing anything else, so it would be quite practicable to produce a highly gifted race of men by judicious marriages during several consecutive </a:t>
            </a:r>
            <a:r>
              <a:rPr lang="en-US" dirty="0" smtClean="0">
                <a:sym typeface="Helvetica Neue Light"/>
              </a:rPr>
              <a:t>generations</a:t>
            </a:r>
            <a:r>
              <a:rPr lang="ru-RU" dirty="0" smtClean="0">
                <a:sym typeface="Helvetica Neue Light"/>
              </a:rPr>
              <a:t>.</a:t>
            </a:r>
            <a:endParaRPr lang="ru-RU" dirty="0">
              <a:sym typeface="Helvetica Neue Light"/>
            </a:endParaRPr>
          </a:p>
          <a:p>
            <a:pPr marL="0" indent="0" algn="r">
              <a:buSzTx/>
              <a:buNone/>
              <a:defRPr>
                <a:latin typeface="Helvetica Neue Light"/>
                <a:ea typeface="Helvetica Neue Light"/>
                <a:cs typeface="Helvetica Neue Light"/>
                <a:sym typeface="Helvetica Neue Light"/>
              </a:defRPr>
            </a:pPr>
            <a:r>
              <a:rPr lang="ru-RU" sz="3600" dirty="0" smtClean="0">
                <a:sym typeface="Helvetica Neue Light"/>
              </a:rPr>
              <a:t>— </a:t>
            </a:r>
            <a:r>
              <a:rPr lang="en-US" sz="3600" dirty="0">
                <a:sym typeface="Helvetica Neue Light"/>
              </a:rPr>
              <a:t>Francis </a:t>
            </a:r>
            <a:r>
              <a:rPr lang="en-US" sz="3600" dirty="0" smtClean="0">
                <a:sym typeface="Helvetica Neue Light"/>
              </a:rPr>
              <a:t>Galton</a:t>
            </a:r>
            <a:r>
              <a:rPr lang="ru-RU" sz="3600" dirty="0" smtClean="0">
                <a:sym typeface="Helvetica Neue Light"/>
              </a:rPr>
              <a:t>.</a:t>
            </a:r>
            <a:r>
              <a:rPr lang="en-US" sz="3600" dirty="0">
                <a:sym typeface="Helvetica Neue Light"/>
              </a:rPr>
              <a:t> Hereditary </a:t>
            </a:r>
            <a:r>
              <a:rPr lang="en-US" sz="3600" dirty="0" smtClean="0">
                <a:sym typeface="Helvetica Neue Light"/>
              </a:rPr>
              <a:t>Genius</a:t>
            </a:r>
            <a:endParaRPr sz="3600" dirty="0"/>
          </a:p>
        </p:txBody>
      </p:sp>
      <p:sp>
        <p:nvSpPr>
          <p:cNvPr id="5" name="1. Что такое наука?"/>
          <p:cNvSpPr txBox="1">
            <a:spLocks noGrp="1"/>
          </p:cNvSpPr>
          <p:nvPr>
            <p:ph type="title"/>
          </p:nvPr>
        </p:nvSpPr>
        <p:spPr>
          <a:xfrm>
            <a:off x="1689100" y="355599"/>
            <a:ext cx="21005800" cy="4125255"/>
          </a:xfrm>
          <a:prstGeom prst="rect">
            <a:avLst/>
          </a:prstGeom>
        </p:spPr>
        <p:txBody>
          <a:bodyPr>
            <a:normAutofit/>
          </a:bodyPr>
          <a:lstStyle>
            <a:lvl1pPr>
              <a:defRPr>
                <a:latin typeface="Helvetica Neue Light"/>
                <a:ea typeface="Helvetica Neue Light"/>
                <a:cs typeface="Helvetica Neue Light"/>
                <a:sym typeface="Helvetica Neue Light"/>
              </a:defRPr>
            </a:lvl1pPr>
          </a:lstStyle>
          <a:p>
            <a:r>
              <a:rPr lang="ru-RU" sz="8000" dirty="0" smtClean="0"/>
              <a:t>Селекция животных —</a:t>
            </a:r>
            <a:r>
              <a:rPr lang="en-US" sz="8000" dirty="0" smtClean="0"/>
              <a:t>&gt; </a:t>
            </a:r>
            <a:r>
              <a:rPr lang="ru-RU" sz="8000" dirty="0" smtClean="0"/>
              <a:t>селекция людей</a:t>
            </a:r>
            <a:endParaRPr sz="8000" dirty="0"/>
          </a:p>
        </p:txBody>
      </p:sp>
    </p:spTree>
    <p:extLst>
      <p:ext uri="{BB962C8B-B14F-4D97-AF65-F5344CB8AC3E}">
        <p14:creationId xmlns:p14="http://schemas.microsoft.com/office/powerpoint/2010/main" val="1545458762"/>
      </p:ext>
    </p:extLst>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1. Что такое наука?"/>
          <p:cNvSpPr txBox="1">
            <a:spLocks noGrp="1"/>
          </p:cNvSpPr>
          <p:nvPr>
            <p:ph type="title"/>
          </p:nvPr>
        </p:nvSpPr>
        <p:spPr>
          <a:xfrm>
            <a:off x="1689100" y="355600"/>
            <a:ext cx="21005800" cy="2794000"/>
          </a:xfrm>
          <a:prstGeom prst="rect">
            <a:avLst/>
          </a:prstGeom>
        </p:spPr>
        <p:txBody>
          <a:bodyPr>
            <a:normAutofit fontScale="90000"/>
          </a:bodyPr>
          <a:lstStyle>
            <a:lvl1pPr>
              <a:defRPr>
                <a:latin typeface="Helvetica Neue Light"/>
                <a:ea typeface="Helvetica Neue Light"/>
                <a:cs typeface="Helvetica Neue Light"/>
                <a:sym typeface="Helvetica Neue Light"/>
              </a:defRPr>
            </a:lvl1pPr>
          </a:lstStyle>
          <a:p>
            <a:r>
              <a:rPr lang="ru-RU" dirty="0" smtClean="0"/>
              <a:t>Почему </a:t>
            </a:r>
            <a:r>
              <a:rPr lang="ru-RU" dirty="0" smtClean="0"/>
              <a:t>мы говорим о евгенике так, как будто это что-то плохое?</a:t>
            </a:r>
            <a:endParaRPr dirty="0"/>
          </a:p>
        </p:txBody>
      </p:sp>
      <p:sp>
        <p:nvSpPr>
          <p:cNvPr id="126" name="Слово «наука» никогда не меняло своего значения. Первичная задача науки — постижение мира, накопление сведений (не знаний! не объяснений) о мире. Потом — объяснение и понимание мира.…"/>
          <p:cNvSpPr txBox="1">
            <a:spLocks noGrp="1"/>
          </p:cNvSpPr>
          <p:nvPr>
            <p:ph type="body" idx="1"/>
          </p:nvPr>
        </p:nvSpPr>
        <p:spPr>
          <a:prstGeom prst="rect">
            <a:avLst/>
          </a:prstGeom>
        </p:spPr>
        <p:txBody>
          <a:bodyPr/>
          <a:lstStyle/>
          <a:p>
            <a:pPr marL="0" indent="0">
              <a:buSzTx/>
              <a:buNone/>
              <a:defRPr>
                <a:latin typeface="Helvetica Neue Light"/>
                <a:ea typeface="Helvetica Neue Light"/>
                <a:cs typeface="Helvetica Neue Light"/>
                <a:sym typeface="Helvetica Neue Light"/>
              </a:defRPr>
            </a:pPr>
            <a:r>
              <a:rPr lang="mr-IN" dirty="0" smtClean="0"/>
              <a:t>…</a:t>
            </a:r>
            <a:endParaRPr dirty="0"/>
          </a:p>
        </p:txBody>
      </p:sp>
      <p:pic>
        <p:nvPicPr>
          <p:cNvPr id="2" name="Изображение 1"/>
          <p:cNvPicPr>
            <a:picLocks noChangeAspect="1"/>
          </p:cNvPicPr>
          <p:nvPr/>
        </p:nvPicPr>
        <p:blipFill>
          <a:blip r:embed="rId2"/>
          <a:stretch>
            <a:fillRect/>
          </a:stretch>
        </p:blipFill>
        <p:spPr>
          <a:xfrm>
            <a:off x="153679" y="3619500"/>
            <a:ext cx="23756471" cy="10096500"/>
          </a:xfrm>
          <a:prstGeom prst="rect">
            <a:avLst/>
          </a:prstGeom>
        </p:spPr>
      </p:pic>
    </p:spTree>
    <p:extLst>
      <p:ext uri="{BB962C8B-B14F-4D97-AF65-F5344CB8AC3E}">
        <p14:creationId xmlns:p14="http://schemas.microsoft.com/office/powerpoint/2010/main" val="147023189"/>
      </p:ext>
    </p:extLst>
  </p:cSld>
  <p:clrMapOvr>
    <a:masterClrMapping/>
  </p:clrMapOvr>
  <p:transition xmlns:p14="http://schemas.microsoft.com/office/powerpoint/2010/mai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490</TotalTime>
  <Words>437</Words>
  <Application>Microsoft Macintosh PowerPoint</Application>
  <PresentationFormat>Другой</PresentationFormat>
  <Paragraphs>30</Paragraphs>
  <Slides>22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White</vt:lpstr>
      <vt:lpstr>Неудобные вопросы генетики:</vt:lpstr>
      <vt:lpstr>Следующие 1.5 часа мы будем обсуждать:</vt:lpstr>
      <vt:lpstr>Презентация PowerPoint</vt:lpstr>
      <vt:lpstr>Генетика поведения</vt:lpstr>
      <vt:lpstr>Презентация PowerPoint</vt:lpstr>
      <vt:lpstr>Презентация PowerPoint</vt:lpstr>
      <vt:lpstr>Презентация PowerPoint</vt:lpstr>
      <vt:lpstr>Селекция животных —&gt; селекция людей</vt:lpstr>
      <vt:lpstr>Почему мы говорим о евгенике так, как будто это что-то плохое?</vt:lpstr>
      <vt:lpstr>Почему мы говорим о человеческих расах так, как будто это биологическое понятие?</vt:lpstr>
      <vt:lpstr>Презентация PowerPoint</vt:lpstr>
      <vt:lpstr>Что такое раса?</vt:lpstr>
      <vt:lpstr>Презентация PowerPoint</vt:lpstr>
      <vt:lpstr>Презентация PowerPoint</vt:lpstr>
      <vt:lpstr>Презентация PowerPoint</vt:lpstr>
      <vt:lpstr>Презентация PowerPoint</vt:lpstr>
      <vt:lpstr>Какая связаны гены и интеллект?</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Неудобные вопросы генетики:</dc:title>
  <cp:lastModifiedBy>Anna Greenwitch</cp:lastModifiedBy>
  <cp:revision>28</cp:revision>
  <dcterms:modified xsi:type="dcterms:W3CDTF">2019-11-19T14:27:07Z</dcterms:modified>
</cp:coreProperties>
</file>