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5" r:id="rId3"/>
    <p:sldId id="296" r:id="rId4"/>
    <p:sldId id="278" r:id="rId5"/>
    <p:sldId id="277" r:id="rId6"/>
    <p:sldId id="293" r:id="rId7"/>
    <p:sldId id="273" r:id="rId8"/>
    <p:sldId id="274" r:id="rId9"/>
    <p:sldId id="275" r:id="rId10"/>
    <p:sldId id="279" r:id="rId11"/>
    <p:sldId id="280" r:id="rId12"/>
    <p:sldId id="281" r:id="rId13"/>
    <p:sldId id="282" r:id="rId14"/>
    <p:sldId id="283" r:id="rId15"/>
    <p:sldId id="286" r:id="rId16"/>
    <p:sldId id="284" r:id="rId17"/>
    <p:sldId id="285" r:id="rId18"/>
    <p:sldId id="257" r:id="rId19"/>
    <p:sldId id="258" r:id="rId20"/>
    <p:sldId id="298" r:id="rId21"/>
    <p:sldId id="297" r:id="rId22"/>
    <p:sldId id="301" r:id="rId23"/>
    <p:sldId id="299" r:id="rId24"/>
    <p:sldId id="29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07E3B-72F1-42D5-8A61-23ED4F09F445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76241-40ED-4723-BD0F-81F1E0FCF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3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11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94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08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5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3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9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02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05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363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38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9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98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9"/>
            <a:ext cx="7704856" cy="864096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Валерий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ымшиц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(Европейский университет в СПб,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«Петербургская 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иудаика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7408912" cy="3096344"/>
          </a:xfrm>
        </p:spPr>
        <p:txBody>
          <a:bodyPr>
            <a:normAutofit fontScale="62500" lnSpcReduction="20000"/>
          </a:bodyPr>
          <a:lstStyle/>
          <a:p>
            <a:pPr algn="l"/>
            <a:endParaRPr lang="ru-RU" b="1" dirty="0" smtClean="0">
              <a:solidFill>
                <a:schemeClr val="tx1"/>
              </a:solidFill>
              <a:latin typeface="GungsuhChe" panose="02030609000101010101" pitchFamily="49" charset="-127"/>
              <a:ea typeface="GungsuhChe" panose="02030609000101010101" pitchFamily="49" charset="-127"/>
              <a:cs typeface="Times New Roman" panose="02020603050405020304" pitchFamily="18" charset="0"/>
            </a:endParaRPr>
          </a:p>
          <a:p>
            <a:pPr algn="l"/>
            <a:r>
              <a:rPr lang="ru-RU" sz="4100" b="1" dirty="0" smtClean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Лазарь </a:t>
            </a:r>
          </a:p>
          <a:p>
            <a:pPr algn="l"/>
            <a:r>
              <a:rPr lang="ru-RU" sz="4100" b="1" dirty="0" smtClean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Лисицкий</a:t>
            </a:r>
            <a:r>
              <a:rPr lang="en-US" sz="4100" b="1" dirty="0" smtClean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 </a:t>
            </a:r>
            <a:endParaRPr lang="ru-RU" sz="4100" b="1" dirty="0" smtClean="0">
              <a:solidFill>
                <a:schemeClr val="tx1"/>
              </a:solidFill>
              <a:latin typeface="GungsuhChe" panose="02030609000101010101" pitchFamily="49" charset="-127"/>
              <a:ea typeface="GungsuhChe" panose="02030609000101010101" pitchFamily="49" charset="-127"/>
              <a:cs typeface="Times New Roman" panose="02020603050405020304" pitchFamily="18" charset="0"/>
            </a:endParaRPr>
          </a:p>
          <a:p>
            <a:pPr algn="l"/>
            <a:r>
              <a:rPr lang="ru-RU" sz="4100" b="1" dirty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и</a:t>
            </a:r>
            <a:r>
              <a:rPr lang="ru-RU" sz="4100" b="1" smtClean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ru-RU" sz="4100" b="1" dirty="0" smtClean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другие</a:t>
            </a:r>
            <a:r>
              <a:rPr lang="en-US" sz="4100" b="1" dirty="0" smtClean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4400" b="1" dirty="0" smtClean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художники</a:t>
            </a:r>
            <a:endParaRPr lang="ru-RU" sz="4400" b="1" dirty="0">
              <a:solidFill>
                <a:schemeClr val="tx1"/>
              </a:solidFill>
              <a:latin typeface="GungsuhChe" panose="02030609000101010101" pitchFamily="49" charset="-127"/>
              <a:ea typeface="GungsuhChe" panose="02030609000101010101" pitchFamily="49" charset="-127"/>
              <a:cs typeface="Times New Roman" panose="02020603050405020304" pitchFamily="18" charset="0"/>
            </a:endParaRPr>
          </a:p>
          <a:p>
            <a:pPr algn="l"/>
            <a:r>
              <a:rPr lang="ru-RU" sz="4000" b="1" dirty="0" smtClean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еврейской </a:t>
            </a:r>
          </a:p>
          <a:p>
            <a:pPr algn="l"/>
            <a:r>
              <a:rPr lang="ru-RU" sz="4000" b="1" dirty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д</a:t>
            </a:r>
            <a:r>
              <a:rPr lang="ru-RU" sz="4000" b="1" dirty="0" smtClean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етской </a:t>
            </a:r>
          </a:p>
          <a:p>
            <a:pPr algn="l"/>
            <a:r>
              <a:rPr lang="ru-RU" sz="4000" b="1" dirty="0" smtClean="0">
                <a:solidFill>
                  <a:schemeClr val="tx1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imes New Roman" panose="02020603050405020304" pitchFamily="18" charset="0"/>
              </a:rPr>
              <a:t>книги </a:t>
            </a:r>
            <a:endParaRPr lang="ru-RU" sz="4100" b="1" dirty="0" smtClean="0">
              <a:solidFill>
                <a:schemeClr val="tx1"/>
              </a:solidFill>
              <a:latin typeface="GungsuhChe" panose="02030609000101010101" pitchFamily="49" charset="-127"/>
              <a:ea typeface="GungsuhChe" panose="02030609000101010101" pitchFamily="49" charset="-127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MY_DOC\Sefer\Lisitsky\port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44824"/>
            <a:ext cx="273747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6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4900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Курица, которая хотела иметь </a:t>
            </a:r>
            <a:r>
              <a:rPr lang="ru-RU" sz="2800" dirty="0" smtClean="0"/>
              <a:t>гребешок (Киев, 1919)</a:t>
            </a:r>
            <a:endParaRPr lang="ru-RU" sz="2800" dirty="0"/>
          </a:p>
        </p:txBody>
      </p:sp>
      <p:pic>
        <p:nvPicPr>
          <p:cNvPr id="8194" name="Picture 2" descr="D:\MY_DOC\Sefer\Lisitsky\0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450382" cy="40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344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4180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Курица, которая хотела иметь </a:t>
            </a:r>
            <a:r>
              <a:rPr lang="ru-RU" sz="2800" dirty="0" smtClean="0"/>
              <a:t>гребешок</a:t>
            </a:r>
            <a:endParaRPr lang="ru-RU" sz="2800" dirty="0"/>
          </a:p>
        </p:txBody>
      </p:sp>
      <p:pic>
        <p:nvPicPr>
          <p:cNvPr id="9218" name="Picture 2" descr="D:\MY_DOC\Sefer\Lisitsky\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2770091" cy="21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MY_DOC\Sefer\Lisitsky\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09" y="801266"/>
            <a:ext cx="2640445" cy="20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MY_DOC\Sefer\Lisitsky\09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45486"/>
            <a:ext cx="4536504" cy="343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4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34605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Курица</a:t>
            </a:r>
            <a:r>
              <a:rPr lang="ru-RU" sz="2800" dirty="0"/>
              <a:t>, которая хотела иметь гребешок</a:t>
            </a:r>
          </a:p>
        </p:txBody>
      </p:sp>
      <p:pic>
        <p:nvPicPr>
          <p:cNvPr id="10242" name="Picture 2" descr="D:\MY_DOC\Sefer\Lisitsky\0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64705"/>
            <a:ext cx="2592288" cy="205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MY_DOC\Sefer\Lisitsky\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24722"/>
            <a:ext cx="2736304" cy="211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_DATA\Desktop\s4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27" y="3768571"/>
            <a:ext cx="3675757" cy="18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_DATA\Desktop\s5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2615023" cy="242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13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Слоненок (Берлин, 1922)</a:t>
            </a:r>
            <a:endParaRPr lang="ru-RU" sz="2800" dirty="0"/>
          </a:p>
        </p:txBody>
      </p:sp>
      <p:pic>
        <p:nvPicPr>
          <p:cNvPr id="11266" name="Picture 2" descr="http://www.raruss.ru/images/stories/jewish-renaissance/lisitzky-elephant%20calf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587824" cy="44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 descr="http://www.raruss.ru/images/stories/jewish-renaissance/lisitzky-elephant%20calf/04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3024336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086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Л. Лисицкий. (</a:t>
            </a:r>
            <a:r>
              <a:rPr lang="ru-RU" sz="2000" dirty="0"/>
              <a:t>Берлин, 1922</a:t>
            </a:r>
            <a:r>
              <a:rPr lang="ru-RU" sz="2000" dirty="0" smtClean="0"/>
              <a:t>)                     В. Лебедев (Л., 1930) </a:t>
            </a:r>
            <a:endParaRPr lang="ru-RU" sz="2000" dirty="0"/>
          </a:p>
        </p:txBody>
      </p:sp>
      <p:pic>
        <p:nvPicPr>
          <p:cNvPr id="4" name="Объект 3" descr="http://www.raruss.ru/images/stories/jewish-renaissance/lisitzky-elephant%20calf/0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384376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http://www.raruss.ru/images/stories/jewish-renaissance/lisitzky-elephant%20calf/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980728"/>
            <a:ext cx="2036944" cy="256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raruss.ru/images/stories/jewish-renaissance/lisitzky-elephant%20calf/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573016"/>
            <a:ext cx="2274761" cy="30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raruss.ru/images/stories/jewish-renaissance/lisitzky-elephant%20calf/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77" y="3574255"/>
            <a:ext cx="2220252" cy="30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15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74042"/>
          </a:xfrm>
        </p:spPr>
        <p:txBody>
          <a:bodyPr>
            <a:normAutofit fontScale="90000"/>
          </a:bodyPr>
          <a:lstStyle/>
          <a:p>
            <a:r>
              <a:rPr lang="ru-RU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Ингл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Цингл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-Хват. (Киев, 1919)</a:t>
            </a:r>
            <a:endParaRPr lang="ru-RU" dirty="0"/>
          </a:p>
        </p:txBody>
      </p:sp>
      <p:pic>
        <p:nvPicPr>
          <p:cNvPr id="14338" name="Picture 2" descr="D:\_DATA\Desktop\i4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53" y="981075"/>
            <a:ext cx="3961407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951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418058"/>
          </a:xfrm>
        </p:spPr>
        <p:txBody>
          <a:bodyPr>
            <a:normAutofit fontScale="90000"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Ингл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Цингл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-Хват. Композиция</a:t>
            </a:r>
            <a:endParaRPr lang="ru-RU" sz="2400" dirty="0"/>
          </a:p>
        </p:txBody>
      </p:sp>
      <p:pic>
        <p:nvPicPr>
          <p:cNvPr id="4" name="Объект 3" descr="D:\_DATA\Desktop\i2 0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963238" cy="528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_DATA\Desktop\i1 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77390"/>
            <a:ext cx="4032448" cy="5249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418058"/>
          </a:xfrm>
        </p:spPr>
        <p:txBody>
          <a:bodyPr>
            <a:normAutofit fontScale="90000"/>
          </a:bodyPr>
          <a:lstStyle/>
          <a:p>
            <a:r>
              <a:rPr lang="ru-RU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Ингл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Цингл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-Хват. Композиция</a:t>
            </a:r>
            <a:endParaRPr lang="ru-RU" dirty="0"/>
          </a:p>
        </p:txBody>
      </p:sp>
      <p:pic>
        <p:nvPicPr>
          <p:cNvPr id="13314" name="Picture 2" descr="D:\_DATA\Desktop\i3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824" y="836712"/>
            <a:ext cx="4117852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4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634082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Ингл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Цингл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-Хват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19256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Юдл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Пэн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Дом с козочкой. Ок. 1920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14526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3" y="1268760"/>
            <a:ext cx="4447611" cy="288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4" y="4509120"/>
            <a:ext cx="5259883" cy="176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590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Ингл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Цингл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-Хват (1919)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Виньетки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5256583"/>
          </a:xfrm>
        </p:spPr>
        <p:txBody>
          <a:bodyPr/>
          <a:lstStyle/>
          <a:p>
            <a:r>
              <a:rPr lang="ru-RU" dirty="0" smtClean="0"/>
              <a:t>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   Черновцы. Фрагмент надгробья.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1870. Фотография Д.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Гобермана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Черновцы. Фрагмент надгробья.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Втор. пол.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 Фотография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Д.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Гобермана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Еврейская пряничная доска.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1930-е  гг.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Подолия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42574"/>
            <a:ext cx="2428339" cy="98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26" y="2924944"/>
            <a:ext cx="1910878" cy="146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9160"/>
            <a:ext cx="181352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25" y="2348880"/>
            <a:ext cx="1692798" cy="221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922" y="1267767"/>
            <a:ext cx="1796872" cy="165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61" y="5103434"/>
            <a:ext cx="2406233" cy="118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887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Мойше </a:t>
            </a:r>
            <a:r>
              <a:rPr lang="ru-RU" sz="2800" dirty="0" err="1" smtClean="0"/>
              <a:t>Валих</a:t>
            </a:r>
            <a:r>
              <a:rPr lang="ru-RU" sz="2800" dirty="0" smtClean="0"/>
              <a:t>. </a:t>
            </a:r>
            <a:r>
              <a:rPr lang="ru-RU" sz="2800" dirty="0" err="1" smtClean="0"/>
              <a:t>Сефер</a:t>
            </a:r>
            <a:r>
              <a:rPr lang="ru-RU" sz="2800" dirty="0" smtClean="0"/>
              <a:t> </a:t>
            </a:r>
            <a:r>
              <a:rPr lang="ru-RU" sz="2800" dirty="0" err="1" smtClean="0"/>
              <a:t>Мешолим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i="1" dirty="0" smtClean="0"/>
              <a:t>Франкфурт на Майне, 1697.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268759"/>
            <a:ext cx="6167642" cy="492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998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 smtClean="0"/>
              <a:t>Л. </a:t>
            </a:r>
            <a:r>
              <a:rPr lang="ru-RU" sz="2800" dirty="0" err="1" smtClean="0"/>
              <a:t>Квитко</a:t>
            </a:r>
            <a:r>
              <a:rPr lang="ru-RU" sz="2800" dirty="0" smtClean="0"/>
              <a:t>. Кольцо в кольце.</a:t>
            </a:r>
            <a:br>
              <a:rPr lang="ru-RU" sz="2800" dirty="0" smtClean="0"/>
            </a:br>
            <a:r>
              <a:rPr lang="ru-RU" sz="2800" dirty="0" smtClean="0"/>
              <a:t>Рис. </a:t>
            </a:r>
            <a:r>
              <a:rPr lang="ru-RU" sz="2800" dirty="0" err="1" smtClean="0"/>
              <a:t>Сухер-Бер</a:t>
            </a:r>
            <a:r>
              <a:rPr lang="ru-RU" sz="2800" dirty="0" smtClean="0"/>
              <a:t> Рыбак. Харьков, 1927. </a:t>
            </a:r>
            <a:endParaRPr lang="ru-RU" sz="28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57" y="1600200"/>
            <a:ext cx="307888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83" y="1600200"/>
            <a:ext cx="321343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398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 smtClean="0"/>
              <a:t>Георг Фишер. Иллюстрации к стихам </a:t>
            </a:r>
            <a:r>
              <a:rPr lang="ru-RU" sz="2800" dirty="0" err="1" smtClean="0"/>
              <a:t>Лейба</a:t>
            </a:r>
            <a:r>
              <a:rPr lang="ru-RU" sz="2800" dirty="0" smtClean="0"/>
              <a:t> </a:t>
            </a:r>
            <a:r>
              <a:rPr lang="ru-RU" sz="2800" dirty="0" err="1" smtClean="0"/>
              <a:t>Квитко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Харьков, 1928. </a:t>
            </a: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pPr algn="ctr"/>
            <a:r>
              <a:rPr lang="ru-RU" b="0" dirty="0" err="1" smtClean="0"/>
              <a:t>Дос</a:t>
            </a:r>
            <a:r>
              <a:rPr lang="ru-RU" b="0" dirty="0" smtClean="0"/>
              <a:t> </a:t>
            </a:r>
            <a:r>
              <a:rPr lang="ru-RU" b="0" dirty="0" err="1" smtClean="0"/>
              <a:t>жукл</a:t>
            </a:r>
            <a:r>
              <a:rPr lang="ru-RU" b="0" dirty="0" smtClean="0"/>
              <a:t> (Жучок)</a:t>
            </a:r>
            <a:endParaRPr lang="ru-RU" b="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 anchor="t">
            <a:normAutofit fontScale="77500" lnSpcReduction="20000"/>
          </a:bodyPr>
          <a:lstStyle/>
          <a:p>
            <a:pPr algn="ctr"/>
            <a:r>
              <a:rPr lang="ru-RU" b="0" dirty="0" smtClean="0"/>
              <a:t>Бобе шлак </a:t>
            </a:r>
            <a:r>
              <a:rPr lang="ru-RU" b="0" dirty="0" err="1" smtClean="0"/>
              <a:t>ун</a:t>
            </a:r>
            <a:r>
              <a:rPr lang="ru-RU" b="0" dirty="0" smtClean="0"/>
              <a:t> дер кабак</a:t>
            </a:r>
          </a:p>
          <a:p>
            <a:pPr algn="ctr"/>
            <a:r>
              <a:rPr lang="ru-RU" b="0" dirty="0" smtClean="0"/>
              <a:t>(Хворая старушка и тыква)</a:t>
            </a:r>
            <a:endParaRPr lang="ru-RU" b="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120" y="2174875"/>
            <a:ext cx="281758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29" y="2174875"/>
            <a:ext cx="2850929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167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Иллюстрации А. </a:t>
            </a:r>
            <a:r>
              <a:rPr lang="ru-RU" sz="2800" dirty="0" err="1" smtClean="0"/>
              <a:t>Короткина</a:t>
            </a:r>
            <a:r>
              <a:rPr lang="ru-RU" sz="2800" dirty="0" smtClean="0"/>
              <a:t> к стихам </a:t>
            </a:r>
            <a:r>
              <a:rPr lang="ru-RU" sz="2800" dirty="0" err="1" smtClean="0"/>
              <a:t>Лейба</a:t>
            </a:r>
            <a:r>
              <a:rPr lang="ru-RU" sz="2800" dirty="0" smtClean="0"/>
              <a:t> </a:t>
            </a:r>
            <a:r>
              <a:rPr lang="ru-RU" sz="2800" dirty="0" err="1" smtClean="0"/>
              <a:t>Квитко</a:t>
            </a:r>
            <a:endParaRPr lang="ru-RU" sz="2800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 anchor="t">
            <a:normAutofit fontScale="77500" lnSpcReduction="20000"/>
          </a:bodyPr>
          <a:lstStyle/>
          <a:p>
            <a:pPr algn="ctr"/>
            <a:r>
              <a:rPr lang="ru-RU" b="0" dirty="0" smtClean="0"/>
              <a:t>Десять сказок</a:t>
            </a:r>
          </a:p>
          <a:p>
            <a:pPr algn="ctr"/>
            <a:r>
              <a:rPr lang="ru-RU" b="0" dirty="0" smtClean="0"/>
              <a:t>Москва, 1937</a:t>
            </a:r>
            <a:endParaRPr lang="ru-RU" b="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/>
        <p:txBody>
          <a:bodyPr anchor="t">
            <a:normAutofit fontScale="77500" lnSpcReduction="20000"/>
          </a:bodyPr>
          <a:lstStyle/>
          <a:p>
            <a:pPr algn="ctr"/>
            <a:r>
              <a:rPr lang="ru-RU" b="0" dirty="0" smtClean="0"/>
              <a:t>У диких зверей</a:t>
            </a:r>
          </a:p>
          <a:p>
            <a:pPr algn="ctr"/>
            <a:r>
              <a:rPr lang="ru-RU" b="0" dirty="0" smtClean="0"/>
              <a:t>Москва, 1936</a:t>
            </a:r>
            <a:endParaRPr lang="ru-RU" b="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95" y="2174875"/>
            <a:ext cx="286863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46" y="2174875"/>
            <a:ext cx="2750096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53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Леб</a:t>
            </a:r>
            <a:r>
              <a:rPr lang="ru-RU" sz="2800" dirty="0" smtClean="0"/>
              <a:t> </a:t>
            </a:r>
            <a:r>
              <a:rPr lang="ru-RU" sz="2800" dirty="0" err="1" smtClean="0"/>
              <a:t>Квитко</a:t>
            </a:r>
            <a:r>
              <a:rPr lang="ru-RU" sz="2800" dirty="0" smtClean="0"/>
              <a:t> и «сталинское ми-ми-ми»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052737"/>
            <a:ext cx="3957836" cy="5760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b="0" dirty="0" err="1" smtClean="0"/>
              <a:t>Кисанька</a:t>
            </a:r>
            <a:r>
              <a:rPr lang="ru-RU" b="0" dirty="0" smtClean="0"/>
              <a:t>. </a:t>
            </a:r>
          </a:p>
          <a:p>
            <a:pPr algn="ctr"/>
            <a:r>
              <a:rPr lang="ru-RU" b="0" dirty="0" smtClean="0"/>
              <a:t>Худ. И. </a:t>
            </a:r>
            <a:r>
              <a:rPr lang="ru-RU" b="0" dirty="0" err="1" smtClean="0"/>
              <a:t>Дайц</a:t>
            </a:r>
            <a:r>
              <a:rPr lang="ru-RU" b="0" dirty="0" smtClean="0"/>
              <a:t>. Одесса, 1935</a:t>
            </a:r>
            <a:endParaRPr lang="ru-RU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124745"/>
            <a:ext cx="4114801" cy="64807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0" dirty="0" smtClean="0"/>
              <a:t>Поросята. </a:t>
            </a:r>
          </a:p>
          <a:p>
            <a:pPr algn="ctr"/>
            <a:r>
              <a:rPr lang="ru-RU" b="0" dirty="0" smtClean="0"/>
              <a:t>Худ. С. </a:t>
            </a:r>
            <a:r>
              <a:rPr lang="ru-RU" b="0" dirty="0" err="1" smtClean="0"/>
              <a:t>Ержиковский</a:t>
            </a:r>
            <a:r>
              <a:rPr lang="ru-RU" b="0" dirty="0" smtClean="0"/>
              <a:t>, 1935</a:t>
            </a:r>
            <a:endParaRPr lang="ru-RU" b="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4745715" cy="332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318132" cy="413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010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54" y="1600200"/>
            <a:ext cx="31754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889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Янкев</a:t>
            </a:r>
            <a:r>
              <a:rPr lang="ru-RU" sz="2800" dirty="0" smtClean="0"/>
              <a:t> б. </a:t>
            </a:r>
            <a:r>
              <a:rPr lang="ru-RU" sz="2800" dirty="0" err="1" smtClean="0"/>
              <a:t>Ицхок</a:t>
            </a:r>
            <a:r>
              <a:rPr lang="ru-RU" sz="2800" dirty="0" smtClean="0"/>
              <a:t>. </a:t>
            </a:r>
            <a:r>
              <a:rPr lang="ru-RU" sz="2800" dirty="0" err="1" smtClean="0"/>
              <a:t>Цейне</a:t>
            </a:r>
            <a:r>
              <a:rPr lang="ru-RU" sz="2800" dirty="0" smtClean="0"/>
              <a:t>-Рейне.</a:t>
            </a:r>
            <a:br>
              <a:rPr lang="ru-RU" sz="2800" dirty="0" smtClean="0"/>
            </a:br>
            <a:r>
              <a:rPr lang="ru-RU" sz="2800" dirty="0" err="1" smtClean="0"/>
              <a:t>Стандртное</a:t>
            </a:r>
            <a:r>
              <a:rPr lang="ru-RU" sz="2800" dirty="0" smtClean="0"/>
              <a:t> издание, Люблин. 1874. 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8327"/>
            <a:ext cx="8229600" cy="44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735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                                                   Большая </a:t>
            </a:r>
            <a:r>
              <a:rPr lang="ru-RU" sz="2800" dirty="0"/>
              <a:t>синагога в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                               Могилеве</a:t>
            </a: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1"/>
            <a:ext cx="3957929" cy="30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92" y="1124744"/>
            <a:ext cx="3504833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3602333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03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7809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Большая синагога в Могилеве (Лисицкий, Рыбак, 1916)</a:t>
            </a:r>
            <a:br>
              <a:rPr lang="ru-RU" sz="2800" dirty="0" smtClean="0"/>
            </a:br>
            <a:r>
              <a:rPr lang="ru-RU" sz="2200" dirty="0">
                <a:solidFill>
                  <a:prstClr val="black"/>
                </a:solidFill>
              </a:rPr>
              <a:t>Воспоминание о Могилевской синагоге. </a:t>
            </a:r>
            <a:r>
              <a:rPr lang="ru-RU" sz="2200" dirty="0" err="1">
                <a:solidFill>
                  <a:prstClr val="black"/>
                </a:solidFill>
              </a:rPr>
              <a:t>Милгройм</a:t>
            </a:r>
            <a:r>
              <a:rPr lang="ru-RU" sz="2200" dirty="0">
                <a:solidFill>
                  <a:prstClr val="black"/>
                </a:solidFill>
              </a:rPr>
              <a:t>, Берлин. 1922 </a:t>
            </a:r>
            <a:br>
              <a:rPr lang="ru-RU" sz="2200" dirty="0">
                <a:solidFill>
                  <a:prstClr val="black"/>
                </a:solidFill>
              </a:rPr>
            </a:br>
            <a:endParaRPr lang="ru-RU" sz="2800" dirty="0"/>
          </a:p>
        </p:txBody>
      </p:sp>
      <p:pic>
        <p:nvPicPr>
          <p:cNvPr id="5122" name="Picture 2" descr="D:\MY_DOC\kartinki dlia lektsiy\synagogue\Mogilev_Rosp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79669"/>
            <a:ext cx="6138858" cy="504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48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/>
          <a:lstStyle/>
          <a:p>
            <a:r>
              <a:rPr lang="ru-RU" sz="2500" dirty="0">
                <a:solidFill>
                  <a:prstClr val="black"/>
                </a:solidFill>
              </a:rPr>
              <a:t>Большая синагога в Могилеве (Лисицкий, Рыбак, 1916)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544" y="908721"/>
            <a:ext cx="4029844" cy="792087"/>
          </a:xfrm>
        </p:spPr>
        <p:txBody>
          <a:bodyPr>
            <a:normAutofit fontScale="85000" lnSpcReduction="10000"/>
          </a:bodyPr>
          <a:lstStyle/>
          <a:p>
            <a:r>
              <a:rPr lang="ru-RU" b="0" dirty="0" smtClean="0"/>
              <a:t>Воспоминание о Могилевской синагоге. </a:t>
            </a:r>
            <a:r>
              <a:rPr lang="ru-RU" b="0" dirty="0" err="1" smtClean="0"/>
              <a:t>Милгройм</a:t>
            </a:r>
            <a:r>
              <a:rPr lang="ru-RU" b="0" dirty="0" smtClean="0"/>
              <a:t>, Берлин. 1922 </a:t>
            </a:r>
            <a:endParaRPr lang="ru-RU" b="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00308" y="908720"/>
            <a:ext cx="4116597" cy="792088"/>
          </a:xfrm>
        </p:spPr>
        <p:txBody>
          <a:bodyPr>
            <a:normAutofit/>
          </a:bodyPr>
          <a:lstStyle/>
          <a:p>
            <a:r>
              <a:rPr lang="ru-RU" sz="2000" b="0" dirty="0" smtClean="0"/>
              <a:t>Украинские народные сказки. Берлин, 1922.</a:t>
            </a:r>
            <a:endParaRPr lang="ru-RU" sz="2000" b="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MY_DOC\Sefer\Lisitsky\корабль 001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59" y="1948886"/>
            <a:ext cx="2890401" cy="45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08" y="1844824"/>
            <a:ext cx="38227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042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Мойше </a:t>
            </a:r>
            <a:r>
              <a:rPr lang="ru-RU" sz="2400" dirty="0" err="1" smtClean="0"/>
              <a:t>Бродерзон</a:t>
            </a:r>
            <a:r>
              <a:rPr lang="ru-RU" sz="2400" dirty="0" smtClean="0"/>
              <a:t> – </a:t>
            </a:r>
            <a:r>
              <a:rPr lang="ru-RU" sz="2400" dirty="0" err="1" smtClean="0"/>
              <a:t>Элиэзер</a:t>
            </a:r>
            <a:r>
              <a:rPr lang="ru-RU" sz="2400" dirty="0" smtClean="0"/>
              <a:t> Лисицкий </a:t>
            </a:r>
            <a:r>
              <a:rPr lang="en-US" sz="2400" dirty="0" smtClean="0"/>
              <a:t>(</a:t>
            </a:r>
            <a:r>
              <a:rPr lang="ru-RU" sz="2400" dirty="0" smtClean="0"/>
              <a:t>Москва, 1917)</a:t>
            </a:r>
            <a:br>
              <a:rPr lang="ru-RU" sz="2400" dirty="0" smtClean="0"/>
            </a:br>
            <a:r>
              <a:rPr lang="ru-RU" sz="2800" dirty="0" err="1" smtClean="0"/>
              <a:t>Сихас</a:t>
            </a:r>
            <a:r>
              <a:rPr lang="ru-RU" sz="2800" dirty="0" smtClean="0"/>
              <a:t> </a:t>
            </a:r>
            <a:r>
              <a:rPr lang="ru-RU" sz="2800" dirty="0" err="1"/>
              <a:t>Х</a:t>
            </a:r>
            <a:r>
              <a:rPr lang="ru-RU" sz="2800" dirty="0" err="1" smtClean="0"/>
              <a:t>улин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1026" name="Picture 2" descr="http://www.raruss.ru/images/stories/russian-avant-garde/sikhes-khulin/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3718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aruss.ru/images/stories/russian-avant-garde/sikhes-khulin/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2" y="1628800"/>
            <a:ext cx="4641997" cy="482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090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Мельник</a:t>
            </a:r>
            <a:r>
              <a:rPr lang="ru-RU" sz="3100" dirty="0"/>
              <a:t>, мельничиха и мельничные </a:t>
            </a:r>
            <a:r>
              <a:rPr lang="ru-RU" sz="3100" dirty="0" smtClean="0"/>
              <a:t>жернова (Киев, 1919)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2052" name="Picture 4" descr="D:\MY_DOC\Sefer\Lisitsky\Мельник 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263613"/>
            <a:ext cx="4680519" cy="473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188640"/>
            <a:ext cx="8075240" cy="593752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018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418058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100" dirty="0"/>
              <a:t>Мельник, мельничиха и мельничные жернова</a:t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3074" name="Picture 2" descr="D:\MY_DOC\Sefer\Lisitsky\Мельник 0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36713"/>
            <a:ext cx="2592288" cy="257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_DOC\Sefer\Lisitsky\Мельник 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836713"/>
            <a:ext cx="255006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MY_DOC\Sefer\Lisitsky\Мельник 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73" y="836713"/>
            <a:ext cx="2374754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MY_DOC\Sefer\Lisitsky\Мельник 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268081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MY_DOC\Sefer\Lisitsky\Мельник 0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77" y="3573016"/>
            <a:ext cx="2644739" cy="263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MY_DOC\Sefer\Lisitsky\Мельник 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86" y="3691638"/>
            <a:ext cx="25279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597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265</Words>
  <Application>Microsoft Office PowerPoint</Application>
  <PresentationFormat>On-screen Show (4:3)</PresentationFormat>
  <Paragraphs>58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GungsuhChe</vt:lpstr>
      <vt:lpstr>Times New Roman</vt:lpstr>
      <vt:lpstr>Тема Office</vt:lpstr>
      <vt:lpstr>  Валерий Дымшиц (Европейский университет в СПб, Центр «Петербургская иудаика)    </vt:lpstr>
      <vt:lpstr>Мойше Валих. Сефер Мешолим  Франкфурт на Майне, 1697.</vt:lpstr>
      <vt:lpstr>Янкев б. Ицхок. Цейне-Рейне. Стандртное издание, Люблин. 1874. </vt:lpstr>
      <vt:lpstr>                                                   Большая синагога в                                      Могилеве</vt:lpstr>
      <vt:lpstr> Большая синагога в Могилеве (Лисицкий, Рыбак, 1916) Воспоминание о Могилевской синагоге. Милгройм, Берлин. 1922  </vt:lpstr>
      <vt:lpstr>Большая синагога в Могилеве (Лисицкий, Рыбак, 1916)</vt:lpstr>
      <vt:lpstr>Мойше Бродерзон – Элиэзер Лисицкий (Москва, 1917) Сихас Хулин </vt:lpstr>
      <vt:lpstr> Мельник, мельничиха и мельничные жернова (Киев, 1919) </vt:lpstr>
      <vt:lpstr> Мельник, мельничиха и мельничные жернова </vt:lpstr>
      <vt:lpstr>Курица, которая хотела иметь гребешок (Киев, 1919)</vt:lpstr>
      <vt:lpstr>Курица, которая хотела иметь гребешок</vt:lpstr>
      <vt:lpstr>Курица, которая хотела иметь гребешок</vt:lpstr>
      <vt:lpstr>Слоненок (Берлин, 1922)</vt:lpstr>
      <vt:lpstr>Л. Лисицкий. (Берлин, 1922)                     В. Лебедев (Л., 1930) </vt:lpstr>
      <vt:lpstr>Ингл-Цингл-Хват. (Киев, 1919)</vt:lpstr>
      <vt:lpstr>Ингл-Цингл-Хват. Композиция</vt:lpstr>
      <vt:lpstr>Ингл-Цингл-Хват. Композиция</vt:lpstr>
      <vt:lpstr>Ингл-Цингл-Хват</vt:lpstr>
      <vt:lpstr>Ингл-Цингл-Хват (1919) Виньетки </vt:lpstr>
      <vt:lpstr>Л. Квитко. Кольцо в кольце. Рис. Сухер-Бер Рыбак. Харьков, 1927. </vt:lpstr>
      <vt:lpstr>Георг Фишер. Иллюстрации к стихам Лейба Квитко Харьков, 1928. </vt:lpstr>
      <vt:lpstr>Иллюстрации А. Короткина к стихам Лейба Квитко</vt:lpstr>
      <vt:lpstr>Леб Квитко и «сталинское ми-ми-ми»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Валерий Дымшиц (Европейский университет в СПб, Центр «Петербургская иудаика)</dc:title>
  <dc:creator>User</dc:creator>
  <cp:lastModifiedBy>Simon Parizhsky</cp:lastModifiedBy>
  <cp:revision>70</cp:revision>
  <dcterms:created xsi:type="dcterms:W3CDTF">2014-01-28T11:15:04Z</dcterms:created>
  <dcterms:modified xsi:type="dcterms:W3CDTF">2019-05-26T13:14:53Z</dcterms:modified>
</cp:coreProperties>
</file>