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 id="2147483696" r:id="rId4"/>
    <p:sldMasterId id="2147483708" r:id="rId5"/>
    <p:sldMasterId id="2147483721" r:id="rId6"/>
    <p:sldMasterId id="2147483733" r:id="rId7"/>
    <p:sldMasterId id="2147483746" r:id="rId8"/>
  </p:sldMasterIdLst>
  <p:notesMasterIdLst>
    <p:notesMasterId r:id="rId100"/>
  </p:notesMasterIdLst>
  <p:handoutMasterIdLst>
    <p:handoutMasterId r:id="rId101"/>
  </p:handoutMasterIdLst>
  <p:sldIdLst>
    <p:sldId id="310" r:id="rId9"/>
    <p:sldId id="307" r:id="rId10"/>
    <p:sldId id="312" r:id="rId11"/>
    <p:sldId id="344" r:id="rId12"/>
    <p:sldId id="320" r:id="rId13"/>
    <p:sldId id="345" r:id="rId14"/>
    <p:sldId id="257" r:id="rId15"/>
    <p:sldId id="258" r:id="rId16"/>
    <p:sldId id="259" r:id="rId17"/>
    <p:sldId id="260" r:id="rId18"/>
    <p:sldId id="300" r:id="rId19"/>
    <p:sldId id="261" r:id="rId20"/>
    <p:sldId id="262" r:id="rId21"/>
    <p:sldId id="321" r:id="rId22"/>
    <p:sldId id="411" r:id="rId23"/>
    <p:sldId id="324" r:id="rId24"/>
    <p:sldId id="325" r:id="rId25"/>
    <p:sldId id="339" r:id="rId26"/>
    <p:sldId id="346" r:id="rId27"/>
    <p:sldId id="326" r:id="rId28"/>
    <p:sldId id="327" r:id="rId29"/>
    <p:sldId id="328" r:id="rId30"/>
    <p:sldId id="412" r:id="rId31"/>
    <p:sldId id="329" r:id="rId32"/>
    <p:sldId id="330" r:id="rId33"/>
    <p:sldId id="340" r:id="rId34"/>
    <p:sldId id="341" r:id="rId35"/>
    <p:sldId id="342" r:id="rId36"/>
    <p:sldId id="332" r:id="rId37"/>
    <p:sldId id="333" r:id="rId38"/>
    <p:sldId id="334" r:id="rId39"/>
    <p:sldId id="343" r:id="rId40"/>
    <p:sldId id="335" r:id="rId41"/>
    <p:sldId id="336" r:id="rId42"/>
    <p:sldId id="337" r:id="rId43"/>
    <p:sldId id="338" r:id="rId44"/>
    <p:sldId id="301" r:id="rId45"/>
    <p:sldId id="270" r:id="rId46"/>
    <p:sldId id="271" r:id="rId47"/>
    <p:sldId id="272" r:id="rId48"/>
    <p:sldId id="370" r:id="rId49"/>
    <p:sldId id="371" r:id="rId50"/>
    <p:sldId id="347" r:id="rId51"/>
    <p:sldId id="407" r:id="rId52"/>
    <p:sldId id="348" r:id="rId53"/>
    <p:sldId id="349" r:id="rId54"/>
    <p:sldId id="400" r:id="rId55"/>
    <p:sldId id="350" r:id="rId56"/>
    <p:sldId id="404" r:id="rId57"/>
    <p:sldId id="405" r:id="rId58"/>
    <p:sldId id="406" r:id="rId59"/>
    <p:sldId id="401" r:id="rId60"/>
    <p:sldId id="408" r:id="rId61"/>
    <p:sldId id="352" r:id="rId62"/>
    <p:sldId id="353" r:id="rId63"/>
    <p:sldId id="354" r:id="rId64"/>
    <p:sldId id="351" r:id="rId65"/>
    <p:sldId id="355" r:id="rId66"/>
    <p:sldId id="356" r:id="rId67"/>
    <p:sldId id="372" r:id="rId68"/>
    <p:sldId id="373" r:id="rId69"/>
    <p:sldId id="374" r:id="rId70"/>
    <p:sldId id="375" r:id="rId71"/>
    <p:sldId id="410" r:id="rId72"/>
    <p:sldId id="376" r:id="rId73"/>
    <p:sldId id="377" r:id="rId74"/>
    <p:sldId id="379" r:id="rId75"/>
    <p:sldId id="380" r:id="rId76"/>
    <p:sldId id="381" r:id="rId77"/>
    <p:sldId id="398" r:id="rId78"/>
    <p:sldId id="383" r:id="rId79"/>
    <p:sldId id="409" r:id="rId80"/>
    <p:sldId id="399" r:id="rId81"/>
    <p:sldId id="384" r:id="rId82"/>
    <p:sldId id="385" r:id="rId83"/>
    <p:sldId id="386" r:id="rId84"/>
    <p:sldId id="387" r:id="rId85"/>
    <p:sldId id="388" r:id="rId86"/>
    <p:sldId id="389" r:id="rId87"/>
    <p:sldId id="390" r:id="rId88"/>
    <p:sldId id="391" r:id="rId89"/>
    <p:sldId id="392" r:id="rId90"/>
    <p:sldId id="302" r:id="rId91"/>
    <p:sldId id="286" r:id="rId92"/>
    <p:sldId id="415" r:id="rId93"/>
    <p:sldId id="287" r:id="rId94"/>
    <p:sldId id="414" r:id="rId95"/>
    <p:sldId id="308" r:id="rId96"/>
    <p:sldId id="306" r:id="rId97"/>
    <p:sldId id="297" r:id="rId98"/>
    <p:sldId id="29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808285"/>
    <a:srgbClr val="0060A8"/>
    <a:srgbClr val="FF5A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40" autoAdjust="0"/>
    <p:restoredTop sz="94125" autoAdjust="0"/>
  </p:normalViewPr>
  <p:slideViewPr>
    <p:cSldViewPr>
      <p:cViewPr varScale="1">
        <p:scale>
          <a:sx n="57" d="100"/>
          <a:sy n="57"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24" y="4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D7332B-1442-4F8C-A160-0D5EB57A24C0}" type="datetimeFigureOut">
              <a:rPr lang="en-AU" smtClean="0"/>
              <a:pPr/>
              <a:t>8/11/2018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256F71-1FE9-4811-833E-31A9A4F69AB8}" type="slidenum">
              <a:rPr lang="en-AU" smtClean="0"/>
              <a:pPr/>
              <a:t>‹#›</a:t>
            </a:fld>
            <a:endParaRPr lang="en-AU"/>
          </a:p>
        </p:txBody>
      </p:sp>
    </p:spTree>
    <p:extLst>
      <p:ext uri="{BB962C8B-B14F-4D97-AF65-F5344CB8AC3E}">
        <p14:creationId xmlns:p14="http://schemas.microsoft.com/office/powerpoint/2010/main" xmlns="" val="424221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4820-F59C-490B-A624-3CEFDFE2581B}" type="datetimeFigureOut">
              <a:rPr lang="en-AU" smtClean="0"/>
              <a:pPr/>
              <a:t>8/11/2018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FE650-C70C-4B1D-9166-83BB00854515}" type="slidenum">
              <a:rPr lang="en-AU" smtClean="0"/>
              <a:pPr/>
              <a:t>‹#›</a:t>
            </a:fld>
            <a:endParaRPr lang="en-AU"/>
          </a:p>
        </p:txBody>
      </p:sp>
    </p:spTree>
    <p:extLst>
      <p:ext uri="{BB962C8B-B14F-4D97-AF65-F5344CB8AC3E}">
        <p14:creationId xmlns:p14="http://schemas.microsoft.com/office/powerpoint/2010/main" xmlns="" val="9744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A405DC5-5335-4E83-BD36-F4D309DB430E}" type="slidenum">
              <a:rPr lang="de-DE">
                <a:solidFill>
                  <a:prstClr val="black"/>
                </a:solidFill>
              </a:rPr>
              <a:pPr/>
              <a:t>1</a:t>
            </a:fld>
            <a:endParaRPr lang="de-DE">
              <a:solidFill>
                <a:prstClr val="black"/>
              </a:solidFill>
            </a:endParaRPr>
          </a:p>
        </p:txBody>
      </p:sp>
      <p:sp>
        <p:nvSpPr>
          <p:cNvPr id="61441"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0" y="0"/>
            <a:ext cx="1588" cy="1588"/>
          </a:xfrm>
          <a:prstGeom prst="rect">
            <a:avLst/>
          </a:prstGeom>
          <a:noFill/>
          <a:ln cap="flat">
            <a:round/>
            <a:headEnd/>
            <a:tailEnd/>
          </a:ln>
        </p:spPr>
        <p:txBody>
          <a:bodyPr wrap="none" anchor="ctr">
            <a:normAutofit fontScale="25000" lnSpcReduction="20000"/>
          </a:bodyPr>
          <a:lstStyle/>
          <a:p>
            <a:pPr eaLnBrk="1">
              <a:spcBef>
                <a:spcPct val="0"/>
              </a:spcBef>
            </a:pPr>
            <a:endParaRPr lang="de-DE" sz="2000">
              <a:latin typeface="Arial" charset="0"/>
              <a:cs typeface="Arial Unicode MS" charset="0"/>
            </a:endParaRPr>
          </a:p>
        </p:txBody>
      </p:sp>
      <p:sp>
        <p:nvSpPr>
          <p:cNvPr id="61443" name="Text Box 3"/>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defTabSz="449263" fontAlgn="base">
              <a:spcBef>
                <a:spcPct val="0"/>
              </a:spcBef>
              <a:spcAft>
                <a:spcPct val="0"/>
              </a:spcAft>
              <a:buClr>
                <a:srgbClr val="000000"/>
              </a:buClr>
              <a:buSzPct val="100000"/>
              <a:buFont typeface="Times New Roman" pitchFamily="16" charset="0"/>
              <a:buNone/>
            </a:pPr>
            <a:fld id="{7A7845D5-4B4E-4840-B1DE-3905EE198A38}" type="slidenum">
              <a:rPr lang="de-DE" smtClean="0">
                <a:solidFill>
                  <a:srgbClr val="000000"/>
                </a:solidFill>
                <a:cs typeface="Arial Unicode MS" charset="0"/>
              </a:rPr>
              <a:pPr defTabSz="449263" fontAlgn="base">
                <a:spcBef>
                  <a:spcPct val="0"/>
                </a:spcBef>
                <a:spcAft>
                  <a:spcPct val="0"/>
                </a:spcAft>
                <a:buClr>
                  <a:srgbClr val="000000"/>
                </a:buClr>
                <a:buSzPct val="100000"/>
                <a:buFont typeface="Times New Roman" pitchFamily="16" charset="0"/>
                <a:buNone/>
              </a:pPr>
              <a:t>1</a:t>
            </a:fld>
            <a:endParaRPr lang="de-DE" smtClean="0">
              <a:solidFill>
                <a:srgbClr val="000000"/>
              </a:solidFill>
              <a:cs typeface="Arial Unicode M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13</a:t>
            </a:fld>
            <a:endParaRPr lang="en-AU"/>
          </a:p>
        </p:txBody>
      </p:sp>
    </p:spTree>
    <p:extLst>
      <p:ext uri="{BB962C8B-B14F-4D97-AF65-F5344CB8AC3E}">
        <p14:creationId xmlns:p14="http://schemas.microsoft.com/office/powerpoint/2010/main" xmlns="" val="242792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p:sp>
      <p:sp>
        <p:nvSpPr>
          <p:cNvPr id="171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0292A0CA-D7C9-48C3-B11F-F2F4C8446858}" type="slidenum">
              <a:rPr lang="en-AU" altLang="zh-CN" sz="1200">
                <a:solidFill>
                  <a:prstClr val="black"/>
                </a:solidFill>
              </a:rPr>
              <a:pPr/>
              <a:t>14</a:t>
            </a:fld>
            <a:endParaRPr lang="en-AU" altLang="zh-CN"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14BA3-919D-4CE6-8AC4-17B2B1CD9B00}" type="slidenum">
              <a:rPr kumimoji="0" lang="en-AU" alt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alt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xmlns="" val="184055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17F42049-52C2-409B-9287-5FA90144B8B4}" type="slidenum">
              <a:rPr lang="en-AU" altLang="zh-CN" sz="1200">
                <a:solidFill>
                  <a:prstClr val="black"/>
                </a:solidFill>
              </a:rPr>
              <a:pPr/>
              <a:t>16</a:t>
            </a:fld>
            <a:endParaRPr lang="en-AU" altLang="zh-CN"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p:sp>
      <p:sp>
        <p:nvSpPr>
          <p:cNvPr id="173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BDBF4F57-82A3-4B36-BCBD-DD7D7D4B7037}" type="slidenum">
              <a:rPr lang="en-AU" altLang="zh-CN" sz="1200">
                <a:solidFill>
                  <a:prstClr val="black"/>
                </a:solidFill>
              </a:rPr>
              <a:pPr/>
              <a:t>17</a:t>
            </a:fld>
            <a:endParaRPr lang="en-AU" altLang="zh-CN"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p:sp>
      <p:sp>
        <p:nvSpPr>
          <p:cNvPr id="173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BDBF4F57-82A3-4B36-BCBD-DD7D7D4B7037}" type="slidenum">
              <a:rPr lang="en-AU" altLang="zh-CN" sz="1200">
                <a:solidFill>
                  <a:prstClr val="black"/>
                </a:solidFill>
              </a:rPr>
              <a:pPr/>
              <a:t>18</a:t>
            </a:fld>
            <a:endParaRPr lang="en-AU" altLang="zh-CN"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19</a:t>
            </a:fld>
            <a:endParaRPr lang="en-AU" altLang="en-US" sz="1200">
              <a:solidFill>
                <a:srgbClr val="000000"/>
              </a:solidFill>
            </a:endParaRPr>
          </a:p>
        </p:txBody>
      </p:sp>
    </p:spTree>
    <p:extLst>
      <p:ext uri="{BB962C8B-B14F-4D97-AF65-F5344CB8AC3E}">
        <p14:creationId xmlns:p14="http://schemas.microsoft.com/office/powerpoint/2010/main" xmlns="" val="219539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FCFB18AE-2274-4916-B85E-83E9B2CF82D1}" type="slidenum">
              <a:rPr lang="en-AU" altLang="zh-CN" sz="1200">
                <a:solidFill>
                  <a:prstClr val="black"/>
                </a:solidFill>
              </a:rPr>
              <a:pPr/>
              <a:t>20</a:t>
            </a:fld>
            <a:endParaRPr lang="en-AU" altLang="zh-CN"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p:sp>
      <p:sp>
        <p:nvSpPr>
          <p:cNvPr id="175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68146302-E962-4641-9A63-3255C4C996CC}" type="slidenum">
              <a:rPr lang="en-AU" altLang="zh-CN" sz="1200">
                <a:solidFill>
                  <a:prstClr val="black"/>
                </a:solidFill>
              </a:rPr>
              <a:pPr/>
              <a:t>21</a:t>
            </a:fld>
            <a:endParaRPr lang="en-AU" altLang="zh-CN"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1D98E1E4-5F08-49C9-BC03-7CB29D971A3B}" type="slidenum">
              <a:rPr lang="en-AU" altLang="zh-CN" sz="1200">
                <a:solidFill>
                  <a:prstClr val="black"/>
                </a:solidFill>
              </a:rPr>
              <a:pPr/>
              <a:t>22</a:t>
            </a:fld>
            <a:endParaRPr lang="en-AU" altLang="zh-CN"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itchFamily="-8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D99239D3-50E8-4546-AF6E-B91D5CB1CDC5}" type="slidenum">
              <a:rPr lang="en-US" altLang="en-US" sz="1200">
                <a:solidFill>
                  <a:srgbClr val="000000"/>
                </a:solidFill>
              </a:rPr>
              <a:pPr/>
              <a:t>2</a:t>
            </a:fld>
            <a:endParaRPr lang="en-US" altLang="en-US" sz="1200">
              <a:solidFill>
                <a:srgbClr val="000000"/>
              </a:solidFill>
            </a:endParaRPr>
          </a:p>
        </p:txBody>
      </p:sp>
    </p:spTree>
    <p:extLst>
      <p:ext uri="{BB962C8B-B14F-4D97-AF65-F5344CB8AC3E}">
        <p14:creationId xmlns:p14="http://schemas.microsoft.com/office/powerpoint/2010/main" xmlns="" val="3861837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14BA3-919D-4CE6-8AC4-17B2B1CD9B00}" type="slidenum">
              <a:rPr kumimoji="0" lang="en-AU" alt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alt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xmlns="" val="351936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p:sp>
      <p:sp>
        <p:nvSpPr>
          <p:cNvPr id="177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6C15D7EB-A12F-400E-B92A-69D75F4FAC1E}" type="slidenum">
              <a:rPr lang="en-AU" altLang="zh-CN" sz="1200">
                <a:solidFill>
                  <a:prstClr val="black"/>
                </a:solidFill>
              </a:rPr>
              <a:pPr/>
              <a:t>24</a:t>
            </a:fld>
            <a:endParaRPr lang="en-AU" altLang="zh-CN"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latin typeface="Times" pitchFamily="-8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FB04864A-86B5-4ABC-B6F5-AEE715E918A3}" type="slidenum">
              <a:rPr lang="en-AU" altLang="zh-CN" sz="1200">
                <a:solidFill>
                  <a:prstClr val="black"/>
                </a:solidFill>
              </a:rPr>
              <a:pPr/>
              <a:t>25</a:t>
            </a:fld>
            <a:endParaRPr lang="en-AU" altLang="zh-CN"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26</a:t>
            </a:fld>
            <a:endParaRPr lang="en-AU"/>
          </a:p>
        </p:txBody>
      </p:sp>
    </p:spTree>
    <p:extLst>
      <p:ext uri="{BB962C8B-B14F-4D97-AF65-F5344CB8AC3E}">
        <p14:creationId xmlns:p14="http://schemas.microsoft.com/office/powerpoint/2010/main" xmlns="" val="1950840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27</a:t>
            </a:fld>
            <a:endParaRPr lang="en-AU"/>
          </a:p>
        </p:txBody>
      </p:sp>
    </p:spTree>
    <p:extLst>
      <p:ext uri="{BB962C8B-B14F-4D97-AF65-F5344CB8AC3E}">
        <p14:creationId xmlns:p14="http://schemas.microsoft.com/office/powerpoint/2010/main" xmlns="" val="195084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28</a:t>
            </a:fld>
            <a:endParaRPr lang="en-AU"/>
          </a:p>
        </p:txBody>
      </p:sp>
    </p:spTree>
    <p:extLst>
      <p:ext uri="{BB962C8B-B14F-4D97-AF65-F5344CB8AC3E}">
        <p14:creationId xmlns:p14="http://schemas.microsoft.com/office/powerpoint/2010/main" xmlns="" val="195084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xmlns="" val="1890694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37</a:t>
            </a:fld>
            <a:endParaRPr lang="en-AU" altLang="en-US" sz="1200">
              <a:solidFill>
                <a:srgbClr val="000000"/>
              </a:solidFill>
            </a:endParaRPr>
          </a:p>
        </p:txBody>
      </p:sp>
    </p:spTree>
    <p:extLst>
      <p:ext uri="{BB962C8B-B14F-4D97-AF65-F5344CB8AC3E}">
        <p14:creationId xmlns:p14="http://schemas.microsoft.com/office/powerpoint/2010/main" xmlns="" val="2765724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38</a:t>
            </a:fld>
            <a:endParaRPr lang="en-AU"/>
          </a:p>
        </p:txBody>
      </p:sp>
    </p:spTree>
    <p:extLst>
      <p:ext uri="{BB962C8B-B14F-4D97-AF65-F5344CB8AC3E}">
        <p14:creationId xmlns:p14="http://schemas.microsoft.com/office/powerpoint/2010/main" xmlns="" val="2039845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39</a:t>
            </a:fld>
            <a:endParaRPr lang="en-AU"/>
          </a:p>
        </p:txBody>
      </p:sp>
    </p:spTree>
    <p:extLst>
      <p:ext uri="{BB962C8B-B14F-4D97-AF65-F5344CB8AC3E}">
        <p14:creationId xmlns:p14="http://schemas.microsoft.com/office/powerpoint/2010/main" xmlns="" val="62620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6</a:t>
            </a:fld>
            <a:endParaRPr lang="en-AU" altLang="en-US" sz="1200">
              <a:solidFill>
                <a:srgbClr val="000000"/>
              </a:solidFill>
            </a:endParaRPr>
          </a:p>
        </p:txBody>
      </p:sp>
    </p:spTree>
    <p:extLst>
      <p:ext uri="{BB962C8B-B14F-4D97-AF65-F5344CB8AC3E}">
        <p14:creationId xmlns:p14="http://schemas.microsoft.com/office/powerpoint/2010/main" xmlns="" val="219539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40</a:t>
            </a:fld>
            <a:endParaRPr lang="en-AU"/>
          </a:p>
        </p:txBody>
      </p:sp>
    </p:spTree>
    <p:extLst>
      <p:ext uri="{BB962C8B-B14F-4D97-AF65-F5344CB8AC3E}">
        <p14:creationId xmlns:p14="http://schemas.microsoft.com/office/powerpoint/2010/main" xmlns="" val="58067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41</a:t>
            </a:fld>
            <a:endParaRPr lang="en-AU" altLang="en-US" sz="1200">
              <a:solidFill>
                <a:srgbClr val="000000"/>
              </a:solidFill>
            </a:endParaRPr>
          </a:p>
        </p:txBody>
      </p:sp>
    </p:spTree>
    <p:extLst>
      <p:ext uri="{BB962C8B-B14F-4D97-AF65-F5344CB8AC3E}">
        <p14:creationId xmlns:p14="http://schemas.microsoft.com/office/powerpoint/2010/main" xmlns="" val="276572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42</a:t>
            </a:fld>
            <a:endParaRPr lang="en-AU"/>
          </a:p>
        </p:txBody>
      </p:sp>
    </p:spTree>
    <p:extLst>
      <p:ext uri="{BB962C8B-B14F-4D97-AF65-F5344CB8AC3E}">
        <p14:creationId xmlns:p14="http://schemas.microsoft.com/office/powerpoint/2010/main" xmlns="" val="609275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1539E039-88D5-4414-BDD0-C0A483B898E7}" type="slidenum">
              <a:rPr lang="en-US" altLang="en-US" smtClean="0">
                <a:solidFill>
                  <a:srgbClr val="000000"/>
                </a:solidFill>
                <a:latin typeface="Times" pitchFamily="18" charset="0"/>
              </a:rPr>
              <a:pPr>
                <a:defRPr/>
              </a:pPr>
              <a:t>43</a:t>
            </a:fld>
            <a:endParaRPr lang="en-US" altLang="en-US" smtClean="0">
              <a:solidFill>
                <a:srgbClr val="000000"/>
              </a:solidFill>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xmlns="" val="3035717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91103399-5861-430D-A2D9-3B30BF0FACE2}" type="slidenum">
              <a:rPr lang="en-US" altLang="en-US" smtClean="0">
                <a:solidFill>
                  <a:srgbClr val="000000"/>
                </a:solidFill>
                <a:latin typeface="Times" pitchFamily="18" charset="0"/>
              </a:rPr>
              <a:pPr>
                <a:defRPr/>
              </a:pPr>
              <a:t>45</a:t>
            </a:fld>
            <a:endParaRPr lang="en-US" altLang="en-US" smtClean="0">
              <a:solidFill>
                <a:srgbClr val="000000"/>
              </a:solidFill>
              <a:latin typeface="Times"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32B58669-CC7F-4454-9665-67B669FD638D}" type="slidenum">
              <a:rPr lang="en-US" altLang="en-US" smtClean="0">
                <a:solidFill>
                  <a:srgbClr val="000000"/>
                </a:solidFill>
                <a:latin typeface="Times" pitchFamily="18" charset="0"/>
              </a:rPr>
              <a:pPr>
                <a:defRPr/>
              </a:pPr>
              <a:t>46</a:t>
            </a:fld>
            <a:endParaRPr lang="en-US" altLang="en-US" smtClean="0">
              <a:solidFill>
                <a:srgbClr val="000000"/>
              </a:solidFill>
              <a:latin typeface="Times"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32B58669-CC7F-4454-9665-67B669FD638D}" type="slidenum">
              <a:rPr lang="en-US" altLang="en-US" smtClean="0">
                <a:solidFill>
                  <a:srgbClr val="000000"/>
                </a:solidFill>
                <a:latin typeface="Times" pitchFamily="18" charset="0"/>
              </a:rPr>
              <a:pPr>
                <a:defRPr/>
              </a:pPr>
              <a:t>47</a:t>
            </a:fld>
            <a:endParaRPr lang="en-US" altLang="en-US" smtClean="0">
              <a:solidFill>
                <a:srgbClr val="000000"/>
              </a:solidFill>
              <a:latin typeface="Times"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BB113346-97F4-4750-AA2F-5D073C42B27F}" type="slidenum">
              <a:rPr lang="en-US" altLang="en-US" smtClean="0">
                <a:solidFill>
                  <a:srgbClr val="000000"/>
                </a:solidFill>
                <a:latin typeface="Times" pitchFamily="18" charset="0"/>
              </a:rPr>
              <a:pPr>
                <a:defRPr/>
              </a:pPr>
              <a:t>48</a:t>
            </a:fld>
            <a:endParaRPr lang="en-US" altLang="en-US" smtClean="0">
              <a:solidFill>
                <a:srgbClr val="000000"/>
              </a:solidFill>
              <a:latin typeface="Times"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49</a:t>
            </a:fld>
            <a:endParaRPr lang="en-AU">
              <a:solidFill>
                <a:prstClr val="black"/>
              </a:solidFill>
            </a:endParaRPr>
          </a:p>
        </p:txBody>
      </p:sp>
    </p:spTree>
    <p:extLst>
      <p:ext uri="{BB962C8B-B14F-4D97-AF65-F5344CB8AC3E}">
        <p14:creationId xmlns:p14="http://schemas.microsoft.com/office/powerpoint/2010/main" xmlns="" val="95736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7</a:t>
            </a:fld>
            <a:endParaRPr lang="en-AU"/>
          </a:p>
        </p:txBody>
      </p:sp>
    </p:spTree>
    <p:extLst>
      <p:ext uri="{BB962C8B-B14F-4D97-AF65-F5344CB8AC3E}">
        <p14:creationId xmlns:p14="http://schemas.microsoft.com/office/powerpoint/2010/main" xmlns="" val="366292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50</a:t>
            </a:fld>
            <a:endParaRPr lang="en-AU">
              <a:solidFill>
                <a:prstClr val="black"/>
              </a:solidFill>
            </a:endParaRPr>
          </a:p>
        </p:txBody>
      </p:sp>
    </p:spTree>
    <p:extLst>
      <p:ext uri="{BB962C8B-B14F-4D97-AF65-F5344CB8AC3E}">
        <p14:creationId xmlns:p14="http://schemas.microsoft.com/office/powerpoint/2010/main" xmlns="" val="197692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p:sp>
      <p:sp>
        <p:nvSpPr>
          <p:cNvPr id="153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51BA4C0-CDE5-4C23-B6D4-7E25613E808E}" type="slidenum">
              <a:rPr lang="en-AU" altLang="en-US" sz="1200">
                <a:solidFill>
                  <a:srgbClr val="000000"/>
                </a:solidFill>
              </a:rPr>
              <a:pPr/>
              <a:t>51</a:t>
            </a:fld>
            <a:endParaRPr lang="en-AU" altLang="en-US" sz="1200">
              <a:solidFill>
                <a:srgbClr val="000000"/>
              </a:solidFill>
            </a:endParaRPr>
          </a:p>
        </p:txBody>
      </p:sp>
    </p:spTree>
    <p:extLst>
      <p:ext uri="{BB962C8B-B14F-4D97-AF65-F5344CB8AC3E}">
        <p14:creationId xmlns:p14="http://schemas.microsoft.com/office/powerpoint/2010/main" xmlns="" val="2796676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BB113346-97F4-4750-AA2F-5D073C42B27F}" type="slidenum">
              <a:rPr lang="en-US" altLang="en-US" smtClean="0">
                <a:solidFill>
                  <a:srgbClr val="000000"/>
                </a:solidFill>
                <a:latin typeface="Times" pitchFamily="18" charset="0"/>
              </a:rPr>
              <a:pPr>
                <a:defRPr/>
              </a:pPr>
              <a:t>52</a:t>
            </a:fld>
            <a:endParaRPr lang="en-US" altLang="en-US" smtClean="0">
              <a:solidFill>
                <a:srgbClr val="000000"/>
              </a:solidFill>
              <a:latin typeface="Times"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53</a:t>
            </a:fld>
            <a:endParaRPr lang="en-AU">
              <a:solidFill>
                <a:prstClr val="black"/>
              </a:solidFill>
            </a:endParaRPr>
          </a:p>
        </p:txBody>
      </p:sp>
    </p:spTree>
    <p:extLst>
      <p:ext uri="{BB962C8B-B14F-4D97-AF65-F5344CB8AC3E}">
        <p14:creationId xmlns:p14="http://schemas.microsoft.com/office/powerpoint/2010/main" xmlns="" val="3018247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A6BE69D4-2D98-41CE-966A-0BDEA3A7258A}" type="slidenum">
              <a:rPr lang="en-US" altLang="en-US" smtClean="0">
                <a:solidFill>
                  <a:srgbClr val="000000"/>
                </a:solidFill>
                <a:latin typeface="Times" pitchFamily="18" charset="0"/>
              </a:rPr>
              <a:pPr>
                <a:defRPr/>
              </a:pPr>
              <a:t>54</a:t>
            </a:fld>
            <a:endParaRPr lang="en-US" altLang="en-US" smtClean="0">
              <a:solidFill>
                <a:srgbClr val="000000"/>
              </a:solidFill>
              <a:latin typeface="Times"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1EA199EB-36F9-4413-B4F5-69441DB186D3}" type="slidenum">
              <a:rPr lang="en-US" altLang="en-US" smtClean="0">
                <a:solidFill>
                  <a:srgbClr val="000000"/>
                </a:solidFill>
                <a:latin typeface="Times" pitchFamily="18" charset="0"/>
              </a:rPr>
              <a:pPr>
                <a:defRPr/>
              </a:pPr>
              <a:t>55</a:t>
            </a:fld>
            <a:endParaRPr lang="en-US" altLang="en-US" smtClean="0">
              <a:solidFill>
                <a:srgbClr val="000000"/>
              </a:solidFill>
              <a:latin typeface="Times"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ECD7886F-EC74-4715-808E-3EDF5F375E01}" type="slidenum">
              <a:rPr lang="en-US" altLang="en-US" smtClean="0">
                <a:solidFill>
                  <a:srgbClr val="000000"/>
                </a:solidFill>
                <a:latin typeface="Times" pitchFamily="18" charset="0"/>
              </a:rPr>
              <a:pPr>
                <a:defRPr/>
              </a:pPr>
              <a:t>56</a:t>
            </a:fld>
            <a:endParaRPr lang="en-US" altLang="en-US" smtClean="0">
              <a:solidFill>
                <a:srgbClr val="000000"/>
              </a:solidFill>
              <a:latin typeface="Times"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5EE375E5-B584-470F-897B-C7138A645DDB}" type="slidenum">
              <a:rPr lang="en-US" altLang="en-US" smtClean="0">
                <a:solidFill>
                  <a:srgbClr val="000000"/>
                </a:solidFill>
                <a:latin typeface="Times" pitchFamily="18" charset="0"/>
              </a:rPr>
              <a:pPr>
                <a:defRPr/>
              </a:pPr>
              <a:t>57</a:t>
            </a:fld>
            <a:endParaRPr lang="en-US" altLang="en-US" smtClean="0">
              <a:solidFill>
                <a:srgbClr val="000000"/>
              </a:solidFill>
              <a:latin typeface="Times"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4BC5EFDA-9129-4898-9545-BF01378043CD}" type="slidenum">
              <a:rPr lang="en-US" altLang="en-US" smtClean="0">
                <a:solidFill>
                  <a:srgbClr val="000000"/>
                </a:solidFill>
                <a:latin typeface="Times" pitchFamily="18" charset="0"/>
              </a:rPr>
              <a:pPr>
                <a:defRPr/>
              </a:pPr>
              <a:t>58</a:t>
            </a:fld>
            <a:endParaRPr lang="en-US" altLang="en-US" smtClean="0">
              <a:solidFill>
                <a:srgbClr val="000000"/>
              </a:solidFill>
              <a:latin typeface="Times"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55202337-43E5-444E-B6DA-48929264A6A0}" type="slidenum">
              <a:rPr lang="en-US" altLang="en-US" smtClean="0">
                <a:solidFill>
                  <a:srgbClr val="000000"/>
                </a:solidFill>
                <a:latin typeface="Times" pitchFamily="18" charset="0"/>
              </a:rPr>
              <a:pPr>
                <a:defRPr/>
              </a:pPr>
              <a:t>59</a:t>
            </a:fld>
            <a:endParaRPr lang="en-US" altLang="en-US" smtClean="0">
              <a:solidFill>
                <a:srgbClr val="000000"/>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a:t>
            </a:fld>
            <a:endParaRPr lang="en-AU"/>
          </a:p>
        </p:txBody>
      </p:sp>
    </p:spTree>
    <p:extLst>
      <p:ext uri="{BB962C8B-B14F-4D97-AF65-F5344CB8AC3E}">
        <p14:creationId xmlns:p14="http://schemas.microsoft.com/office/powerpoint/2010/main" xmlns="" val="2368111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60</a:t>
            </a:fld>
            <a:endParaRPr lang="en-AU" altLang="en-US" sz="1200">
              <a:solidFill>
                <a:srgbClr val="000000"/>
              </a:solidFill>
            </a:endParaRPr>
          </a:p>
        </p:txBody>
      </p:sp>
    </p:spTree>
    <p:extLst>
      <p:ext uri="{BB962C8B-B14F-4D97-AF65-F5344CB8AC3E}">
        <p14:creationId xmlns:p14="http://schemas.microsoft.com/office/powerpoint/2010/main" xmlns="" val="2765724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C03F6D90-7482-4D5D-AEF5-CCB9F2C95940}" type="slidenum">
              <a:rPr lang="en-US" altLang="en-US" smtClean="0">
                <a:solidFill>
                  <a:srgbClr val="000000"/>
                </a:solidFill>
                <a:latin typeface="Times" pitchFamily="18" charset="0"/>
              </a:rPr>
              <a:pPr>
                <a:defRPr/>
              </a:pPr>
              <a:t>61</a:t>
            </a:fld>
            <a:endParaRPr lang="en-US" altLang="en-US" smtClean="0">
              <a:solidFill>
                <a:srgbClr val="000000"/>
              </a:solidFill>
              <a:latin typeface="Times"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62</a:t>
            </a:fld>
            <a:endParaRPr lang="en-AU">
              <a:solidFill>
                <a:prstClr val="black"/>
              </a:solidFill>
            </a:endParaRPr>
          </a:p>
        </p:txBody>
      </p:sp>
    </p:spTree>
    <p:extLst>
      <p:ext uri="{BB962C8B-B14F-4D97-AF65-F5344CB8AC3E}">
        <p14:creationId xmlns:p14="http://schemas.microsoft.com/office/powerpoint/2010/main" xmlns="" val="2489156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63</a:t>
            </a:fld>
            <a:endParaRPr lang="en-AU">
              <a:solidFill>
                <a:prstClr val="black"/>
              </a:solidFill>
            </a:endParaRPr>
          </a:p>
        </p:txBody>
      </p:sp>
    </p:spTree>
    <p:extLst>
      <p:ext uri="{BB962C8B-B14F-4D97-AF65-F5344CB8AC3E}">
        <p14:creationId xmlns:p14="http://schemas.microsoft.com/office/powerpoint/2010/main" xmlns="" val="18738919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64</a:t>
            </a:fld>
            <a:endParaRPr lang="en-AU">
              <a:solidFill>
                <a:prstClr val="black"/>
              </a:solidFill>
            </a:endParaRPr>
          </a:p>
        </p:txBody>
      </p:sp>
    </p:spTree>
    <p:extLst>
      <p:ext uri="{BB962C8B-B14F-4D97-AF65-F5344CB8AC3E}">
        <p14:creationId xmlns:p14="http://schemas.microsoft.com/office/powerpoint/2010/main" xmlns="" val="1873891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65</a:t>
            </a:fld>
            <a:endParaRPr lang="en-AU">
              <a:solidFill>
                <a:prstClr val="black"/>
              </a:solidFill>
            </a:endParaRPr>
          </a:p>
        </p:txBody>
      </p:sp>
    </p:spTree>
    <p:extLst>
      <p:ext uri="{BB962C8B-B14F-4D97-AF65-F5344CB8AC3E}">
        <p14:creationId xmlns:p14="http://schemas.microsoft.com/office/powerpoint/2010/main" xmlns="" val="1250734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66</a:t>
            </a:fld>
            <a:endParaRPr lang="en-AU">
              <a:solidFill>
                <a:prstClr val="black"/>
              </a:solidFill>
            </a:endParaRPr>
          </a:p>
        </p:txBody>
      </p:sp>
    </p:spTree>
    <p:extLst>
      <p:ext uri="{BB962C8B-B14F-4D97-AF65-F5344CB8AC3E}">
        <p14:creationId xmlns:p14="http://schemas.microsoft.com/office/powerpoint/2010/main" xmlns="" val="1427673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67</a:t>
            </a:fld>
            <a:endParaRPr lang="en-AU">
              <a:solidFill>
                <a:prstClr val="black"/>
              </a:solidFill>
            </a:endParaRPr>
          </a:p>
        </p:txBody>
      </p:sp>
    </p:spTree>
    <p:extLst>
      <p:ext uri="{BB962C8B-B14F-4D97-AF65-F5344CB8AC3E}">
        <p14:creationId xmlns:p14="http://schemas.microsoft.com/office/powerpoint/2010/main" xmlns="" val="1486286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68</a:t>
            </a:fld>
            <a:endParaRPr lang="en-AU">
              <a:solidFill>
                <a:prstClr val="black"/>
              </a:solidFill>
            </a:endParaRPr>
          </a:p>
        </p:txBody>
      </p:sp>
    </p:spTree>
    <p:extLst>
      <p:ext uri="{BB962C8B-B14F-4D97-AF65-F5344CB8AC3E}">
        <p14:creationId xmlns:p14="http://schemas.microsoft.com/office/powerpoint/2010/main" xmlns="" val="4084760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69</a:t>
            </a:fld>
            <a:endParaRPr lang="en-AU">
              <a:solidFill>
                <a:prstClr val="black"/>
              </a:solidFill>
            </a:endParaRPr>
          </a:p>
        </p:txBody>
      </p:sp>
    </p:spTree>
    <p:extLst>
      <p:ext uri="{BB962C8B-B14F-4D97-AF65-F5344CB8AC3E}">
        <p14:creationId xmlns:p14="http://schemas.microsoft.com/office/powerpoint/2010/main" xmlns="" val="346693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9</a:t>
            </a:fld>
            <a:endParaRPr lang="en-AU"/>
          </a:p>
        </p:txBody>
      </p:sp>
    </p:spTree>
    <p:extLst>
      <p:ext uri="{BB962C8B-B14F-4D97-AF65-F5344CB8AC3E}">
        <p14:creationId xmlns:p14="http://schemas.microsoft.com/office/powerpoint/2010/main" xmlns="" val="1269350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9239D0F4-7722-4B19-ABA1-641583D62122}" type="slidenum">
              <a:rPr lang="en-US" altLang="en-US" smtClean="0">
                <a:solidFill>
                  <a:srgbClr val="000000"/>
                </a:solidFill>
                <a:latin typeface="Times" pitchFamily="18" charset="0"/>
              </a:rPr>
              <a:pPr>
                <a:defRPr/>
              </a:pPr>
              <a:t>70</a:t>
            </a:fld>
            <a:endParaRPr lang="en-US" altLang="en-US" smtClean="0">
              <a:solidFill>
                <a:srgbClr val="000000"/>
              </a:solidFill>
              <a:latin typeface="Times"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9239D0F4-7722-4B19-ABA1-641583D62122}" type="slidenum">
              <a:rPr lang="en-US" altLang="en-US" smtClean="0">
                <a:solidFill>
                  <a:srgbClr val="000000"/>
                </a:solidFill>
                <a:latin typeface="Times" pitchFamily="18" charset="0"/>
              </a:rPr>
              <a:pPr>
                <a:defRPr/>
              </a:pPr>
              <a:t>71</a:t>
            </a:fld>
            <a:endParaRPr lang="en-US" altLang="en-US" smtClean="0">
              <a:solidFill>
                <a:srgbClr val="000000"/>
              </a:solidFill>
              <a:latin typeface="Times"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solidFill>
                  <a:prstClr val="black"/>
                </a:solidFill>
              </a:rPr>
              <a:pPr/>
              <a:t>72</a:t>
            </a:fld>
            <a:endParaRPr lang="en-AU">
              <a:solidFill>
                <a:prstClr val="black"/>
              </a:solidFill>
            </a:endParaRPr>
          </a:p>
        </p:txBody>
      </p:sp>
    </p:spTree>
    <p:extLst>
      <p:ext uri="{BB962C8B-B14F-4D97-AF65-F5344CB8AC3E}">
        <p14:creationId xmlns:p14="http://schemas.microsoft.com/office/powerpoint/2010/main" xmlns="" val="2960057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p:sp>
      <p:sp>
        <p:nvSpPr>
          <p:cNvPr id="223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anose="02020603050405020304" pitchFamily="18"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819BCA-F814-4B44-88C4-63FD3994E4C2}" type="slidenum">
              <a:rPr lang="en-US" altLang="en-US" sz="1200">
                <a:solidFill>
                  <a:prstClr val="black"/>
                </a:solidFill>
              </a:rPr>
              <a:pPr/>
              <a:t>73</a:t>
            </a:fld>
            <a:endParaRPr lang="en-US" altLang="en-US" sz="1200">
              <a:solidFill>
                <a:prstClr val="black"/>
              </a:solidFill>
            </a:endParaRPr>
          </a:p>
        </p:txBody>
      </p:sp>
    </p:spTree>
    <p:extLst>
      <p:ext uri="{BB962C8B-B14F-4D97-AF65-F5344CB8AC3E}">
        <p14:creationId xmlns:p14="http://schemas.microsoft.com/office/powerpoint/2010/main" xmlns="" val="1937659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ABA06CC6-8F92-4E81-BE20-FB19159C6CAC}" type="slidenum">
              <a:rPr lang="en-US" altLang="en-US" smtClean="0">
                <a:solidFill>
                  <a:srgbClr val="000000"/>
                </a:solidFill>
                <a:latin typeface="Times" pitchFamily="18" charset="0"/>
              </a:rPr>
              <a:pPr>
                <a:defRPr/>
              </a:pPr>
              <a:t>74</a:t>
            </a:fld>
            <a:endParaRPr lang="en-US" altLang="en-US" smtClean="0">
              <a:solidFill>
                <a:srgbClr val="000000"/>
              </a:solidFill>
              <a:latin typeface="Times"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5224278E-326F-49B3-A51E-DB4C76EDE119}" type="slidenum">
              <a:rPr lang="en-US" altLang="en-US" smtClean="0">
                <a:solidFill>
                  <a:srgbClr val="000000"/>
                </a:solidFill>
                <a:latin typeface="Times" pitchFamily="18" charset="0"/>
              </a:rPr>
              <a:pPr>
                <a:defRPr/>
              </a:pPr>
              <a:t>75</a:t>
            </a:fld>
            <a:endParaRPr lang="en-US" altLang="en-US" smtClean="0">
              <a:solidFill>
                <a:srgbClr val="000000"/>
              </a:solidFill>
              <a:latin typeface="Times"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BAF86EE9-6ABE-44DE-8CA5-8CCFC03C6DF8}" type="slidenum">
              <a:rPr lang="en-US" altLang="en-US" smtClean="0">
                <a:solidFill>
                  <a:srgbClr val="000000"/>
                </a:solidFill>
                <a:latin typeface="Times" pitchFamily="18" charset="0"/>
              </a:rPr>
              <a:pPr>
                <a:defRPr/>
              </a:pPr>
              <a:t>76</a:t>
            </a:fld>
            <a:endParaRPr lang="en-US" altLang="en-US" smtClean="0">
              <a:solidFill>
                <a:srgbClr val="000000"/>
              </a:solidFill>
              <a:latin typeface="Times"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4118F29A-5172-4641-8B21-BE5909D50401}" type="slidenum">
              <a:rPr lang="en-US" altLang="en-US" smtClean="0">
                <a:solidFill>
                  <a:srgbClr val="000000"/>
                </a:solidFill>
                <a:latin typeface="Times" pitchFamily="18" charset="0"/>
              </a:rPr>
              <a:pPr>
                <a:defRPr/>
              </a:pPr>
              <a:t>77</a:t>
            </a:fld>
            <a:endParaRPr lang="en-US" altLang="en-US" smtClean="0">
              <a:solidFill>
                <a:srgbClr val="000000"/>
              </a:solidFill>
              <a:latin typeface="Times"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738FC44B-97EA-4092-9774-CD8E9E38E72F}" type="slidenum">
              <a:rPr lang="en-US" altLang="en-US" smtClean="0">
                <a:solidFill>
                  <a:srgbClr val="000000"/>
                </a:solidFill>
                <a:latin typeface="Times" pitchFamily="18" charset="0"/>
              </a:rPr>
              <a:pPr>
                <a:defRPr/>
              </a:pPr>
              <a:t>78</a:t>
            </a:fld>
            <a:endParaRPr lang="en-US" altLang="en-US" smtClean="0">
              <a:solidFill>
                <a:srgbClr val="000000"/>
              </a:solidFill>
              <a:latin typeface="Times" pitchFamily="18" charset="0"/>
            </a:endParaRPr>
          </a:p>
        </p:txBody>
      </p:sp>
      <p:sp>
        <p:nvSpPr>
          <p:cNvPr id="149507" name="Rectangle 2"/>
          <p:cNvSpPr>
            <a:spLocks noGrp="1" noRot="1" noChangeAspect="1" noChangeArrowheads="1" noTextEdit="1"/>
          </p:cNvSpPr>
          <p:nvPr>
            <p:ph type="sldImg"/>
          </p:nvPr>
        </p:nvSpPr>
        <p:spPr bwMode="auto">
          <a:xfrm>
            <a:off x="0" y="0"/>
            <a:ext cx="0" cy="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D8423D72-45D9-4693-B5D6-366D777676F3}" type="slidenum">
              <a:rPr lang="en-US" altLang="en-US" smtClean="0">
                <a:solidFill>
                  <a:srgbClr val="000000"/>
                </a:solidFill>
                <a:latin typeface="Times" pitchFamily="18" charset="0"/>
              </a:rPr>
              <a:pPr>
                <a:defRPr/>
              </a:pPr>
              <a:t>79</a:t>
            </a:fld>
            <a:endParaRPr lang="en-US" altLang="en-US" smtClean="0">
              <a:solidFill>
                <a:srgbClr val="000000"/>
              </a:solidFill>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10</a:t>
            </a:fld>
            <a:endParaRPr lang="en-AU"/>
          </a:p>
        </p:txBody>
      </p:sp>
    </p:spTree>
    <p:extLst>
      <p:ext uri="{BB962C8B-B14F-4D97-AF65-F5344CB8AC3E}">
        <p14:creationId xmlns:p14="http://schemas.microsoft.com/office/powerpoint/2010/main" xmlns="" val="22456098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BCBC889D-7099-4483-8A56-F520C2E52401}" type="slidenum">
              <a:rPr lang="en-US" altLang="en-US" smtClean="0">
                <a:solidFill>
                  <a:srgbClr val="000000"/>
                </a:solidFill>
                <a:latin typeface="Times" pitchFamily="18" charset="0"/>
              </a:rPr>
              <a:pPr>
                <a:defRPr/>
              </a:pPr>
              <a:t>80</a:t>
            </a:fld>
            <a:endParaRPr lang="en-US" altLang="en-US" smtClean="0">
              <a:solidFill>
                <a:srgbClr val="000000"/>
              </a:solidFill>
              <a:latin typeface="Times"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7075CD4D-7574-42AB-A4E2-F32236D53DA9}" type="slidenum">
              <a:rPr lang="en-US" altLang="en-US" smtClean="0">
                <a:solidFill>
                  <a:srgbClr val="000000"/>
                </a:solidFill>
                <a:latin typeface="Times" pitchFamily="18" charset="0"/>
              </a:rPr>
              <a:pPr>
                <a:defRPr/>
              </a:pPr>
              <a:t>81</a:t>
            </a:fld>
            <a:endParaRPr lang="en-US" altLang="en-US" smtClean="0">
              <a:solidFill>
                <a:srgbClr val="000000"/>
              </a:solidFill>
              <a:latin typeface="Times"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en-US" smtClean="0">
              <a:latin typeface="Times" pitchFamily="18" charset="0"/>
            </a:endParaRPr>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912813" fontAlgn="base">
              <a:spcBef>
                <a:spcPct val="0"/>
              </a:spcBef>
              <a:spcAft>
                <a:spcPct val="0"/>
              </a:spcAft>
              <a:defRPr>
                <a:solidFill>
                  <a:schemeClr val="tx1"/>
                </a:solidFill>
                <a:latin typeface="Arial" pitchFamily="34" charset="0"/>
                <a:ea typeface="MS PGothic" pitchFamily="34" charset="-128"/>
              </a:defRPr>
            </a:lvl6pPr>
            <a:lvl7pPr marL="2971800" indent="-228600" defTabSz="912813" fontAlgn="base">
              <a:spcBef>
                <a:spcPct val="0"/>
              </a:spcBef>
              <a:spcAft>
                <a:spcPct val="0"/>
              </a:spcAft>
              <a:defRPr>
                <a:solidFill>
                  <a:schemeClr val="tx1"/>
                </a:solidFill>
                <a:latin typeface="Arial" pitchFamily="34" charset="0"/>
                <a:ea typeface="MS PGothic" pitchFamily="34" charset="-128"/>
              </a:defRPr>
            </a:lvl7pPr>
            <a:lvl8pPr marL="3429000" indent="-228600" defTabSz="912813" fontAlgn="base">
              <a:spcBef>
                <a:spcPct val="0"/>
              </a:spcBef>
              <a:spcAft>
                <a:spcPct val="0"/>
              </a:spcAft>
              <a:defRPr>
                <a:solidFill>
                  <a:schemeClr val="tx1"/>
                </a:solidFill>
                <a:latin typeface="Arial" pitchFamily="34" charset="0"/>
                <a:ea typeface="MS PGothic" pitchFamily="34" charset="-128"/>
              </a:defRPr>
            </a:lvl8pPr>
            <a:lvl9pPr marL="3886200" indent="-228600" defTabSz="912813" fontAlgn="base">
              <a:spcBef>
                <a:spcPct val="0"/>
              </a:spcBef>
              <a:spcAft>
                <a:spcPct val="0"/>
              </a:spcAft>
              <a:defRPr>
                <a:solidFill>
                  <a:schemeClr val="tx1"/>
                </a:solidFill>
                <a:latin typeface="Arial" pitchFamily="34" charset="0"/>
                <a:ea typeface="MS PGothic" pitchFamily="34" charset="-128"/>
              </a:defRPr>
            </a:lvl9pPr>
          </a:lstStyle>
          <a:p>
            <a:pPr>
              <a:defRPr/>
            </a:pPr>
            <a:fld id="{09AA7467-403F-4643-BC04-A1797467BC4F}" type="slidenum">
              <a:rPr lang="en-US" altLang="en-US" smtClean="0">
                <a:solidFill>
                  <a:srgbClr val="000000"/>
                </a:solidFill>
                <a:latin typeface="Times" pitchFamily="18" charset="0"/>
              </a:rPr>
              <a:pPr>
                <a:defRPr/>
              </a:pPr>
              <a:t>82</a:t>
            </a:fld>
            <a:endParaRPr lang="en-US" altLang="en-US" smtClean="0">
              <a:solidFill>
                <a:srgbClr val="000000"/>
              </a:solidFill>
              <a:latin typeface="Times"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83</a:t>
            </a:fld>
            <a:endParaRPr lang="en-AU" altLang="en-US" sz="1200">
              <a:solidFill>
                <a:srgbClr val="000000"/>
              </a:solidFill>
            </a:endParaRPr>
          </a:p>
        </p:txBody>
      </p:sp>
    </p:spTree>
    <p:extLst>
      <p:ext uri="{BB962C8B-B14F-4D97-AF65-F5344CB8AC3E}">
        <p14:creationId xmlns:p14="http://schemas.microsoft.com/office/powerpoint/2010/main" xmlns="" val="33006935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84</a:t>
            </a:fld>
            <a:endParaRPr lang="en-AU"/>
          </a:p>
        </p:txBody>
      </p:sp>
    </p:spTree>
    <p:extLst>
      <p:ext uri="{BB962C8B-B14F-4D97-AF65-F5344CB8AC3E}">
        <p14:creationId xmlns:p14="http://schemas.microsoft.com/office/powerpoint/2010/main" xmlns="" val="1392407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85</a:t>
            </a:fld>
            <a:endParaRPr lang="en-AU"/>
          </a:p>
        </p:txBody>
      </p:sp>
    </p:spTree>
    <p:extLst>
      <p:ext uri="{BB962C8B-B14F-4D97-AF65-F5344CB8AC3E}">
        <p14:creationId xmlns:p14="http://schemas.microsoft.com/office/powerpoint/2010/main" xmlns="" val="27617013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86</a:t>
            </a:fld>
            <a:endParaRPr lang="en-AU"/>
          </a:p>
        </p:txBody>
      </p:sp>
    </p:spTree>
    <p:extLst>
      <p:ext uri="{BB962C8B-B14F-4D97-AF65-F5344CB8AC3E}">
        <p14:creationId xmlns:p14="http://schemas.microsoft.com/office/powerpoint/2010/main" xmlns="" val="33258374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87</a:t>
            </a:fld>
            <a:endParaRPr lang="en-AU"/>
          </a:p>
        </p:txBody>
      </p:sp>
    </p:spTree>
    <p:extLst>
      <p:ext uri="{BB962C8B-B14F-4D97-AF65-F5344CB8AC3E}">
        <p14:creationId xmlns:p14="http://schemas.microsoft.com/office/powerpoint/2010/main" xmlns="" val="25750095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altLang="en-US" smtClean="0">
              <a:latin typeface="Times" pitchFamily="-8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fld id="{D99239D3-50E8-4546-AF6E-B91D5CB1CDC5}" type="slidenum">
              <a:rPr lang="en-US" altLang="en-US" sz="1200">
                <a:solidFill>
                  <a:srgbClr val="000000"/>
                </a:solidFill>
              </a:rPr>
              <a:pPr/>
              <a:t>88</a:t>
            </a:fld>
            <a:endParaRPr lang="en-US" altLang="en-US" sz="1200">
              <a:solidFill>
                <a:srgbClr val="000000"/>
              </a:solidFill>
            </a:endParaRPr>
          </a:p>
        </p:txBody>
      </p:sp>
    </p:spTree>
    <p:extLst>
      <p:ext uri="{BB962C8B-B14F-4D97-AF65-F5344CB8AC3E}">
        <p14:creationId xmlns:p14="http://schemas.microsoft.com/office/powerpoint/2010/main" xmlns="" val="368348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B14BA3-919D-4CE6-8AC4-17B2B1CD9B00}" type="slidenum">
              <a:rPr lang="en-AU" altLang="en-US" sz="1200">
                <a:solidFill>
                  <a:srgbClr val="000000"/>
                </a:solidFill>
              </a:rPr>
              <a:pPr/>
              <a:t>11</a:t>
            </a:fld>
            <a:endParaRPr lang="en-AU" altLang="en-US" sz="1200">
              <a:solidFill>
                <a:srgbClr val="000000"/>
              </a:solidFill>
            </a:endParaRPr>
          </a:p>
        </p:txBody>
      </p:sp>
    </p:spTree>
    <p:extLst>
      <p:ext uri="{BB962C8B-B14F-4D97-AF65-F5344CB8AC3E}">
        <p14:creationId xmlns:p14="http://schemas.microsoft.com/office/powerpoint/2010/main" xmlns="" val="202996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12</a:t>
            </a:fld>
            <a:endParaRPr lang="en-AU"/>
          </a:p>
        </p:txBody>
      </p:sp>
    </p:spTree>
    <p:extLst>
      <p:ext uri="{BB962C8B-B14F-4D97-AF65-F5344CB8AC3E}">
        <p14:creationId xmlns:p14="http://schemas.microsoft.com/office/powerpoint/2010/main" xmlns="" val="4175699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r>
              <a:rPr lang="en-AU" smtClean="0"/>
              <a:t>University of Adelaide</a:t>
            </a:r>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University of Adelaide</a:t>
            </a:r>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20084" y="4941172"/>
            <a:ext cx="7772400" cy="720080"/>
          </a:xfrm>
        </p:spPr>
        <p:txBody>
          <a:bodyPr>
            <a:normAutofit/>
          </a:bodyPr>
          <a:lstStyle>
            <a:lvl1pPr algn="r">
              <a:defRPr sz="3400">
                <a:solidFill>
                  <a:srgbClr val="0060A8"/>
                </a:solidFill>
                <a:latin typeface="Georgia" pitchFamily="18" charset="0"/>
              </a:defRPr>
            </a:lvl1pPr>
          </a:lstStyle>
          <a:p>
            <a:r>
              <a:rPr lang="zh-CN" altLang="en-US" smtClean="0"/>
              <a:t>单击此处编辑母版标题样式</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zh-CN" altLang="en-US" smtClean="0"/>
              <a:t>单击此处编辑母版副标题样式</a:t>
            </a:r>
            <a:endParaRPr lang="en-AU" dirty="0"/>
          </a:p>
        </p:txBody>
      </p:sp>
    </p:spTree>
    <p:extLst>
      <p:ext uri="{BB962C8B-B14F-4D97-AF65-F5344CB8AC3E}">
        <p14:creationId xmlns:p14="http://schemas.microsoft.com/office/powerpoint/2010/main" xmlns="" val="299740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Slide Number Placeholder 5"/>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75ACE86E-1E07-4A15-A191-A2F455846153}" type="slidenum">
              <a:rPr lang="en-AU"/>
              <a:pPr>
                <a:defRPr/>
              </a:pPr>
              <a:t>‹#›</a:t>
            </a:fld>
            <a:endParaRPr lang="en-AU" dirty="0"/>
          </a:p>
        </p:txBody>
      </p:sp>
      <p:sp>
        <p:nvSpPr>
          <p:cNvPr id="6"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167924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6" descr="campus-background.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UoA_logo_vert_cmyk_midbg.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11150" y="317500"/>
            <a:ext cx="1106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4"/>
            <a:ext cx="7772400" cy="1362075"/>
          </a:xfrm>
        </p:spPr>
        <p:txBody>
          <a:bodyPr anchor="t"/>
          <a:lstStyle>
            <a:lvl1pPr algn="r">
              <a:defRPr sz="4000" b="0" cap="none" baseline="0">
                <a:solidFill>
                  <a:schemeClr val="bg1"/>
                </a:solidFill>
              </a:defRPr>
            </a:lvl1pPr>
          </a:lstStyle>
          <a:p>
            <a:r>
              <a:rPr lang="zh-CN" altLang="en-US" smtClean="0"/>
              <a:t>单击此处编辑母版标题样式</a:t>
            </a:r>
            <a:endParaRPr lang="en-AU" dirty="0"/>
          </a:p>
        </p:txBody>
      </p:sp>
      <p:sp>
        <p:nvSpPr>
          <p:cNvPr id="3" name="Text Placeholder 2"/>
          <p:cNvSpPr>
            <a:spLocks noGrp="1"/>
          </p:cNvSpPr>
          <p:nvPr>
            <p:ph type="body" idx="1"/>
          </p:nvPr>
        </p:nvSpPr>
        <p:spPr>
          <a:xfrm>
            <a:off x="722313" y="2906717"/>
            <a:ext cx="7772400" cy="1500187"/>
          </a:xfrm>
        </p:spPr>
        <p:txBody>
          <a:bodyPr anchor="b"/>
          <a:lstStyle>
            <a:lvl1pPr marL="0" indent="0" algn="r">
              <a:buNone/>
              <a:defRPr sz="2000">
                <a:solidFill>
                  <a:schemeClr val="bg1">
                    <a:lumMod val="8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xmlns="" val="205720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Content Placeholder 2"/>
          <p:cNvSpPr>
            <a:spLocks noGrp="1"/>
          </p:cNvSpPr>
          <p:nvPr>
            <p:ph sz="half" idx="1"/>
          </p:nvPr>
        </p:nvSpPr>
        <p:spPr>
          <a:xfrm>
            <a:off x="457200" y="1412780"/>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4" name="Content Placeholder 3"/>
          <p:cNvSpPr>
            <a:spLocks noGrp="1"/>
          </p:cNvSpPr>
          <p:nvPr>
            <p:ph sz="half" idx="2"/>
          </p:nvPr>
        </p:nvSpPr>
        <p:spPr>
          <a:xfrm>
            <a:off x="4648200" y="1412780"/>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6" name="Slide Number Placeholder 6"/>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2B0F0AB0-EB45-4219-8573-4F1AE31AD43A}" type="slidenum">
              <a:rPr lang="en-AU"/>
              <a:pPr>
                <a:defRPr/>
              </a:pPr>
              <a:t>‹#›</a:t>
            </a:fld>
            <a:endParaRPr lang="en-AU"/>
          </a:p>
        </p:txBody>
      </p:sp>
      <p:sp>
        <p:nvSpPr>
          <p:cNvPr id="7"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404247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cxnSp>
        <p:nvCxnSpPr>
          <p:cNvPr id="7" name="Straight Connector 6"/>
          <p:cNvCxnSpPr/>
          <p:nvPr userDrawn="1"/>
        </p:nvCxnSpPr>
        <p:spPr>
          <a:xfrm>
            <a:off x="468313" y="6453188"/>
            <a:ext cx="8280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zh-CN" altLang="en-US" smtClean="0"/>
              <a:t>单击此处编辑母版标题样式</a:t>
            </a:r>
            <a:endParaRPr lang="en-AU"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0"/>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0"/>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8" name="Slide Number Placeholder 8"/>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9A05E4FC-B976-4762-BD0F-579EE7DA8CAA}" type="slidenum">
              <a:rPr lang="en-AU"/>
              <a:pPr>
                <a:defRPr/>
              </a:pPr>
              <a:t>‹#›</a:t>
            </a:fld>
            <a:endParaRPr lang="en-AU"/>
          </a:p>
        </p:txBody>
      </p:sp>
      <p:sp>
        <p:nvSpPr>
          <p:cNvPr id="9"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161903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Straight Connector 2"/>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4" name="Picture 10" descr="UoA_logo_cmyk_midb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r="70580"/>
          <a:stretch>
            <a:fillRect/>
          </a:stretch>
        </p:blipFill>
        <p:spPr bwMode="auto">
          <a:xfrm>
            <a:off x="8215313" y="6500813"/>
            <a:ext cx="5715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5" name="Slide Number Placeholder 4"/>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83F96AEB-1EF3-4DC5-A206-5A87B1C5FD1B}" type="slidenum">
              <a:rPr lang="en-AU"/>
              <a:pPr>
                <a:defRPr/>
              </a:pPr>
              <a:t>‹#›</a:t>
            </a:fld>
            <a:endParaRPr lang="en-AU"/>
          </a:p>
        </p:txBody>
      </p:sp>
      <p:sp>
        <p:nvSpPr>
          <p:cNvPr id="6"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285022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2" name="Straight Connector 1"/>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3" name="Slide Number Placeholder 3"/>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B51C67C2-0451-4B68-8DE2-67CBA23B84E6}" type="slidenum">
              <a:rPr lang="en-AU"/>
              <a:pPr>
                <a:defRPr/>
              </a:pPr>
              <a:t>‹#›</a:t>
            </a:fld>
            <a:endParaRPr lang="en-AU"/>
          </a:p>
        </p:txBody>
      </p:sp>
      <p:sp>
        <p:nvSpPr>
          <p:cNvPr id="4"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1900391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2" y="273050"/>
            <a:ext cx="3008313" cy="1162050"/>
          </a:xfrm>
        </p:spPr>
        <p:txBody>
          <a:bodyPr anchor="b"/>
          <a:lstStyle>
            <a:lvl1pPr algn="l">
              <a:defRPr sz="2000" b="0"/>
            </a:lvl1pPr>
          </a:lstStyle>
          <a:p>
            <a:r>
              <a:rPr lang="zh-CN" altLang="en-US" smtClean="0"/>
              <a:t>单击此处编辑母版标题样式</a:t>
            </a:r>
            <a:endParaRPr lang="en-AU" dirty="0"/>
          </a:p>
        </p:txBody>
      </p:sp>
      <p:sp>
        <p:nvSpPr>
          <p:cNvPr id="3" name="Content Placeholder 2"/>
          <p:cNvSpPr>
            <a:spLocks noGrp="1"/>
          </p:cNvSpPr>
          <p:nvPr>
            <p:ph idx="1"/>
          </p:nvPr>
        </p:nvSpPr>
        <p:spPr>
          <a:xfrm>
            <a:off x="3575054" y="273054"/>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zh-CN" altLang="en-US" smtClean="0"/>
              <a:t>单击此处编辑母版文本样式</a:t>
            </a:r>
          </a:p>
        </p:txBody>
      </p:sp>
      <p:sp>
        <p:nvSpPr>
          <p:cNvPr id="6" name="Slide Number Placeholder 6"/>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3968691A-5ADD-426D-9168-0D5184FB0BAD}" type="slidenum">
              <a:rPr lang="en-AU"/>
              <a:pPr>
                <a:defRPr/>
              </a:pPr>
              <a:t>‹#›</a:t>
            </a:fld>
            <a:endParaRPr lang="en-AU"/>
          </a:p>
        </p:txBody>
      </p:sp>
      <p:sp>
        <p:nvSpPr>
          <p:cNvPr id="7"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312233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University of Adelaide</a:t>
            </a:r>
            <a:endParaRPr lang="en-AU" dirty="0"/>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dirty="0"/>
          </a:p>
        </p:txBody>
      </p:sp>
      <p:cxnSp>
        <p:nvCxnSpPr>
          <p:cNvPr id="10" name="Straight Connector 9"/>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cxnSp>
        <p:nvCxnSpPr>
          <p:cNvPr id="5" name="Straight Connector 4"/>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0"/>
            </a:lvl1pPr>
          </a:lstStyle>
          <a:p>
            <a:r>
              <a:rPr lang="zh-CN" altLang="en-US" smtClean="0"/>
              <a:t>单击此处编辑母版标题样式</a:t>
            </a:r>
            <a:endParaRPr lang="en-AU"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r>
              <a:rPr lang="zh-CN" altLang="en-US" noProof="0" smtClean="0"/>
              <a:t>单击图标添加图片</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zh-CN" altLang="en-US" smtClean="0"/>
              <a:t>单击此处编辑母版文本样式</a:t>
            </a:r>
          </a:p>
        </p:txBody>
      </p:sp>
      <p:sp>
        <p:nvSpPr>
          <p:cNvPr id="6" name="Slide Number Placeholder 6"/>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2DF5D7C8-F6C9-46ED-9795-A3C91AA55B63}" type="slidenum">
              <a:rPr lang="en-AU"/>
              <a:pPr>
                <a:defRPr/>
              </a:pPr>
              <a:t>‹#›</a:t>
            </a:fld>
            <a:endParaRPr lang="en-AU"/>
          </a:p>
        </p:txBody>
      </p:sp>
      <p:sp>
        <p:nvSpPr>
          <p:cNvPr id="7"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267175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p>
        </p:txBody>
      </p:sp>
      <p:sp>
        <p:nvSpPr>
          <p:cNvPr id="5" name="Slide Number Placeholder 5"/>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30E96D99-395E-4AC0-A0EF-E873362659EE}" type="slidenum">
              <a:rPr lang="en-AU"/>
              <a:pPr>
                <a:defRPr/>
              </a:pPr>
              <a:t>‹#›</a:t>
            </a:fld>
            <a:endParaRPr lang="en-AU"/>
          </a:p>
        </p:txBody>
      </p:sp>
      <p:sp>
        <p:nvSpPr>
          <p:cNvPr id="6"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1628356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cxnSp>
        <p:nvCxnSpPr>
          <p:cNvPr id="4" name="Straight Connector 3"/>
          <p:cNvCxnSpPr/>
          <p:nvPr userDrawn="1"/>
        </p:nvCxnSpPr>
        <p:spPr>
          <a:xfrm>
            <a:off x="468313" y="6453188"/>
            <a:ext cx="828040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1" y="274642"/>
            <a:ext cx="2057400" cy="5851525"/>
          </a:xfrm>
        </p:spPr>
        <p:txBody>
          <a:bodyPr vert="eaVert"/>
          <a:lstStyle/>
          <a:p>
            <a:r>
              <a:rPr lang="zh-CN" altLang="en-US" smtClean="0"/>
              <a:t>单击此处编辑母版标题样式</a:t>
            </a:r>
            <a:endParaRPr lang="en-AU"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Slide Number Placeholder 5"/>
          <p:cNvSpPr>
            <a:spLocks noGrp="1"/>
          </p:cNvSpPr>
          <p:nvPr>
            <p:ph type="sldNum" sz="quarter" idx="10"/>
          </p:nvPr>
        </p:nvSpPr>
        <p:spPr/>
        <p:txBody>
          <a:bodyPr/>
          <a:lstStyle>
            <a:lvl1pPr defTabSz="914400" eaLnBrk="0" fontAlgn="base" hangingPunct="0">
              <a:spcBef>
                <a:spcPct val="0"/>
              </a:spcBef>
              <a:spcAft>
                <a:spcPct val="0"/>
              </a:spcAft>
              <a:defRPr>
                <a:ea typeface="MS PGothic" pitchFamily="34" charset="-128"/>
              </a:defRPr>
            </a:lvl1pPr>
          </a:lstStyle>
          <a:p>
            <a:pPr>
              <a:defRPr/>
            </a:pPr>
            <a:fld id="{4394998D-1E22-420F-9132-A36B7F5D37E5}" type="slidenum">
              <a:rPr lang="en-AU"/>
              <a:pPr>
                <a:defRPr/>
              </a:pPr>
              <a:t>‹#›</a:t>
            </a:fld>
            <a:endParaRPr lang="en-AU"/>
          </a:p>
        </p:txBody>
      </p:sp>
      <p:sp>
        <p:nvSpPr>
          <p:cNvPr id="6" name="Footer Placeholder 4"/>
          <p:cNvSpPr>
            <a:spLocks noGrp="1"/>
          </p:cNvSpPr>
          <p:nvPr>
            <p:ph type="ftr" sz="quarter" idx="11"/>
          </p:nvPr>
        </p:nvSpPr>
        <p:spPr/>
        <p:txBody>
          <a:bodyPr/>
          <a:lstStyle>
            <a:lvl1pPr algn="l" defTabSz="914400" eaLnBrk="0" fontAlgn="base" hangingPunct="0">
              <a:spcBef>
                <a:spcPct val="0"/>
              </a:spcBef>
              <a:spcAft>
                <a:spcPct val="0"/>
              </a:spcAft>
              <a:defRPr sz="1100">
                <a:solidFill>
                  <a:prstClr val="black">
                    <a:tint val="75000"/>
                  </a:prstClr>
                </a:solidFill>
                <a:latin typeface="Georgia" pitchFamily="18" charset="0"/>
                <a:ea typeface="MS PGothic" pitchFamily="34" charset="-128"/>
              </a:defRPr>
            </a:lvl1pPr>
          </a:lstStyle>
          <a:p>
            <a:pPr>
              <a:defRPr/>
            </a:pPr>
            <a:r>
              <a:rPr lang="en-AU"/>
              <a:t>The University of Adelaide</a:t>
            </a:r>
          </a:p>
        </p:txBody>
      </p:sp>
    </p:spTree>
    <p:extLst>
      <p:ext uri="{BB962C8B-B14F-4D97-AF65-F5344CB8AC3E}">
        <p14:creationId xmlns:p14="http://schemas.microsoft.com/office/powerpoint/2010/main" xmlns="" val="313225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201916914"/>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583000741"/>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99836704"/>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353929068"/>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155220389"/>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1731672835"/>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211648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ampus-background.jpg"/>
          <p:cNvPicPr>
            <a:picLocks noChangeAspect="1"/>
          </p:cNvPicPr>
          <p:nvPr userDrawn="1"/>
        </p:nvPicPr>
        <p:blipFill>
          <a:blip r:embed="rId2" cstate="print"/>
          <a:stretch>
            <a:fillRect/>
          </a:stretch>
        </p:blipFill>
        <p:spPr>
          <a:xfrm>
            <a:off x="0" y="0"/>
            <a:ext cx="9144000" cy="6885384"/>
          </a:xfrm>
          <a:prstGeom prst="rect">
            <a:avLst/>
          </a:prstGeom>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UoA_logo_vert_cmyk_midbg.png"/>
          <p:cNvPicPr/>
          <p:nvPr userDrawn="1"/>
        </p:nvPicPr>
        <p:blipFill>
          <a:blip r:embed="rId3" cstate="screen"/>
          <a:stretch>
            <a:fillRect/>
          </a:stretch>
        </p:blipFill>
        <p:spPr>
          <a:xfrm>
            <a:off x="310772" y="318199"/>
            <a:ext cx="1107584" cy="82127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67426225"/>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02687732"/>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201459835"/>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912547775"/>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3340260055"/>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535756391"/>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84081948"/>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489634185"/>
      </p:ext>
    </p:extLst>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538630669"/>
      </p:ext>
    </p:extLst>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102921249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p:txBody>
          <a:bodyPr/>
          <a:lstStyle/>
          <a:p>
            <a:r>
              <a:rPr lang="en-AU" smtClean="0"/>
              <a:t>University of Adelaide</a:t>
            </a:r>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5492239"/>
      </p:ext>
    </p:extLst>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699494519"/>
      </p:ext>
    </p:extLst>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39169575"/>
      </p:ext>
    </p:extLst>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595596281"/>
      </p:ext>
    </p:extLst>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839902160"/>
      </p:ext>
    </p:extLst>
  </p:cSld>
  <p:clrMapOvr>
    <a:masterClrMapping/>
  </p:clrMapOvr>
  <p:transitio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ooter Placeholder 7"/>
          <p:cNvSpPr>
            <a:spLocks noGrp="1"/>
          </p:cNvSpPr>
          <p:nvPr>
            <p:ph type="ftr" sz="quarter" idx="11"/>
          </p:nvPr>
        </p:nvSpPr>
        <p:spPr/>
        <p:txBody>
          <a:bodyPr/>
          <a:lstStyle/>
          <a:p>
            <a:r>
              <a:rPr lang="en-AU" smtClean="0"/>
              <a:t>University of Adelaide</a:t>
            </a:r>
            <a:endParaRPr lang="en-AU"/>
          </a:p>
        </p:txBody>
      </p:sp>
      <p:sp>
        <p:nvSpPr>
          <p:cNvPr id="9" name="Slide Number Placeholder 8"/>
          <p:cNvSpPr>
            <a:spLocks noGrp="1"/>
          </p:cNvSpPr>
          <p:nvPr>
            <p:ph type="sldNum" sz="quarter" idx="12"/>
          </p:nvPr>
        </p:nvSpPr>
        <p:spPr/>
        <p:txBody>
          <a:bodyPr/>
          <a:lstStyle/>
          <a:p>
            <a:fld id="{7E8AFECB-488C-4862-A863-69DB259C81CD}" type="slidenum">
              <a:rPr lang="en-AU" smtClean="0"/>
              <a:pPr/>
              <a:t>‹#›</a:t>
            </a:fld>
            <a:endParaRPr lang="en-AU"/>
          </a:p>
        </p:txBody>
      </p:sp>
      <p:cxnSp>
        <p:nvCxnSpPr>
          <p:cNvPr id="10" name="Straight Connector 9"/>
          <p:cNvCxnSpPr/>
          <p:nvPr userDrawn="1"/>
        </p:nvCxnSpPr>
        <p:spPr>
          <a:xfrm>
            <a:off x="467544" y="6453336"/>
            <a:ext cx="82809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604963"/>
            <a:ext cx="2108200" cy="4524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4963"/>
            <a:ext cx="6172200" cy="45243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119188" y="4940300"/>
            <a:ext cx="7770812" cy="717550"/>
          </a:xfrm>
        </p:spPr>
        <p:txBody>
          <a:bodyPr/>
          <a:lstStyle/>
          <a:p>
            <a:r>
              <a:rPr lang="de-DE" smtClean="0"/>
              <a:t>Titelmasterformat durch Klicken bearbeiten</a:t>
            </a:r>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175041129"/>
      </p:ext>
    </p:extLst>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425474074"/>
      </p:ext>
    </p:extLst>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54636440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4" name="Footer Placeholder 3"/>
          <p:cNvSpPr>
            <a:spLocks noGrp="1"/>
          </p:cNvSpPr>
          <p:nvPr>
            <p:ph type="ftr" sz="quarter" idx="11"/>
          </p:nvPr>
        </p:nvSpPr>
        <p:spPr/>
        <p:txBody>
          <a:bodyPr/>
          <a:lstStyle/>
          <a:p>
            <a:r>
              <a:rPr lang="en-AU" dirty="0" smtClean="0"/>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a:t>
            </a:fld>
            <a:endParaRPr lang="en-AU"/>
          </a:p>
        </p:txBody>
      </p:sp>
      <p:cxnSp>
        <p:nvCxnSpPr>
          <p:cNvPr id="6" name="Straight Connector 5"/>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664850188"/>
      </p:ext>
    </p:extLst>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1240699"/>
      </p:ext>
    </p:extLst>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4129417951"/>
      </p:ext>
    </p:extLst>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6343950"/>
      </p:ext>
    </p:extLst>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9904758"/>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7782883"/>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783746495"/>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73277660"/>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2919 w 6027"/>
                <a:gd name="T1" fmla="*/ 1 h 2296"/>
                <a:gd name="T2" fmla="*/ 0 w 6027"/>
                <a:gd name="T3" fmla="*/ 1 h 2296"/>
                <a:gd name="T4" fmla="*/ 0 w 6027"/>
                <a:gd name="T5" fmla="*/ 0 h 2296"/>
                <a:gd name="T6" fmla="*/ 2919 w 6027"/>
                <a:gd name="T7" fmla="*/ 0 h 2296"/>
                <a:gd name="T8" fmla="*/ 2919 w 6027"/>
                <a:gd name="T9" fmla="*/ 1 h 2296"/>
                <a:gd name="T10" fmla="*/ 2919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nvGrpSpPr>
          <p:cNvPr id="8" name="Group 30"/>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nvGrpSpPr>
            <p:cNvPr id="10" name="Group 32"/>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107 h 353"/>
                  <a:gd name="T4" fmla="*/ 24 w 186"/>
                  <a:gd name="T5" fmla="*/ 184 h 353"/>
                  <a:gd name="T6" fmla="*/ 18 w 186"/>
                  <a:gd name="T7" fmla="*/ 398 h 353"/>
                  <a:gd name="T8" fmla="*/ 42 w 186"/>
                  <a:gd name="T9" fmla="*/ 690 h 353"/>
                  <a:gd name="T10" fmla="*/ 48 w 186"/>
                  <a:gd name="T11" fmla="*/ 977 h 353"/>
                  <a:gd name="T12" fmla="*/ 0 w 186"/>
                  <a:gd name="T13" fmla="*/ 2135 h 353"/>
                  <a:gd name="T14" fmla="*/ 54 w 186"/>
                  <a:gd name="T15" fmla="*/ 1413 h 353"/>
                  <a:gd name="T16" fmla="*/ 84 w 186"/>
                  <a:gd name="T17" fmla="*/ 1304 h 353"/>
                  <a:gd name="T18" fmla="*/ 126 w 186"/>
                  <a:gd name="T19" fmla="*/ 764 h 353"/>
                  <a:gd name="T20" fmla="*/ 144 w 186"/>
                  <a:gd name="T21" fmla="*/ 723 h 353"/>
                  <a:gd name="T22" fmla="*/ 144 w 186"/>
                  <a:gd name="T23" fmla="*/ 545 h 353"/>
                  <a:gd name="T24" fmla="*/ 186 w 186"/>
                  <a:gd name="T25" fmla="*/ 398 h 353"/>
                  <a:gd name="T26" fmla="*/ 162 w 186"/>
                  <a:gd name="T27" fmla="*/ 36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8 h 66"/>
                  <a:gd name="T8" fmla="*/ 6 w 155"/>
                  <a:gd name="T9" fmla="*/ 110 h 66"/>
                  <a:gd name="T10" fmla="*/ 0 w 155"/>
                  <a:gd name="T11" fmla="*/ 151 h 66"/>
                  <a:gd name="T12" fmla="*/ 78 w 155"/>
                  <a:gd name="T13" fmla="*/ 370 h 66"/>
                  <a:gd name="T14" fmla="*/ 96 w 155"/>
                  <a:gd name="T15" fmla="*/ 260 h 66"/>
                  <a:gd name="T16" fmla="*/ 155 w 155"/>
                  <a:gd name="T17" fmla="*/ 411 h 66"/>
                  <a:gd name="T18" fmla="*/ 126 w 155"/>
                  <a:gd name="T19" fmla="*/ 15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16" name="Freeform 14"/>
              <p:cNvSpPr>
                <a:spLocks/>
              </p:cNvSpPr>
              <p:nvPr userDrawn="1"/>
            </p:nvSpPr>
            <p:spPr bwMode="ltGray">
              <a:xfrm>
                <a:off x="2486" y="3859"/>
                <a:ext cx="42" cy="81"/>
              </a:xfrm>
              <a:custGeom>
                <a:avLst/>
                <a:gdLst>
                  <a:gd name="T0" fmla="*/ 6 w 42"/>
                  <a:gd name="T1" fmla="*/ 241 h 72"/>
                  <a:gd name="T2" fmla="*/ 0 w 42"/>
                  <a:gd name="T3" fmla="*/ 124 h 72"/>
                  <a:gd name="T4" fmla="*/ 12 w 42"/>
                  <a:gd name="T5" fmla="*/ 42 h 72"/>
                  <a:gd name="T6" fmla="*/ 0 w 42"/>
                  <a:gd name="T7" fmla="*/ 42 h 72"/>
                  <a:gd name="T8" fmla="*/ 12 w 42"/>
                  <a:gd name="T9" fmla="*/ 42 h 72"/>
                  <a:gd name="T10" fmla="*/ 24 w 42"/>
                  <a:gd name="T11" fmla="*/ 42 h 72"/>
                  <a:gd name="T12" fmla="*/ 36 w 42"/>
                  <a:gd name="T13" fmla="*/ 42 h 72"/>
                  <a:gd name="T14" fmla="*/ 42 w 42"/>
                  <a:gd name="T15" fmla="*/ 0 h 72"/>
                  <a:gd name="T16" fmla="*/ 30 w 42"/>
                  <a:gd name="T17" fmla="*/ 124 h 72"/>
                  <a:gd name="T18" fmla="*/ 42 w 42"/>
                  <a:gd name="T19" fmla="*/ 322 h 72"/>
                  <a:gd name="T20" fmla="*/ 12 w 42"/>
                  <a:gd name="T21" fmla="*/ 471 h 72"/>
                  <a:gd name="T22" fmla="*/ 6 w 42"/>
                  <a:gd name="T23" fmla="*/ 241 h 72"/>
                  <a:gd name="T24" fmla="*/ 6 w 42"/>
                  <a:gd name="T25" fmla="*/ 2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grpSp>
        <p:nvGrpSpPr>
          <p:cNvPr id="17" name="Group 39"/>
          <p:cNvGrpSpPr>
            <a:grpSpLocks/>
          </p:cNvGrpSpPr>
          <p:nvPr/>
        </p:nvGrpSpPr>
        <p:grpSpPr bwMode="auto">
          <a:xfrm>
            <a:off x="627063" y="6021388"/>
            <a:ext cx="5684837" cy="849312"/>
            <a:chOff x="395" y="3793"/>
            <a:chExt cx="3581" cy="535"/>
          </a:xfrm>
        </p:grpSpPr>
        <p:sp>
          <p:nvSpPr>
            <p:cNvPr id="18" name="Freeform 40"/>
            <p:cNvSpPr>
              <a:spLocks/>
            </p:cNvSpPr>
            <p:nvPr userDrawn="1"/>
          </p:nvSpPr>
          <p:spPr bwMode="auto">
            <a:xfrm>
              <a:off x="1196" y="3793"/>
              <a:ext cx="365" cy="291"/>
            </a:xfrm>
            <a:custGeom>
              <a:avLst/>
              <a:gdLst>
                <a:gd name="T0" fmla="*/ 24 w 365"/>
                <a:gd name="T1" fmla="*/ 24 h 287"/>
                <a:gd name="T2" fmla="*/ 0 w 365"/>
                <a:gd name="T3" fmla="*/ 76 h 287"/>
                <a:gd name="T4" fmla="*/ 66 w 365"/>
                <a:gd name="T5" fmla="*/ 140 h 287"/>
                <a:gd name="T6" fmla="*/ 143 w 365"/>
                <a:gd name="T7" fmla="*/ 228 h 287"/>
                <a:gd name="T8" fmla="*/ 191 w 365"/>
                <a:gd name="T9" fmla="*/ 210 h 287"/>
                <a:gd name="T10" fmla="*/ 341 w 365"/>
                <a:gd name="T11" fmla="*/ 358 h 287"/>
                <a:gd name="T12" fmla="*/ 305 w 365"/>
                <a:gd name="T13" fmla="*/ 219 h 287"/>
                <a:gd name="T14" fmla="*/ 365 w 365"/>
                <a:gd name="T15" fmla="*/ 164 h 287"/>
                <a:gd name="T16" fmla="*/ 359 w 365"/>
                <a:gd name="T17" fmla="*/ 158 h 287"/>
                <a:gd name="T18" fmla="*/ 335 w 365"/>
                <a:gd name="T19" fmla="*/ 146 h 287"/>
                <a:gd name="T20" fmla="*/ 299 w 365"/>
                <a:gd name="T21" fmla="*/ 106 h 287"/>
                <a:gd name="T22" fmla="*/ 257 w 365"/>
                <a:gd name="T23" fmla="*/ 88 h 287"/>
                <a:gd name="T24" fmla="*/ 215 w 365"/>
                <a:gd name="T25" fmla="*/ 70 h 287"/>
                <a:gd name="T26" fmla="*/ 173 w 365"/>
                <a:gd name="T27" fmla="*/ 5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19" name="Freeform 41"/>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20" name="Freeform 42"/>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6 h 60"/>
                <a:gd name="T16" fmla="*/ 65 w 71"/>
                <a:gd name="T17" fmla="*/ 58 h 60"/>
                <a:gd name="T18" fmla="*/ 71 w 71"/>
                <a:gd name="T19" fmla="*/ 70 h 60"/>
                <a:gd name="T20" fmla="*/ 71 w 71"/>
                <a:gd name="T21" fmla="*/ 76 h 60"/>
                <a:gd name="T22" fmla="*/ 59 w 71"/>
                <a:gd name="T23" fmla="*/ 70 h 60"/>
                <a:gd name="T24" fmla="*/ 47 w 71"/>
                <a:gd name="T25" fmla="*/ 58 h 60"/>
                <a:gd name="T26" fmla="*/ 23 w 71"/>
                <a:gd name="T27" fmla="*/ 46 h 60"/>
                <a:gd name="T28" fmla="*/ 23 w 71"/>
                <a:gd name="T29" fmla="*/ 52 h 60"/>
                <a:gd name="T30" fmla="*/ 18 w 71"/>
                <a:gd name="T31" fmla="*/ 58 h 60"/>
                <a:gd name="T32" fmla="*/ 12 w 71"/>
                <a:gd name="T33" fmla="*/ 64 h 60"/>
                <a:gd name="T34" fmla="*/ 6 w 71"/>
                <a:gd name="T35" fmla="*/ 64 h 60"/>
                <a:gd name="T36" fmla="*/ 6 w 71"/>
                <a:gd name="T37" fmla="*/ 64 h 60"/>
                <a:gd name="T38" fmla="*/ 6 w 71"/>
                <a:gd name="T39" fmla="*/ 5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21" name="Freeform 43"/>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0 h 162"/>
                <a:gd name="T10" fmla="*/ 96 w 161"/>
                <a:gd name="T11" fmla="*/ 76 h 162"/>
                <a:gd name="T12" fmla="*/ 102 w 161"/>
                <a:gd name="T13" fmla="*/ 88 h 162"/>
                <a:gd name="T14" fmla="*/ 108 w 161"/>
                <a:gd name="T15" fmla="*/ 100 h 162"/>
                <a:gd name="T16" fmla="*/ 120 w 161"/>
                <a:gd name="T17" fmla="*/ 112 h 162"/>
                <a:gd name="T18" fmla="*/ 143 w 161"/>
                <a:gd name="T19" fmla="*/ 138 h 162"/>
                <a:gd name="T20" fmla="*/ 155 w 161"/>
                <a:gd name="T21" fmla="*/ 170 h 162"/>
                <a:gd name="T22" fmla="*/ 161 w 161"/>
                <a:gd name="T23" fmla="*/ 188 h 162"/>
                <a:gd name="T24" fmla="*/ 161 w 161"/>
                <a:gd name="T25" fmla="*/ 194 h 162"/>
                <a:gd name="T26" fmla="*/ 96 w 161"/>
                <a:gd name="T27" fmla="*/ 118 h 162"/>
                <a:gd name="T28" fmla="*/ 30 w 161"/>
                <a:gd name="T29" fmla="*/ 7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22" name="Freeform 44"/>
            <p:cNvSpPr>
              <a:spLocks/>
            </p:cNvSpPr>
            <p:nvPr userDrawn="1"/>
          </p:nvSpPr>
          <p:spPr bwMode="auto">
            <a:xfrm>
              <a:off x="706" y="3854"/>
              <a:ext cx="59" cy="61"/>
            </a:xfrm>
            <a:custGeom>
              <a:avLst/>
              <a:gdLst>
                <a:gd name="T0" fmla="*/ 59 w 59"/>
                <a:gd name="T1" fmla="*/ 6 h 60"/>
                <a:gd name="T2" fmla="*/ 41 w 59"/>
                <a:gd name="T3" fmla="*/ 46 h 60"/>
                <a:gd name="T4" fmla="*/ 41 w 59"/>
                <a:gd name="T5" fmla="*/ 52 h 60"/>
                <a:gd name="T6" fmla="*/ 47 w 59"/>
                <a:gd name="T7" fmla="*/ 58 h 60"/>
                <a:gd name="T8" fmla="*/ 53 w 59"/>
                <a:gd name="T9" fmla="*/ 70 h 60"/>
                <a:gd name="T10" fmla="*/ 53 w 59"/>
                <a:gd name="T11" fmla="*/ 76 h 60"/>
                <a:gd name="T12" fmla="*/ 47 w 59"/>
                <a:gd name="T13" fmla="*/ 70 h 60"/>
                <a:gd name="T14" fmla="*/ 35 w 59"/>
                <a:gd name="T15" fmla="*/ 64 h 60"/>
                <a:gd name="T16" fmla="*/ 23 w 59"/>
                <a:gd name="T17" fmla="*/ 52 h 60"/>
                <a:gd name="T18" fmla="*/ 17 w 59"/>
                <a:gd name="T19" fmla="*/ 4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23" name="Freeform 45"/>
            <p:cNvSpPr>
              <a:spLocks/>
            </p:cNvSpPr>
            <p:nvPr userDrawn="1"/>
          </p:nvSpPr>
          <p:spPr bwMode="auto">
            <a:xfrm>
              <a:off x="395" y="3811"/>
              <a:ext cx="245" cy="207"/>
            </a:xfrm>
            <a:custGeom>
              <a:avLst/>
              <a:gdLst>
                <a:gd name="T0" fmla="*/ 233 w 245"/>
                <a:gd name="T1" fmla="*/ 52 h 204"/>
                <a:gd name="T2" fmla="*/ 245 w 245"/>
                <a:gd name="T3" fmla="*/ 58 h 204"/>
                <a:gd name="T4" fmla="*/ 209 w 245"/>
                <a:gd name="T5" fmla="*/ 100 h 204"/>
                <a:gd name="T6" fmla="*/ 143 w 245"/>
                <a:gd name="T7" fmla="*/ 164 h 204"/>
                <a:gd name="T8" fmla="*/ 167 w 245"/>
                <a:gd name="T9" fmla="*/ 197 h 204"/>
                <a:gd name="T10" fmla="*/ 179 w 245"/>
                <a:gd name="T11" fmla="*/ 256 h 204"/>
                <a:gd name="T12" fmla="*/ 77 w 245"/>
                <a:gd name="T13" fmla="*/ 164 h 204"/>
                <a:gd name="T14" fmla="*/ 47 w 245"/>
                <a:gd name="T15" fmla="*/ 100 h 204"/>
                <a:gd name="T16" fmla="*/ 89 w 245"/>
                <a:gd name="T17" fmla="*/ 82 h 204"/>
                <a:gd name="T18" fmla="*/ 59 w 245"/>
                <a:gd name="T19" fmla="*/ 5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2 h 204"/>
                <a:gd name="T50" fmla="*/ 233 w 245"/>
                <a:gd name="T51" fmla="*/ 5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en-AU"/>
              <a:t>Click to edit Master title style</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AU"/>
              <a:t>Click to edit Master subtitle style</a:t>
            </a:r>
          </a:p>
        </p:txBody>
      </p:sp>
      <p:sp>
        <p:nvSpPr>
          <p:cNvPr id="24" name="Rectangle 25"/>
          <p:cNvSpPr>
            <a:spLocks noGrp="1" noChangeArrowheads="1"/>
          </p:cNvSpPr>
          <p:nvPr>
            <p:ph type="dt" sz="quarter" idx="10"/>
          </p:nvPr>
        </p:nvSpPr>
        <p:spPr/>
        <p:txBody>
          <a:bodyPr/>
          <a:lstStyle>
            <a:lvl1pPr algn="r" eaLnBrk="0" hangingPunct="0">
              <a:defRPr/>
            </a:lvl1pPr>
          </a:lstStyle>
          <a:p>
            <a:pPr>
              <a:defRPr/>
            </a:pPr>
            <a:endParaRPr lang="en-AU" altLang="en-US"/>
          </a:p>
        </p:txBody>
      </p:sp>
      <p:sp>
        <p:nvSpPr>
          <p:cNvPr id="25" name="Rectangle 26"/>
          <p:cNvSpPr>
            <a:spLocks noGrp="1" noChangeArrowheads="1"/>
          </p:cNvSpPr>
          <p:nvPr>
            <p:ph type="sldNum" sz="quarter" idx="11"/>
          </p:nvPr>
        </p:nvSpPr>
        <p:spPr/>
        <p:txBody>
          <a:bodyPr/>
          <a:lstStyle>
            <a:lvl1pPr eaLnBrk="0" hangingPunct="0">
              <a:defRPr/>
            </a:lvl1pPr>
          </a:lstStyle>
          <a:p>
            <a:pPr>
              <a:defRPr/>
            </a:pPr>
            <a:fld id="{85C20DBD-AA82-44D5-B357-9679F84ADB76}" type="slidenum">
              <a:rPr lang="en-AU" altLang="en-US"/>
              <a:pPr>
                <a:defRPr/>
              </a:pPr>
              <a:t>‹#›</a:t>
            </a:fld>
            <a:endParaRPr lang="en-AU" altLang="en-US"/>
          </a:p>
        </p:txBody>
      </p:sp>
      <p:sp>
        <p:nvSpPr>
          <p:cNvPr id="26" name="Rectangle 27"/>
          <p:cNvSpPr>
            <a:spLocks noGrp="1" noChangeArrowheads="1"/>
          </p:cNvSpPr>
          <p:nvPr>
            <p:ph type="ftr" sz="quarter" idx="12"/>
          </p:nvPr>
        </p:nvSpPr>
        <p:spPr/>
        <p:txBody>
          <a:bodyPr/>
          <a:lstStyle>
            <a:lvl1pPr eaLnBrk="0" hangingPunct="0">
              <a:defRPr/>
            </a:lvl1pPr>
          </a:lstStyle>
          <a:p>
            <a:pPr>
              <a:defRPr/>
            </a:pPr>
            <a:endParaRPr lang="en-AU" altLang="en-US"/>
          </a:p>
        </p:txBody>
      </p:sp>
    </p:spTree>
    <p:extLst>
      <p:ext uri="{BB962C8B-B14F-4D97-AF65-F5344CB8AC3E}">
        <p14:creationId xmlns:p14="http://schemas.microsoft.com/office/powerpoint/2010/main" xmlns="" val="19791910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5"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6" name="Rectangle 27"/>
          <p:cNvSpPr>
            <a:spLocks noGrp="1" noChangeArrowheads="1"/>
          </p:cNvSpPr>
          <p:nvPr>
            <p:ph type="sldNum" sz="quarter" idx="12"/>
          </p:nvPr>
        </p:nvSpPr>
        <p:spPr/>
        <p:txBody>
          <a:bodyPr/>
          <a:lstStyle>
            <a:lvl1pPr eaLnBrk="0" hangingPunct="0">
              <a:defRPr/>
            </a:lvl1pPr>
          </a:lstStyle>
          <a:p>
            <a:pPr>
              <a:defRPr/>
            </a:pPr>
            <a:fld id="{3156E999-62F0-4C44-B37E-D7769FB3945C}" type="slidenum">
              <a:rPr lang="en-AU" altLang="en-US"/>
              <a:pPr>
                <a:defRPr/>
              </a:pPr>
              <a:t>‹#›</a:t>
            </a:fld>
            <a:endParaRPr lang="en-AU" altLang="en-US"/>
          </a:p>
        </p:txBody>
      </p:sp>
    </p:spTree>
    <p:extLst>
      <p:ext uri="{BB962C8B-B14F-4D97-AF65-F5344CB8AC3E}">
        <p14:creationId xmlns:p14="http://schemas.microsoft.com/office/powerpoint/2010/main" xmlns="" val="399069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University of Adelaide</a:t>
            </a:r>
            <a:endParaRPr lang="en-AU"/>
          </a:p>
        </p:txBody>
      </p:sp>
      <p:sp>
        <p:nvSpPr>
          <p:cNvPr id="4" name="Slide Number Placeholder 3"/>
          <p:cNvSpPr>
            <a:spLocks noGrp="1"/>
          </p:cNvSpPr>
          <p:nvPr>
            <p:ph type="sldNum" sz="quarter" idx="12"/>
          </p:nvPr>
        </p:nvSpPr>
        <p:spPr/>
        <p:txBody>
          <a:bodyPr/>
          <a:lstStyle/>
          <a:p>
            <a:fld id="{7E8AFECB-488C-4862-A863-69DB259C81CD}" type="slidenum">
              <a:rPr lang="en-AU" smtClean="0"/>
              <a:pPr/>
              <a:t>‹#›</a:t>
            </a:fld>
            <a:endParaRPr lang="en-AU"/>
          </a:p>
        </p:txBody>
      </p:sp>
      <p:cxnSp>
        <p:nvCxnSpPr>
          <p:cNvPr id="5" name="Straight Connector 4"/>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5"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6" name="Rectangle 27"/>
          <p:cNvSpPr>
            <a:spLocks noGrp="1" noChangeArrowheads="1"/>
          </p:cNvSpPr>
          <p:nvPr>
            <p:ph type="sldNum" sz="quarter" idx="12"/>
          </p:nvPr>
        </p:nvSpPr>
        <p:spPr/>
        <p:txBody>
          <a:bodyPr/>
          <a:lstStyle>
            <a:lvl1pPr eaLnBrk="0" hangingPunct="0">
              <a:defRPr/>
            </a:lvl1pPr>
          </a:lstStyle>
          <a:p>
            <a:pPr>
              <a:defRPr/>
            </a:pPr>
            <a:fld id="{2342AEEE-8BAA-437C-8790-A9A65258FF60}" type="slidenum">
              <a:rPr lang="en-AU" altLang="en-US"/>
              <a:pPr>
                <a:defRPr/>
              </a:pPr>
              <a:t>‹#›</a:t>
            </a:fld>
            <a:endParaRPr lang="en-AU" altLang="en-US"/>
          </a:p>
        </p:txBody>
      </p:sp>
    </p:spTree>
    <p:extLst>
      <p:ext uri="{BB962C8B-B14F-4D97-AF65-F5344CB8AC3E}">
        <p14:creationId xmlns:p14="http://schemas.microsoft.com/office/powerpoint/2010/main" xmlns="" val="1791028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6"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7" name="Rectangle 27"/>
          <p:cNvSpPr>
            <a:spLocks noGrp="1" noChangeArrowheads="1"/>
          </p:cNvSpPr>
          <p:nvPr>
            <p:ph type="sldNum" sz="quarter" idx="12"/>
          </p:nvPr>
        </p:nvSpPr>
        <p:spPr/>
        <p:txBody>
          <a:bodyPr/>
          <a:lstStyle>
            <a:lvl1pPr eaLnBrk="0" hangingPunct="0">
              <a:defRPr/>
            </a:lvl1pPr>
          </a:lstStyle>
          <a:p>
            <a:pPr>
              <a:defRPr/>
            </a:pPr>
            <a:fld id="{059A73CA-8809-472E-927B-01638C443FEB}" type="slidenum">
              <a:rPr lang="en-AU" altLang="en-US"/>
              <a:pPr>
                <a:defRPr/>
              </a:pPr>
              <a:t>‹#›</a:t>
            </a:fld>
            <a:endParaRPr lang="en-AU" altLang="en-US"/>
          </a:p>
        </p:txBody>
      </p:sp>
    </p:spTree>
    <p:extLst>
      <p:ext uri="{BB962C8B-B14F-4D97-AF65-F5344CB8AC3E}">
        <p14:creationId xmlns:p14="http://schemas.microsoft.com/office/powerpoint/2010/main" xmlns="" val="2747875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8"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9" name="Rectangle 27"/>
          <p:cNvSpPr>
            <a:spLocks noGrp="1" noChangeArrowheads="1"/>
          </p:cNvSpPr>
          <p:nvPr>
            <p:ph type="sldNum" sz="quarter" idx="12"/>
          </p:nvPr>
        </p:nvSpPr>
        <p:spPr/>
        <p:txBody>
          <a:bodyPr/>
          <a:lstStyle>
            <a:lvl1pPr eaLnBrk="0" hangingPunct="0">
              <a:defRPr/>
            </a:lvl1pPr>
          </a:lstStyle>
          <a:p>
            <a:pPr>
              <a:defRPr/>
            </a:pPr>
            <a:fld id="{615058D1-3651-4D76-9367-C0E411388A7E}" type="slidenum">
              <a:rPr lang="en-AU" altLang="en-US"/>
              <a:pPr>
                <a:defRPr/>
              </a:pPr>
              <a:t>‹#›</a:t>
            </a:fld>
            <a:endParaRPr lang="en-AU" altLang="en-US"/>
          </a:p>
        </p:txBody>
      </p:sp>
    </p:spTree>
    <p:extLst>
      <p:ext uri="{BB962C8B-B14F-4D97-AF65-F5344CB8AC3E}">
        <p14:creationId xmlns:p14="http://schemas.microsoft.com/office/powerpoint/2010/main" xmlns="" val="2158221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4"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5" name="Rectangle 27"/>
          <p:cNvSpPr>
            <a:spLocks noGrp="1" noChangeArrowheads="1"/>
          </p:cNvSpPr>
          <p:nvPr>
            <p:ph type="sldNum" sz="quarter" idx="12"/>
          </p:nvPr>
        </p:nvSpPr>
        <p:spPr/>
        <p:txBody>
          <a:bodyPr/>
          <a:lstStyle>
            <a:lvl1pPr eaLnBrk="0" hangingPunct="0">
              <a:defRPr/>
            </a:lvl1pPr>
          </a:lstStyle>
          <a:p>
            <a:pPr>
              <a:defRPr/>
            </a:pPr>
            <a:fld id="{2F7B5ACF-C4EC-4BCC-809E-53F3776636C1}" type="slidenum">
              <a:rPr lang="en-AU" altLang="en-US"/>
              <a:pPr>
                <a:defRPr/>
              </a:pPr>
              <a:t>‹#›</a:t>
            </a:fld>
            <a:endParaRPr lang="en-AU" altLang="en-US"/>
          </a:p>
        </p:txBody>
      </p:sp>
    </p:spTree>
    <p:extLst>
      <p:ext uri="{BB962C8B-B14F-4D97-AF65-F5344CB8AC3E}">
        <p14:creationId xmlns:p14="http://schemas.microsoft.com/office/powerpoint/2010/main" xmlns="" val="41887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3"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4" name="Rectangle 27"/>
          <p:cNvSpPr>
            <a:spLocks noGrp="1" noChangeArrowheads="1"/>
          </p:cNvSpPr>
          <p:nvPr>
            <p:ph type="sldNum" sz="quarter" idx="12"/>
          </p:nvPr>
        </p:nvSpPr>
        <p:spPr/>
        <p:txBody>
          <a:bodyPr/>
          <a:lstStyle>
            <a:lvl1pPr eaLnBrk="0" hangingPunct="0">
              <a:defRPr/>
            </a:lvl1pPr>
          </a:lstStyle>
          <a:p>
            <a:pPr>
              <a:defRPr/>
            </a:pPr>
            <a:fld id="{F12746B6-1455-493F-AC3A-E93DFE981D75}" type="slidenum">
              <a:rPr lang="en-AU" altLang="en-US"/>
              <a:pPr>
                <a:defRPr/>
              </a:pPr>
              <a:t>‹#›</a:t>
            </a:fld>
            <a:endParaRPr lang="en-AU" altLang="en-US"/>
          </a:p>
        </p:txBody>
      </p:sp>
    </p:spTree>
    <p:extLst>
      <p:ext uri="{BB962C8B-B14F-4D97-AF65-F5344CB8AC3E}">
        <p14:creationId xmlns:p14="http://schemas.microsoft.com/office/powerpoint/2010/main" xmlns="" val="161557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6"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7" name="Rectangle 27"/>
          <p:cNvSpPr>
            <a:spLocks noGrp="1" noChangeArrowheads="1"/>
          </p:cNvSpPr>
          <p:nvPr>
            <p:ph type="sldNum" sz="quarter" idx="12"/>
          </p:nvPr>
        </p:nvSpPr>
        <p:spPr/>
        <p:txBody>
          <a:bodyPr/>
          <a:lstStyle>
            <a:lvl1pPr eaLnBrk="0" hangingPunct="0">
              <a:defRPr/>
            </a:lvl1pPr>
          </a:lstStyle>
          <a:p>
            <a:pPr>
              <a:defRPr/>
            </a:pPr>
            <a:fld id="{62EF53DD-E055-46A4-A181-3105B0C43524}" type="slidenum">
              <a:rPr lang="en-AU" altLang="en-US"/>
              <a:pPr>
                <a:defRPr/>
              </a:pPr>
              <a:t>‹#›</a:t>
            </a:fld>
            <a:endParaRPr lang="en-AU" altLang="en-US"/>
          </a:p>
        </p:txBody>
      </p:sp>
    </p:spTree>
    <p:extLst>
      <p:ext uri="{BB962C8B-B14F-4D97-AF65-F5344CB8AC3E}">
        <p14:creationId xmlns:p14="http://schemas.microsoft.com/office/powerpoint/2010/main" xmlns="" val="838999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6"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7" name="Rectangle 27"/>
          <p:cNvSpPr>
            <a:spLocks noGrp="1" noChangeArrowheads="1"/>
          </p:cNvSpPr>
          <p:nvPr>
            <p:ph type="sldNum" sz="quarter" idx="12"/>
          </p:nvPr>
        </p:nvSpPr>
        <p:spPr/>
        <p:txBody>
          <a:bodyPr/>
          <a:lstStyle>
            <a:lvl1pPr eaLnBrk="0" hangingPunct="0">
              <a:defRPr/>
            </a:lvl1pPr>
          </a:lstStyle>
          <a:p>
            <a:pPr>
              <a:defRPr/>
            </a:pPr>
            <a:fld id="{10879D4B-C608-4B15-B927-A4758CD27EF6}" type="slidenum">
              <a:rPr lang="en-AU" altLang="en-US"/>
              <a:pPr>
                <a:defRPr/>
              </a:pPr>
              <a:t>‹#›</a:t>
            </a:fld>
            <a:endParaRPr lang="en-AU" altLang="en-US"/>
          </a:p>
        </p:txBody>
      </p:sp>
    </p:spTree>
    <p:extLst>
      <p:ext uri="{BB962C8B-B14F-4D97-AF65-F5344CB8AC3E}">
        <p14:creationId xmlns:p14="http://schemas.microsoft.com/office/powerpoint/2010/main" xmlns="" val="95391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5"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6" name="Rectangle 27"/>
          <p:cNvSpPr>
            <a:spLocks noGrp="1" noChangeArrowheads="1"/>
          </p:cNvSpPr>
          <p:nvPr>
            <p:ph type="sldNum" sz="quarter" idx="12"/>
          </p:nvPr>
        </p:nvSpPr>
        <p:spPr/>
        <p:txBody>
          <a:bodyPr/>
          <a:lstStyle>
            <a:lvl1pPr eaLnBrk="0" hangingPunct="0">
              <a:defRPr/>
            </a:lvl1pPr>
          </a:lstStyle>
          <a:p>
            <a:pPr>
              <a:defRPr/>
            </a:pPr>
            <a:fld id="{E8CFD199-DBDA-495E-BC8A-263F17271D87}" type="slidenum">
              <a:rPr lang="en-AU" altLang="en-US"/>
              <a:pPr>
                <a:defRPr/>
              </a:pPr>
              <a:t>‹#›</a:t>
            </a:fld>
            <a:endParaRPr lang="en-AU" altLang="en-US"/>
          </a:p>
        </p:txBody>
      </p:sp>
    </p:spTree>
    <p:extLst>
      <p:ext uri="{BB962C8B-B14F-4D97-AF65-F5344CB8AC3E}">
        <p14:creationId xmlns:p14="http://schemas.microsoft.com/office/powerpoint/2010/main" xmlns="" val="2169272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5"/>
          <p:cNvSpPr>
            <a:spLocks noGrp="1" noChangeArrowheads="1"/>
          </p:cNvSpPr>
          <p:nvPr>
            <p:ph type="dt" sz="half" idx="10"/>
          </p:nvPr>
        </p:nvSpPr>
        <p:spPr/>
        <p:txBody>
          <a:bodyPr/>
          <a:lstStyle>
            <a:lvl1pPr algn="r" eaLnBrk="0" hangingPunct="0">
              <a:defRPr/>
            </a:lvl1pPr>
          </a:lstStyle>
          <a:p>
            <a:pPr>
              <a:defRPr/>
            </a:pPr>
            <a:endParaRPr lang="en-AU" altLang="en-US"/>
          </a:p>
        </p:txBody>
      </p:sp>
      <p:sp>
        <p:nvSpPr>
          <p:cNvPr id="5" name="Rectangle 26"/>
          <p:cNvSpPr>
            <a:spLocks noGrp="1" noChangeArrowheads="1"/>
          </p:cNvSpPr>
          <p:nvPr>
            <p:ph type="ftr" sz="quarter" idx="11"/>
          </p:nvPr>
        </p:nvSpPr>
        <p:spPr/>
        <p:txBody>
          <a:bodyPr/>
          <a:lstStyle>
            <a:lvl1pPr eaLnBrk="0" hangingPunct="0">
              <a:defRPr/>
            </a:lvl1pPr>
          </a:lstStyle>
          <a:p>
            <a:pPr>
              <a:defRPr/>
            </a:pPr>
            <a:endParaRPr lang="en-AU" altLang="en-US"/>
          </a:p>
        </p:txBody>
      </p:sp>
      <p:sp>
        <p:nvSpPr>
          <p:cNvPr id="6" name="Rectangle 27"/>
          <p:cNvSpPr>
            <a:spLocks noGrp="1" noChangeArrowheads="1"/>
          </p:cNvSpPr>
          <p:nvPr>
            <p:ph type="sldNum" sz="quarter" idx="12"/>
          </p:nvPr>
        </p:nvSpPr>
        <p:spPr/>
        <p:txBody>
          <a:bodyPr/>
          <a:lstStyle>
            <a:lvl1pPr eaLnBrk="0" hangingPunct="0">
              <a:defRPr/>
            </a:lvl1pPr>
          </a:lstStyle>
          <a:p>
            <a:pPr>
              <a:defRPr/>
            </a:pPr>
            <a:fld id="{BD02E762-478B-470C-B479-4697FDD4AA04}" type="slidenum">
              <a:rPr lang="en-AU" altLang="en-US"/>
              <a:pPr>
                <a:defRPr/>
              </a:pPr>
              <a:t>‹#›</a:t>
            </a:fld>
            <a:endParaRPr lang="en-AU" altLang="en-US"/>
          </a:p>
        </p:txBody>
      </p:sp>
    </p:spTree>
    <p:extLst>
      <p:ext uri="{BB962C8B-B14F-4D97-AF65-F5344CB8AC3E}">
        <p14:creationId xmlns:p14="http://schemas.microsoft.com/office/powerpoint/2010/main" xmlns="" val="14487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29"/>
          <p:cNvSpPr txBox="1">
            <a:spLocks noChangeArrowheads="1"/>
          </p:cNvSpPr>
          <p:nvPr userDrawn="1"/>
        </p:nvSpPr>
        <p:spPr bwMode="auto">
          <a:xfrm>
            <a:off x="228600" y="6186488"/>
            <a:ext cx="4572000" cy="320675"/>
          </a:xfrm>
          <a:prstGeom prst="rect">
            <a:avLst/>
          </a:prstGeom>
          <a:noFill/>
          <a:ln>
            <a:noFill/>
          </a:ln>
          <a:extLst/>
        </p:spPr>
        <p:txBody>
          <a:bodyPr lIns="0" rIns="0">
            <a:spAutoFit/>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fontAlgn="base">
              <a:lnSpc>
                <a:spcPts val="1800"/>
              </a:lnSpc>
              <a:spcBef>
                <a:spcPct val="0"/>
              </a:spcBef>
              <a:spcAft>
                <a:spcPct val="0"/>
              </a:spcAft>
              <a:defRPr/>
            </a:pPr>
            <a:r>
              <a:rPr lang="en-US" sz="1200" smtClean="0">
                <a:solidFill>
                  <a:srgbClr val="003399"/>
                </a:solidFill>
                <a:latin typeface="Arial" charset="0"/>
              </a:rPr>
              <a:t>Name of Faculty, School or Division</a:t>
            </a:r>
          </a:p>
        </p:txBody>
      </p:sp>
      <p:sp>
        <p:nvSpPr>
          <p:cNvPr id="3" name="Text Box 38"/>
          <p:cNvSpPr txBox="1">
            <a:spLocks noChangeArrowheads="1"/>
          </p:cNvSpPr>
          <p:nvPr userDrawn="1"/>
        </p:nvSpPr>
        <p:spPr bwMode="auto">
          <a:xfrm>
            <a:off x="990600" y="1660525"/>
            <a:ext cx="4572000" cy="320675"/>
          </a:xfrm>
          <a:prstGeom prst="rect">
            <a:avLst/>
          </a:prstGeom>
          <a:noFill/>
          <a:ln>
            <a:noFill/>
          </a:ln>
          <a:extLst/>
        </p:spPr>
        <p:txBody>
          <a:bodyPr lIns="0" rIns="0">
            <a:spAutoFit/>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fontAlgn="base">
              <a:lnSpc>
                <a:spcPts val="1800"/>
              </a:lnSpc>
              <a:spcBef>
                <a:spcPct val="0"/>
              </a:spcBef>
              <a:spcAft>
                <a:spcPct val="0"/>
              </a:spcAft>
              <a:defRPr/>
            </a:pPr>
            <a:r>
              <a:rPr lang="en-US" sz="1800" b="1" smtClean="0">
                <a:solidFill>
                  <a:srgbClr val="003399"/>
                </a:solidFill>
                <a:latin typeface="Arial" charset="0"/>
              </a:rPr>
              <a:t>12th May, 2009</a:t>
            </a:r>
          </a:p>
        </p:txBody>
      </p:sp>
      <p:pic>
        <p:nvPicPr>
          <p:cNvPr id="4" name="Picture 4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350988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University of Adelaide</a:t>
            </a:r>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xmlns="" val="2769296980"/>
      </p:ext>
    </p:extLst>
  </p:cSld>
  <p:clrMapOvr>
    <a:masterClrMapping/>
  </p:clrMapOvr>
  <p:transition>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467112725"/>
      </p:ext>
    </p:extLst>
  </p:cSld>
  <p:clrMapOvr>
    <a:masterClrMapping/>
  </p:clrMapOvr>
  <p:transition>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95649809"/>
      </p:ext>
    </p:extLst>
  </p:cSld>
  <p:clrMapOvr>
    <a:masterClrMapping/>
  </p:clrMapOvr>
  <p:transition>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5400" y="2514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185457194"/>
      </p:ext>
    </p:extLst>
  </p:cSld>
  <p:clrMapOvr>
    <a:masterClrMapping/>
  </p:clrMapOvr>
  <p:transition>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948555909"/>
      </p:ext>
    </p:extLst>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xmlns="" val="3278350945"/>
      </p:ext>
    </p:extLst>
  </p:cSld>
  <p:clrMapOvr>
    <a:masterClrMapping/>
  </p:clrMapOvr>
  <p:transition>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5077169"/>
      </p:ext>
    </p:extLst>
  </p:cSld>
  <p:clrMapOvr>
    <a:masterClrMapping/>
  </p:clrMapOvr>
  <p:transition>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58783906"/>
      </p:ext>
    </p:extLst>
  </p:cSld>
  <p:clrMapOvr>
    <a:masterClrMapping/>
  </p:clrMapOvr>
  <p:transition>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49039605"/>
      </p:ext>
    </p:extLst>
  </p:cSld>
  <p:clrMapOvr>
    <a:masterClrMapping/>
  </p:clrMapOvr>
  <p:transition>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2472170909"/>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sp>
        <p:nvSpPr>
          <p:cNvPr id="8" name="Footer Placeholder 4"/>
          <p:cNvSpPr>
            <a:spLocks noGrp="1"/>
          </p:cNvSpPr>
          <p:nvPr>
            <p:ph type="ftr" sz="quarter" idx="11"/>
          </p:nvPr>
        </p:nvSpPr>
        <p:spPr>
          <a:xfrm>
            <a:off x="467544" y="6448251"/>
            <a:ext cx="2895600" cy="365125"/>
          </a:xfrm>
        </p:spPr>
        <p:txBody>
          <a:bodyPr/>
          <a:lstStyle/>
          <a:p>
            <a:r>
              <a:rPr lang="en-AU" smtClean="0"/>
              <a:t>University of Adelaide</a:t>
            </a:r>
            <a:endParaRPr lang="en-AU"/>
          </a:p>
        </p:txBody>
      </p:sp>
      <p:cxnSp>
        <p:nvCxnSpPr>
          <p:cNvPr id="9" name="Straight Connector 8"/>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752600"/>
            <a:ext cx="2076450" cy="4191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752600"/>
            <a:ext cx="60769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1732749093"/>
      </p:ext>
    </p:extLst>
  </p:cSld>
  <p:clrMapOvr>
    <a:masterClrMapping/>
  </p:clrMapOvr>
  <p:transition>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29"/>
          <p:cNvSpPr txBox="1">
            <a:spLocks noChangeArrowheads="1"/>
          </p:cNvSpPr>
          <p:nvPr userDrawn="1"/>
        </p:nvSpPr>
        <p:spPr bwMode="auto">
          <a:xfrm>
            <a:off x="228600" y="6186488"/>
            <a:ext cx="4572000" cy="320675"/>
          </a:xfrm>
          <a:prstGeom prst="rect">
            <a:avLst/>
          </a:prstGeom>
          <a:noFill/>
          <a:ln>
            <a:noFill/>
          </a:ln>
          <a:extLst/>
        </p:spPr>
        <p:txBody>
          <a:bodyPr lIns="0" rIns="0">
            <a:spAutoFit/>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0" fontAlgn="base" hangingPunct="0">
              <a:lnSpc>
                <a:spcPts val="1800"/>
              </a:lnSpc>
              <a:spcBef>
                <a:spcPct val="0"/>
              </a:spcBef>
              <a:spcAft>
                <a:spcPct val="0"/>
              </a:spcAft>
              <a:defRPr/>
            </a:pPr>
            <a:r>
              <a:rPr lang="en-US" sz="1200" smtClean="0">
                <a:solidFill>
                  <a:srgbClr val="FFFFFF"/>
                </a:solidFill>
                <a:latin typeface="Arial" charset="0"/>
              </a:rPr>
              <a:t>Name of Faculty, School or Division</a:t>
            </a:r>
          </a:p>
        </p:txBody>
      </p:sp>
      <p:sp>
        <p:nvSpPr>
          <p:cNvPr id="3" name="Text Box 38"/>
          <p:cNvSpPr txBox="1">
            <a:spLocks noChangeArrowheads="1"/>
          </p:cNvSpPr>
          <p:nvPr userDrawn="1"/>
        </p:nvSpPr>
        <p:spPr bwMode="auto">
          <a:xfrm>
            <a:off x="990600" y="1660525"/>
            <a:ext cx="4572000" cy="320675"/>
          </a:xfrm>
          <a:prstGeom prst="rect">
            <a:avLst/>
          </a:prstGeom>
          <a:noFill/>
          <a:ln>
            <a:noFill/>
          </a:ln>
          <a:extLst/>
        </p:spPr>
        <p:txBody>
          <a:bodyPr lIns="0" rIns="0">
            <a:spAutoFit/>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0" fontAlgn="base" hangingPunct="0">
              <a:lnSpc>
                <a:spcPts val="1800"/>
              </a:lnSpc>
              <a:spcBef>
                <a:spcPct val="0"/>
              </a:spcBef>
              <a:spcAft>
                <a:spcPct val="0"/>
              </a:spcAft>
              <a:defRPr/>
            </a:pPr>
            <a:r>
              <a:rPr lang="en-US" sz="1800" b="1" smtClean="0">
                <a:solidFill>
                  <a:srgbClr val="FFFFFF"/>
                </a:solidFill>
                <a:latin typeface="Arial" charset="0"/>
              </a:rPr>
              <a:t>12th May, 2009</a:t>
            </a:r>
          </a:p>
        </p:txBody>
      </p:sp>
      <p:pic>
        <p:nvPicPr>
          <p:cNvPr id="4" name="Picture 4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528812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29600" cy="850106"/>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467544" y="6448251"/>
            <a:ext cx="2895600" cy="365125"/>
          </a:xfrm>
          <a:prstGeom prst="rect">
            <a:avLst/>
          </a:prstGeom>
        </p:spPr>
        <p:txBody>
          <a:bodyPr vert="horz" lIns="91440" tIns="45720" rIns="91440" bIns="45720" rtlCol="0" anchor="ctr"/>
          <a:lstStyle>
            <a:lvl1pPr algn="l">
              <a:defRPr sz="1100">
                <a:solidFill>
                  <a:schemeClr val="tx1">
                    <a:tint val="75000"/>
                  </a:schemeClr>
                </a:solidFill>
                <a:latin typeface="Georgia" pitchFamily="18" charset="0"/>
              </a:defRPr>
            </a:lvl1pPr>
          </a:lstStyle>
          <a:p>
            <a:r>
              <a:rPr lang="en-AU" dirty="0" smtClean="0"/>
              <a:t>University of Adelaide</a:t>
            </a:r>
            <a:endParaRPr lang="en-AU" dirty="0"/>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100">
                <a:solidFill>
                  <a:srgbClr val="808285"/>
                </a:solidFill>
                <a:latin typeface="Georgia" pitchFamily="18" charset="0"/>
              </a:defRPr>
            </a:lvl1pPr>
          </a:lstStyle>
          <a:p>
            <a:fld id="{95078D05-E1F1-4281-8199-8B61E9D7363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solidFill>
            <a:srgbClr val="0060A8"/>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8313" y="333375"/>
            <a:ext cx="822960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lvl="0"/>
            <a:r>
              <a:rPr lang="zh-CN" altLang="en-US" smtClean="0"/>
              <a:t>单击此处编辑母版标题样式</a:t>
            </a:r>
            <a:endParaRPr lang="en-AU" altLang="en-US" smtClean="0"/>
          </a:p>
        </p:txBody>
      </p:sp>
      <p:sp>
        <p:nvSpPr>
          <p:cNvPr id="3075" name="Text Placeholder 2"/>
          <p:cNvSpPr>
            <a:spLocks noGrp="1"/>
          </p:cNvSpPr>
          <p:nvPr>
            <p:ph type="body" idx="1"/>
          </p:nvPr>
        </p:nvSpPr>
        <p:spPr bwMode="auto">
          <a:xfrm>
            <a:off x="457200" y="1412875"/>
            <a:ext cx="8229600" cy="471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ltLang="en-US" smtClean="0"/>
          </a:p>
        </p:txBody>
      </p:sp>
      <p:sp>
        <p:nvSpPr>
          <p:cNvPr id="5" name="Footer Placeholder 4"/>
          <p:cNvSpPr>
            <a:spLocks noGrp="1"/>
          </p:cNvSpPr>
          <p:nvPr>
            <p:ph type="ftr" sz="quarter" idx="3"/>
          </p:nvPr>
        </p:nvSpPr>
        <p:spPr>
          <a:xfrm>
            <a:off x="468313" y="6448425"/>
            <a:ext cx="2895600" cy="365125"/>
          </a:xfrm>
          <a:prstGeom prst="rect">
            <a:avLst/>
          </a:prstGeom>
        </p:spPr>
        <p:txBody>
          <a:bodyPr vert="horz" lIns="91400" tIns="45702" rIns="91400" bIns="45702" rtlCol="0" anchor="ctr"/>
          <a:lstStyle>
            <a:lvl1pPr algn="l" defTabSz="914021" eaLnBrk="1" fontAlgn="auto" hangingPunct="1">
              <a:spcBef>
                <a:spcPts val="0"/>
              </a:spcBef>
              <a:spcAft>
                <a:spcPts val="0"/>
              </a:spcAft>
              <a:defRPr sz="1100">
                <a:solidFill>
                  <a:prstClr val="black">
                    <a:tint val="75000"/>
                  </a:prstClr>
                </a:solidFill>
                <a:latin typeface="Georgia" pitchFamily="18" charset="0"/>
                <a:ea typeface="+mn-ea"/>
              </a:defRPr>
            </a:lvl1pPr>
          </a:lstStyle>
          <a:p>
            <a:pPr>
              <a:defRPr/>
            </a:pPr>
            <a:r>
              <a:rPr lang="en-AU"/>
              <a:t>The University of Adelaide</a:t>
            </a:r>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00" tIns="45702" rIns="91400" bIns="45702" rtlCol="0" anchor="ctr"/>
          <a:lstStyle>
            <a:lvl1pPr algn="r" defTabSz="914021" eaLnBrk="1" fontAlgn="auto" hangingPunct="1">
              <a:spcBef>
                <a:spcPts val="0"/>
              </a:spcBef>
              <a:spcAft>
                <a:spcPts val="0"/>
              </a:spcAft>
              <a:defRPr sz="1100">
                <a:solidFill>
                  <a:srgbClr val="808285"/>
                </a:solidFill>
                <a:latin typeface="Georgia" pitchFamily="18" charset="0"/>
                <a:ea typeface="+mn-ea"/>
              </a:defRPr>
            </a:lvl1pPr>
          </a:lstStyle>
          <a:p>
            <a:pPr>
              <a:defRPr/>
            </a:pPr>
            <a:fld id="{CEBC9020-8AAF-481D-917B-4A48657BEE70}" type="slidenum">
              <a:rPr lang="en-AU"/>
              <a:pPr>
                <a:defRPr/>
              </a:pPr>
              <a:t>‹#›</a:t>
            </a:fld>
            <a:endParaRPr lang="en-AU" dirty="0"/>
          </a:p>
        </p:txBody>
      </p:sp>
      <p:pic>
        <p:nvPicPr>
          <p:cNvPr id="3078" name="Picture 10" descr="UoA_logo_cmyk_midbg.pn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r="70580"/>
          <a:stretch>
            <a:fillRect/>
          </a:stretch>
        </p:blipFill>
        <p:spPr bwMode="auto">
          <a:xfrm>
            <a:off x="8215313" y="6500813"/>
            <a:ext cx="5715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3346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600" kern="1200">
          <a:solidFill>
            <a:srgbClr val="0060A8"/>
          </a:solidFill>
          <a:latin typeface="Georgia" pitchFamily="18" charset="0"/>
          <a:ea typeface="+mj-ea"/>
          <a:cs typeface="+mj-cs"/>
        </a:defRPr>
      </a:lvl1pPr>
      <a:lvl2pPr algn="l" rtl="0" eaLnBrk="0" fontAlgn="base" hangingPunct="0">
        <a:spcBef>
          <a:spcPct val="0"/>
        </a:spcBef>
        <a:spcAft>
          <a:spcPct val="0"/>
        </a:spcAft>
        <a:defRPr sz="3600">
          <a:solidFill>
            <a:srgbClr val="0060A8"/>
          </a:solidFill>
          <a:latin typeface="Georgia" pitchFamily="18" charset="0"/>
        </a:defRPr>
      </a:lvl2pPr>
      <a:lvl3pPr algn="l" rtl="0" eaLnBrk="0" fontAlgn="base" hangingPunct="0">
        <a:spcBef>
          <a:spcPct val="0"/>
        </a:spcBef>
        <a:spcAft>
          <a:spcPct val="0"/>
        </a:spcAft>
        <a:defRPr sz="3600">
          <a:solidFill>
            <a:srgbClr val="0060A8"/>
          </a:solidFill>
          <a:latin typeface="Georgia" pitchFamily="18" charset="0"/>
        </a:defRPr>
      </a:lvl3pPr>
      <a:lvl4pPr algn="l" rtl="0" eaLnBrk="0" fontAlgn="base" hangingPunct="0">
        <a:spcBef>
          <a:spcPct val="0"/>
        </a:spcBef>
        <a:spcAft>
          <a:spcPct val="0"/>
        </a:spcAft>
        <a:defRPr sz="3600">
          <a:solidFill>
            <a:srgbClr val="0060A8"/>
          </a:solidFill>
          <a:latin typeface="Georgia" pitchFamily="18" charset="0"/>
        </a:defRPr>
      </a:lvl4pPr>
      <a:lvl5pPr algn="l" rtl="0" eaLnBrk="0" fontAlgn="base" hangingPunct="0">
        <a:spcBef>
          <a:spcPct val="0"/>
        </a:spcBef>
        <a:spcAft>
          <a:spcPct val="0"/>
        </a:spcAft>
        <a:defRPr sz="3600">
          <a:solidFill>
            <a:srgbClr val="0060A8"/>
          </a:solidFill>
          <a:latin typeface="Georgia" pitchFamily="18" charset="0"/>
        </a:defRPr>
      </a:lvl5pPr>
      <a:lvl6pPr marL="457011" algn="l" rtl="0" fontAlgn="base">
        <a:spcBef>
          <a:spcPct val="0"/>
        </a:spcBef>
        <a:spcAft>
          <a:spcPct val="0"/>
        </a:spcAft>
        <a:defRPr sz="3600">
          <a:solidFill>
            <a:srgbClr val="0060A8"/>
          </a:solidFill>
          <a:latin typeface="Georgia" pitchFamily="18" charset="0"/>
        </a:defRPr>
      </a:lvl6pPr>
      <a:lvl7pPr marL="914021" algn="l" rtl="0" fontAlgn="base">
        <a:spcBef>
          <a:spcPct val="0"/>
        </a:spcBef>
        <a:spcAft>
          <a:spcPct val="0"/>
        </a:spcAft>
        <a:defRPr sz="3600">
          <a:solidFill>
            <a:srgbClr val="0060A8"/>
          </a:solidFill>
          <a:latin typeface="Georgia" pitchFamily="18" charset="0"/>
        </a:defRPr>
      </a:lvl7pPr>
      <a:lvl8pPr marL="1371032" algn="l" rtl="0" fontAlgn="base">
        <a:spcBef>
          <a:spcPct val="0"/>
        </a:spcBef>
        <a:spcAft>
          <a:spcPct val="0"/>
        </a:spcAft>
        <a:defRPr sz="3600">
          <a:solidFill>
            <a:srgbClr val="0060A8"/>
          </a:solidFill>
          <a:latin typeface="Georgia" pitchFamily="18" charset="0"/>
        </a:defRPr>
      </a:lvl8pPr>
      <a:lvl9pPr marL="1828041" algn="l" rtl="0" fontAlgn="base">
        <a:spcBef>
          <a:spcPct val="0"/>
        </a:spcBef>
        <a:spcAft>
          <a:spcPct val="0"/>
        </a:spcAft>
        <a:defRPr sz="3600">
          <a:solidFill>
            <a:srgbClr val="0060A8"/>
          </a:solidFill>
          <a:latin typeface="Georgia" pitchFamily="18" charset="0"/>
        </a:defRPr>
      </a:lvl9pPr>
    </p:titleStyle>
    <p:bodyStyle>
      <a:lvl1pPr marL="341313" indent="-341313" algn="l" rtl="0" eaLnBrk="0" fontAlgn="base" hangingPunct="0">
        <a:spcBef>
          <a:spcPct val="20000"/>
        </a:spcBef>
        <a:spcAft>
          <a:spcPct val="0"/>
        </a:spcAft>
        <a:buFont typeface="Arial" charset="0"/>
        <a:buChar char="•"/>
        <a:defRPr sz="2400" kern="1200">
          <a:solidFill>
            <a:schemeClr val="tx1"/>
          </a:solidFill>
          <a:latin typeface="Georgia" pitchFamily="18" charset="0"/>
          <a:ea typeface="+mn-ea"/>
          <a:cs typeface="+mn-cs"/>
        </a:defRPr>
      </a:lvl1pPr>
      <a:lvl2pPr marL="741363" indent="-284163"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2pPr>
      <a:lvl3pPr marL="1141413" indent="-227013" algn="l" rtl="0" eaLnBrk="0" fontAlgn="base" hangingPunct="0">
        <a:spcBef>
          <a:spcPct val="20000"/>
        </a:spcBef>
        <a:spcAft>
          <a:spcPct val="0"/>
        </a:spcAft>
        <a:buFont typeface="Arial" charset="0"/>
        <a:buChar char="•"/>
        <a:defRPr kern="1200">
          <a:solidFill>
            <a:schemeClr val="tx1"/>
          </a:solidFill>
          <a:latin typeface="Georgia" pitchFamily="18" charset="0"/>
          <a:ea typeface="+mn-ea"/>
          <a:cs typeface="+mn-cs"/>
        </a:defRPr>
      </a:lvl3pPr>
      <a:lvl4pPr marL="1598613" indent="-227013" algn="l" rtl="0" eaLnBrk="0" fontAlgn="base" hangingPunct="0">
        <a:spcBef>
          <a:spcPct val="20000"/>
        </a:spcBef>
        <a:spcAft>
          <a:spcPct val="0"/>
        </a:spcAft>
        <a:buFont typeface="Arial" charset="0"/>
        <a:buChar char="–"/>
        <a:defRPr sz="1600" kern="1200">
          <a:solidFill>
            <a:schemeClr val="tx1"/>
          </a:solidFill>
          <a:latin typeface="Georgia" pitchFamily="18" charset="0"/>
          <a:ea typeface="+mn-ea"/>
          <a:cs typeface="+mn-cs"/>
        </a:defRPr>
      </a:lvl4pPr>
      <a:lvl5pPr marL="2055813" indent="-227013" algn="l" rtl="0" eaLnBrk="0" fontAlgn="base" hangingPunct="0">
        <a:spcBef>
          <a:spcPct val="20000"/>
        </a:spcBef>
        <a:spcAft>
          <a:spcPct val="0"/>
        </a:spcAft>
        <a:buFont typeface="Arial" charset="0"/>
        <a:buChar char="»"/>
        <a:defRPr sz="1600" kern="1200">
          <a:solidFill>
            <a:schemeClr val="tx1"/>
          </a:solidFill>
          <a:latin typeface="Georgia" pitchFamily="18" charset="0"/>
          <a:ea typeface="+mn-ea"/>
          <a:cs typeface="+mn-cs"/>
        </a:defRPr>
      </a:lvl5pPr>
      <a:lvl6pPr marL="251355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7171" name="Picture 30" descr="pwt-content-B.jpg                                              001AEC83AnzacTaurus                    C594F1E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4747606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S PGothic" charset="0"/>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cs typeface="MS PGothic" charset="0"/>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S PGothic" charset="0"/>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1027" name="Picture 30" descr="pwt-content-B.jpg                                              001AEC83AnzacTaurus                    C594F1E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7019994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j-cs"/>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n-cs"/>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119188" y="4940300"/>
            <a:ext cx="7770812" cy="7175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Klicken Sie, um das Format des Titeltextes zu bearbeitenClick to edit Master title style</a:t>
            </a:r>
          </a:p>
        </p:txBody>
      </p:sp>
      <p:pic>
        <p:nvPicPr>
          <p:cNvPr id="1026" name="Picture 2"/>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ap="flat">
            <a:noFill/>
            <a:round/>
            <a:headEnd/>
            <a:tailEnd/>
          </a:ln>
          <a:effectLst/>
        </p:spPr>
      </p:pic>
      <p:sp>
        <p:nvSpPr>
          <p:cNvPr id="1027" name="Rectangle 3"/>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1512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49263" rtl="0" fontAlgn="base">
        <a:lnSpc>
          <a:spcPct val="95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lnSpc>
          <a:spcPct val="95000"/>
        </a:lnSpc>
        <a:spcBef>
          <a:spcPct val="0"/>
        </a:spcBef>
        <a:spcAft>
          <a:spcPts val="1138"/>
        </a:spcAft>
        <a:buClr>
          <a:srgbClr val="000000"/>
        </a:buClr>
        <a:buSzPct val="100000"/>
        <a:buFont typeface="Times New Roman" pitchFamily="16" charset="0"/>
        <a:defRPr>
          <a:solidFill>
            <a:srgbClr val="000000"/>
          </a:solidFill>
          <a:latin typeface="+mn-lt"/>
          <a:cs typeface="+mn-cs"/>
        </a:defRPr>
      </a:lvl2pPr>
      <a:lvl3pPr marL="1143000" indent="-228600" algn="l" defTabSz="449263" rtl="0" fontAlgn="base">
        <a:lnSpc>
          <a:spcPct val="95000"/>
        </a:lnSpc>
        <a:spcBef>
          <a:spcPct val="0"/>
        </a:spcBef>
        <a:spcAft>
          <a:spcPts val="850"/>
        </a:spcAft>
        <a:buClr>
          <a:srgbClr val="000000"/>
        </a:buClr>
        <a:buSzPct val="100000"/>
        <a:buFont typeface="Times New Roman" pitchFamily="16" charset="0"/>
        <a:defRPr sz="1600">
          <a:solidFill>
            <a:srgbClr val="000000"/>
          </a:solidFill>
          <a:latin typeface="+mn-lt"/>
          <a:cs typeface="+mn-cs"/>
        </a:defRPr>
      </a:lvl3pPr>
      <a:lvl4pPr marL="1600200" indent="-228600" algn="l" defTabSz="449263" rtl="0" fontAlgn="base">
        <a:lnSpc>
          <a:spcPct val="95000"/>
        </a:lnSpc>
        <a:spcBef>
          <a:spcPct val="0"/>
        </a:spcBef>
        <a:spcAft>
          <a:spcPts val="575"/>
        </a:spcAft>
        <a:buClr>
          <a:srgbClr val="000000"/>
        </a:buClr>
        <a:buSzPct val="100000"/>
        <a:buFont typeface="Times New Roman" pitchFamily="16" charset="0"/>
        <a:defRPr sz="1600">
          <a:solidFill>
            <a:srgbClr val="000000"/>
          </a:solidFill>
          <a:latin typeface="+mn-lt"/>
          <a:cs typeface="+mn-cs"/>
        </a:defRPr>
      </a:lvl4pPr>
      <a:lvl5pPr marL="20574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8195" name="Picture 30" descr="pwt-content-B.jpg                                              001AEC83AnzacTaurus                    C594F1E2:"/>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66426447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j-cs"/>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n-cs"/>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3"/>
          <p:cNvGrpSpPr>
            <a:grpSpLocks/>
          </p:cNvGrpSpPr>
          <p:nvPr/>
        </p:nvGrpSpPr>
        <p:grpSpPr bwMode="auto">
          <a:xfrm>
            <a:off x="0" y="0"/>
            <a:ext cx="9144000" cy="6858000"/>
            <a:chOff x="0" y="0"/>
            <a:chExt cx="5760" cy="4320"/>
          </a:xfrm>
        </p:grpSpPr>
        <p:sp>
          <p:nvSpPr>
            <p:cNvPr id="3097" name="Freeform 4"/>
            <p:cNvSpPr>
              <a:spLocks/>
            </p:cNvSpPr>
            <p:nvPr/>
          </p:nvSpPr>
          <p:spPr bwMode="hidden">
            <a:xfrm>
              <a:off x="0" y="3072"/>
              <a:ext cx="5760" cy="1248"/>
            </a:xfrm>
            <a:custGeom>
              <a:avLst/>
              <a:gdLst>
                <a:gd name="T0" fmla="*/ 2919 w 6027"/>
                <a:gd name="T1" fmla="*/ 1 h 2296"/>
                <a:gd name="T2" fmla="*/ 0 w 6027"/>
                <a:gd name="T3" fmla="*/ 1 h 2296"/>
                <a:gd name="T4" fmla="*/ 0 w 6027"/>
                <a:gd name="T5" fmla="*/ 0 h 2296"/>
                <a:gd name="T6" fmla="*/ 2919 w 6027"/>
                <a:gd name="T7" fmla="*/ 0 h 2296"/>
                <a:gd name="T8" fmla="*/ 2919 w 6027"/>
                <a:gd name="T9" fmla="*/ 1 h 2296"/>
                <a:gd name="T10" fmla="*/ 2919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sp>
        <p:nvSpPr>
          <p:cNvPr id="3075"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nvGrpSpPr>
          <p:cNvPr id="3076"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nvGrpSpPr>
            <p:cNvPr id="3090" name="Group 9"/>
            <p:cNvGrpSpPr>
              <a:grpSpLocks/>
            </p:cNvGrpSpPr>
            <p:nvPr userDrawn="1"/>
          </p:nvGrpSpPr>
          <p:grpSpPr bwMode="auto">
            <a:xfrm>
              <a:off x="2486" y="3792"/>
              <a:ext cx="2458" cy="540"/>
              <a:chOff x="2486" y="3792"/>
              <a:chExt cx="2458" cy="540"/>
            </a:xfrm>
          </p:grpSpPr>
          <p:sp>
            <p:nvSpPr>
              <p:cNvPr id="309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93" name="Freeform 11"/>
              <p:cNvSpPr>
                <a:spLocks/>
              </p:cNvSpPr>
              <p:nvPr userDrawn="1"/>
            </p:nvSpPr>
            <p:spPr bwMode="ltGray">
              <a:xfrm>
                <a:off x="2677" y="3792"/>
                <a:ext cx="186" cy="395"/>
              </a:xfrm>
              <a:custGeom>
                <a:avLst/>
                <a:gdLst>
                  <a:gd name="T0" fmla="*/ 36 w 186"/>
                  <a:gd name="T1" fmla="*/ 0 h 353"/>
                  <a:gd name="T2" fmla="*/ 54 w 186"/>
                  <a:gd name="T3" fmla="*/ 107 h 353"/>
                  <a:gd name="T4" fmla="*/ 24 w 186"/>
                  <a:gd name="T5" fmla="*/ 184 h 353"/>
                  <a:gd name="T6" fmla="*/ 18 w 186"/>
                  <a:gd name="T7" fmla="*/ 398 h 353"/>
                  <a:gd name="T8" fmla="*/ 42 w 186"/>
                  <a:gd name="T9" fmla="*/ 690 h 353"/>
                  <a:gd name="T10" fmla="*/ 48 w 186"/>
                  <a:gd name="T11" fmla="*/ 977 h 353"/>
                  <a:gd name="T12" fmla="*/ 0 w 186"/>
                  <a:gd name="T13" fmla="*/ 2135 h 353"/>
                  <a:gd name="T14" fmla="*/ 54 w 186"/>
                  <a:gd name="T15" fmla="*/ 1413 h 353"/>
                  <a:gd name="T16" fmla="*/ 84 w 186"/>
                  <a:gd name="T17" fmla="*/ 1304 h 353"/>
                  <a:gd name="T18" fmla="*/ 126 w 186"/>
                  <a:gd name="T19" fmla="*/ 764 h 353"/>
                  <a:gd name="T20" fmla="*/ 144 w 186"/>
                  <a:gd name="T21" fmla="*/ 723 h 353"/>
                  <a:gd name="T22" fmla="*/ 144 w 186"/>
                  <a:gd name="T23" fmla="*/ 545 h 353"/>
                  <a:gd name="T24" fmla="*/ 186 w 186"/>
                  <a:gd name="T25" fmla="*/ 398 h 353"/>
                  <a:gd name="T26" fmla="*/ 162 w 186"/>
                  <a:gd name="T27" fmla="*/ 36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9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9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8 h 66"/>
                  <a:gd name="T8" fmla="*/ 6 w 155"/>
                  <a:gd name="T9" fmla="*/ 110 h 66"/>
                  <a:gd name="T10" fmla="*/ 0 w 155"/>
                  <a:gd name="T11" fmla="*/ 151 h 66"/>
                  <a:gd name="T12" fmla="*/ 78 w 155"/>
                  <a:gd name="T13" fmla="*/ 370 h 66"/>
                  <a:gd name="T14" fmla="*/ 96 w 155"/>
                  <a:gd name="T15" fmla="*/ 260 h 66"/>
                  <a:gd name="T16" fmla="*/ 155 w 155"/>
                  <a:gd name="T17" fmla="*/ 411 h 66"/>
                  <a:gd name="T18" fmla="*/ 126 w 155"/>
                  <a:gd name="T19" fmla="*/ 15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96" name="Freeform 14"/>
              <p:cNvSpPr>
                <a:spLocks/>
              </p:cNvSpPr>
              <p:nvPr userDrawn="1"/>
            </p:nvSpPr>
            <p:spPr bwMode="ltGray">
              <a:xfrm>
                <a:off x="2486" y="3859"/>
                <a:ext cx="42" cy="81"/>
              </a:xfrm>
              <a:custGeom>
                <a:avLst/>
                <a:gdLst>
                  <a:gd name="T0" fmla="*/ 6 w 42"/>
                  <a:gd name="T1" fmla="*/ 241 h 72"/>
                  <a:gd name="T2" fmla="*/ 0 w 42"/>
                  <a:gd name="T3" fmla="*/ 124 h 72"/>
                  <a:gd name="T4" fmla="*/ 12 w 42"/>
                  <a:gd name="T5" fmla="*/ 42 h 72"/>
                  <a:gd name="T6" fmla="*/ 0 w 42"/>
                  <a:gd name="T7" fmla="*/ 42 h 72"/>
                  <a:gd name="T8" fmla="*/ 12 w 42"/>
                  <a:gd name="T9" fmla="*/ 42 h 72"/>
                  <a:gd name="T10" fmla="*/ 24 w 42"/>
                  <a:gd name="T11" fmla="*/ 42 h 72"/>
                  <a:gd name="T12" fmla="*/ 36 w 42"/>
                  <a:gd name="T13" fmla="*/ 42 h 72"/>
                  <a:gd name="T14" fmla="*/ 42 w 42"/>
                  <a:gd name="T15" fmla="*/ 0 h 72"/>
                  <a:gd name="T16" fmla="*/ 30 w 42"/>
                  <a:gd name="T17" fmla="*/ 124 h 72"/>
                  <a:gd name="T18" fmla="*/ 42 w 42"/>
                  <a:gd name="T19" fmla="*/ 322 h 72"/>
                  <a:gd name="T20" fmla="*/ 12 w 42"/>
                  <a:gd name="T21" fmla="*/ 471 h 72"/>
                  <a:gd name="T22" fmla="*/ 6 w 42"/>
                  <a:gd name="T23" fmla="*/ 241 h 72"/>
                  <a:gd name="T24" fmla="*/ 6 w 42"/>
                  <a:gd name="T25" fmla="*/ 2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AU">
                <a:solidFill>
                  <a:srgbClr val="FFFFFF"/>
                </a:solidFill>
                <a:ea typeface="MS PGothic" pitchFamily="34" charset="-128"/>
              </a:endParaRPr>
            </a:p>
          </p:txBody>
        </p:sp>
      </p:grpSp>
      <p:grpSp>
        <p:nvGrpSpPr>
          <p:cNvPr id="3077" name="Group 16"/>
          <p:cNvGrpSpPr>
            <a:grpSpLocks/>
          </p:cNvGrpSpPr>
          <p:nvPr/>
        </p:nvGrpSpPr>
        <p:grpSpPr bwMode="auto">
          <a:xfrm>
            <a:off x="627063" y="6021388"/>
            <a:ext cx="5684837" cy="849312"/>
            <a:chOff x="395" y="3793"/>
            <a:chExt cx="3581" cy="535"/>
          </a:xfrm>
        </p:grpSpPr>
        <p:sp>
          <p:nvSpPr>
            <p:cNvPr id="3083" name="Freeform 17"/>
            <p:cNvSpPr>
              <a:spLocks/>
            </p:cNvSpPr>
            <p:nvPr/>
          </p:nvSpPr>
          <p:spPr bwMode="auto">
            <a:xfrm>
              <a:off x="1196" y="3793"/>
              <a:ext cx="365" cy="291"/>
            </a:xfrm>
            <a:custGeom>
              <a:avLst/>
              <a:gdLst>
                <a:gd name="T0" fmla="*/ 24 w 365"/>
                <a:gd name="T1" fmla="*/ 24 h 287"/>
                <a:gd name="T2" fmla="*/ 0 w 365"/>
                <a:gd name="T3" fmla="*/ 76 h 287"/>
                <a:gd name="T4" fmla="*/ 66 w 365"/>
                <a:gd name="T5" fmla="*/ 140 h 287"/>
                <a:gd name="T6" fmla="*/ 143 w 365"/>
                <a:gd name="T7" fmla="*/ 228 h 287"/>
                <a:gd name="T8" fmla="*/ 191 w 365"/>
                <a:gd name="T9" fmla="*/ 210 h 287"/>
                <a:gd name="T10" fmla="*/ 341 w 365"/>
                <a:gd name="T11" fmla="*/ 358 h 287"/>
                <a:gd name="T12" fmla="*/ 305 w 365"/>
                <a:gd name="T13" fmla="*/ 219 h 287"/>
                <a:gd name="T14" fmla="*/ 365 w 365"/>
                <a:gd name="T15" fmla="*/ 164 h 287"/>
                <a:gd name="T16" fmla="*/ 359 w 365"/>
                <a:gd name="T17" fmla="*/ 158 h 287"/>
                <a:gd name="T18" fmla="*/ 335 w 365"/>
                <a:gd name="T19" fmla="*/ 146 h 287"/>
                <a:gd name="T20" fmla="*/ 299 w 365"/>
                <a:gd name="T21" fmla="*/ 106 h 287"/>
                <a:gd name="T22" fmla="*/ 257 w 365"/>
                <a:gd name="T23" fmla="*/ 88 h 287"/>
                <a:gd name="T24" fmla="*/ 215 w 365"/>
                <a:gd name="T25" fmla="*/ 70 h 287"/>
                <a:gd name="T26" fmla="*/ 173 w 365"/>
                <a:gd name="T27" fmla="*/ 5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84"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85"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6 h 60"/>
                <a:gd name="T16" fmla="*/ 65 w 71"/>
                <a:gd name="T17" fmla="*/ 58 h 60"/>
                <a:gd name="T18" fmla="*/ 71 w 71"/>
                <a:gd name="T19" fmla="*/ 70 h 60"/>
                <a:gd name="T20" fmla="*/ 71 w 71"/>
                <a:gd name="T21" fmla="*/ 76 h 60"/>
                <a:gd name="T22" fmla="*/ 59 w 71"/>
                <a:gd name="T23" fmla="*/ 70 h 60"/>
                <a:gd name="T24" fmla="*/ 47 w 71"/>
                <a:gd name="T25" fmla="*/ 58 h 60"/>
                <a:gd name="T26" fmla="*/ 23 w 71"/>
                <a:gd name="T27" fmla="*/ 46 h 60"/>
                <a:gd name="T28" fmla="*/ 23 w 71"/>
                <a:gd name="T29" fmla="*/ 52 h 60"/>
                <a:gd name="T30" fmla="*/ 18 w 71"/>
                <a:gd name="T31" fmla="*/ 58 h 60"/>
                <a:gd name="T32" fmla="*/ 12 w 71"/>
                <a:gd name="T33" fmla="*/ 64 h 60"/>
                <a:gd name="T34" fmla="*/ 6 w 71"/>
                <a:gd name="T35" fmla="*/ 64 h 60"/>
                <a:gd name="T36" fmla="*/ 6 w 71"/>
                <a:gd name="T37" fmla="*/ 64 h 60"/>
                <a:gd name="T38" fmla="*/ 6 w 71"/>
                <a:gd name="T39" fmla="*/ 5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86"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0 h 162"/>
                <a:gd name="T10" fmla="*/ 96 w 161"/>
                <a:gd name="T11" fmla="*/ 76 h 162"/>
                <a:gd name="T12" fmla="*/ 102 w 161"/>
                <a:gd name="T13" fmla="*/ 88 h 162"/>
                <a:gd name="T14" fmla="*/ 108 w 161"/>
                <a:gd name="T15" fmla="*/ 100 h 162"/>
                <a:gd name="T16" fmla="*/ 120 w 161"/>
                <a:gd name="T17" fmla="*/ 112 h 162"/>
                <a:gd name="T18" fmla="*/ 143 w 161"/>
                <a:gd name="T19" fmla="*/ 138 h 162"/>
                <a:gd name="T20" fmla="*/ 155 w 161"/>
                <a:gd name="T21" fmla="*/ 170 h 162"/>
                <a:gd name="T22" fmla="*/ 161 w 161"/>
                <a:gd name="T23" fmla="*/ 188 h 162"/>
                <a:gd name="T24" fmla="*/ 161 w 161"/>
                <a:gd name="T25" fmla="*/ 194 h 162"/>
                <a:gd name="T26" fmla="*/ 96 w 161"/>
                <a:gd name="T27" fmla="*/ 118 h 162"/>
                <a:gd name="T28" fmla="*/ 30 w 161"/>
                <a:gd name="T29" fmla="*/ 7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87" name="Freeform 21"/>
            <p:cNvSpPr>
              <a:spLocks/>
            </p:cNvSpPr>
            <p:nvPr/>
          </p:nvSpPr>
          <p:spPr bwMode="auto">
            <a:xfrm>
              <a:off x="706" y="3854"/>
              <a:ext cx="59" cy="61"/>
            </a:xfrm>
            <a:custGeom>
              <a:avLst/>
              <a:gdLst>
                <a:gd name="T0" fmla="*/ 59 w 59"/>
                <a:gd name="T1" fmla="*/ 6 h 60"/>
                <a:gd name="T2" fmla="*/ 41 w 59"/>
                <a:gd name="T3" fmla="*/ 46 h 60"/>
                <a:gd name="T4" fmla="*/ 41 w 59"/>
                <a:gd name="T5" fmla="*/ 52 h 60"/>
                <a:gd name="T6" fmla="*/ 47 w 59"/>
                <a:gd name="T7" fmla="*/ 58 h 60"/>
                <a:gd name="T8" fmla="*/ 53 w 59"/>
                <a:gd name="T9" fmla="*/ 70 h 60"/>
                <a:gd name="T10" fmla="*/ 53 w 59"/>
                <a:gd name="T11" fmla="*/ 76 h 60"/>
                <a:gd name="T12" fmla="*/ 47 w 59"/>
                <a:gd name="T13" fmla="*/ 70 h 60"/>
                <a:gd name="T14" fmla="*/ 35 w 59"/>
                <a:gd name="T15" fmla="*/ 64 h 60"/>
                <a:gd name="T16" fmla="*/ 23 w 59"/>
                <a:gd name="T17" fmla="*/ 52 h 60"/>
                <a:gd name="T18" fmla="*/ 17 w 59"/>
                <a:gd name="T19" fmla="*/ 4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sp>
          <p:nvSpPr>
            <p:cNvPr id="3088" name="Freeform 22"/>
            <p:cNvSpPr>
              <a:spLocks/>
            </p:cNvSpPr>
            <p:nvPr/>
          </p:nvSpPr>
          <p:spPr bwMode="auto">
            <a:xfrm>
              <a:off x="395" y="3811"/>
              <a:ext cx="245" cy="207"/>
            </a:xfrm>
            <a:custGeom>
              <a:avLst/>
              <a:gdLst>
                <a:gd name="T0" fmla="*/ 233 w 245"/>
                <a:gd name="T1" fmla="*/ 52 h 204"/>
                <a:gd name="T2" fmla="*/ 245 w 245"/>
                <a:gd name="T3" fmla="*/ 58 h 204"/>
                <a:gd name="T4" fmla="*/ 209 w 245"/>
                <a:gd name="T5" fmla="*/ 100 h 204"/>
                <a:gd name="T6" fmla="*/ 143 w 245"/>
                <a:gd name="T7" fmla="*/ 164 h 204"/>
                <a:gd name="T8" fmla="*/ 167 w 245"/>
                <a:gd name="T9" fmla="*/ 197 h 204"/>
                <a:gd name="T10" fmla="*/ 179 w 245"/>
                <a:gd name="T11" fmla="*/ 256 h 204"/>
                <a:gd name="T12" fmla="*/ 77 w 245"/>
                <a:gd name="T13" fmla="*/ 164 h 204"/>
                <a:gd name="T14" fmla="*/ 47 w 245"/>
                <a:gd name="T15" fmla="*/ 100 h 204"/>
                <a:gd name="T16" fmla="*/ 89 w 245"/>
                <a:gd name="T17" fmla="*/ 82 h 204"/>
                <a:gd name="T18" fmla="*/ 59 w 245"/>
                <a:gd name="T19" fmla="*/ 5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2 h 204"/>
                <a:gd name="T50" fmla="*/ 233 w 245"/>
                <a:gd name="T51" fmla="*/ 5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eaLnBrk="0" fontAlgn="base" hangingPunct="0">
                <a:spcBef>
                  <a:spcPct val="0"/>
                </a:spcBef>
                <a:spcAft>
                  <a:spcPct val="0"/>
                </a:spcAft>
              </a:pPr>
              <a:endParaRPr lang="en-GB" sz="2400" smtClean="0">
                <a:solidFill>
                  <a:srgbClr val="FFFFFF"/>
                </a:solidFill>
                <a:latin typeface="Times" pitchFamily="-84" charset="0"/>
                <a:ea typeface="MS PGothic" pitchFamily="34" charset="-128"/>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AU" altLang="en-US">
              <a:ea typeface="MS PGothic" pitchFamily="34" charset="-128"/>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AU" altLang="en-US">
              <a:ea typeface="MS PGothic" pitchFamily="34" charset="-128"/>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itchFamily="34" charset="0"/>
              </a:defRPr>
            </a:lvl1pPr>
          </a:lstStyle>
          <a:p>
            <a:pPr algn="r" fontAlgn="base">
              <a:spcBef>
                <a:spcPct val="0"/>
              </a:spcBef>
              <a:spcAft>
                <a:spcPct val="0"/>
              </a:spcAft>
              <a:defRPr/>
            </a:pPr>
            <a:fld id="{6B38D200-86ED-49BF-BE22-C29F99541E98}" type="slidenum">
              <a:rPr lang="en-AU" altLang="en-US">
                <a:ea typeface="MS PGothic" pitchFamily="34" charset="-128"/>
              </a:rPr>
              <a:pPr algn="r" fontAlgn="base">
                <a:spcBef>
                  <a:spcPct val="0"/>
                </a:spcBef>
                <a:spcAft>
                  <a:spcPct val="0"/>
                </a:spcAft>
                <a:defRPr/>
              </a:pPr>
              <a:t>‹#›</a:t>
            </a:fld>
            <a:endParaRPr lang="en-AU" altLang="en-US">
              <a:ea typeface="MS PGothic" pitchFamily="34" charset="-128"/>
            </a:endParaRPr>
          </a:p>
        </p:txBody>
      </p:sp>
    </p:spTree>
    <p:extLst>
      <p:ext uri="{BB962C8B-B14F-4D97-AF65-F5344CB8AC3E}">
        <p14:creationId xmlns:p14="http://schemas.microsoft.com/office/powerpoint/2010/main" xmlns="" val="2600762514"/>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70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709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709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70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96" grpId="0" build="p">
        <p:tmplLst>
          <p:tmpl lvl="1">
            <p:tnLst>
              <p:par>
                <p:cTn presetID="1" presetClass="entr" presetSubtype="0" fill="hold" nodeType="clickEffect">
                  <p:stCondLst>
                    <p:cond delay="0"/>
                  </p:stCondLst>
                  <p:childTnLst>
                    <p:set>
                      <p:cBhvr>
                        <p:cTn dur="1" fill="hold">
                          <p:stCondLst>
                            <p:cond delay="0"/>
                          </p:stCondLst>
                        </p:cTn>
                        <p:tgtEl>
                          <p:spTgt spid="38709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8709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8709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8709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87096"/>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752600"/>
            <a:ext cx="830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3075" name="Picture 30" descr="pwt-content-B.jpg                                              001AEC83AnzacTaurus                    C594F1E2:"/>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3"/>
          <p:cNvSpPr>
            <a:spLocks noGrp="1" noChangeArrowheads="1"/>
          </p:cNvSpPr>
          <p:nvPr>
            <p:ph type="body" idx="1"/>
          </p:nvPr>
        </p:nvSpPr>
        <p:spPr bwMode="auto">
          <a:xfrm>
            <a:off x="1143000" y="2514600"/>
            <a:ext cx="777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38527171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ransition>
    <p:cut/>
  </p:transition>
  <p:txStyles>
    <p:titleStyle>
      <a:lvl1pPr algn="l" rtl="0" eaLnBrk="0" fontAlgn="base" hangingPunct="0">
        <a:lnSpc>
          <a:spcPts val="2800"/>
        </a:lnSpc>
        <a:spcBef>
          <a:spcPct val="0"/>
        </a:spcBef>
        <a:spcAft>
          <a:spcPct val="0"/>
        </a:spcAft>
        <a:defRPr sz="2800" b="1">
          <a:solidFill>
            <a:srgbClr val="881C1C"/>
          </a:solidFill>
          <a:latin typeface="+mj-lt"/>
          <a:ea typeface="+mj-ea"/>
          <a:cs typeface="+mj-cs"/>
        </a:defRPr>
      </a:lvl1pPr>
      <a:lvl2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2pPr>
      <a:lvl3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3pPr>
      <a:lvl4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4pPr>
      <a:lvl5pPr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5pPr>
      <a:lvl6pPr marL="4572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6pPr>
      <a:lvl7pPr marL="9144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7pPr>
      <a:lvl8pPr marL="13716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8pPr>
      <a:lvl9pPr marL="1828800" algn="l" rtl="0" eaLnBrk="0" fontAlgn="base" hangingPunct="0">
        <a:lnSpc>
          <a:spcPts val="2800"/>
        </a:lnSpc>
        <a:spcBef>
          <a:spcPct val="0"/>
        </a:spcBef>
        <a:spcAft>
          <a:spcPct val="0"/>
        </a:spcAft>
        <a:defRPr sz="2800" b="1">
          <a:solidFill>
            <a:srgbClr val="881C1C"/>
          </a:solidFill>
          <a:latin typeface="Arial" pitchFamily="34" charset="0"/>
          <a:ea typeface="MS PGothic" pitchFamily="34" charset="-128"/>
        </a:defRPr>
      </a:lvl9pPr>
    </p:titleStyle>
    <p:bodyStyle>
      <a:lvl1pPr marL="342900" indent="-3429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cs typeface="+mn-cs"/>
        </a:defRPr>
      </a:lvl1pPr>
      <a:lvl2pPr marL="742950" indent="-28575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2pPr>
      <a:lvl3pPr marL="1143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3pPr>
      <a:lvl4pPr marL="1600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4pPr>
      <a:lvl5pPr marL="20574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5pPr>
      <a:lvl6pPr marL="25146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6pPr>
      <a:lvl7pPr marL="29718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7pPr>
      <a:lvl8pPr marL="34290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8pPr>
      <a:lvl9pPr marL="3886200" indent="-228600" algn="l" rtl="0" eaLnBrk="0" fontAlgn="base" hangingPunct="0">
        <a:lnSpc>
          <a:spcPts val="2400"/>
        </a:lnSpc>
        <a:spcBef>
          <a:spcPct val="45000"/>
        </a:spcBef>
        <a:spcAft>
          <a:spcPct val="0"/>
        </a:spcAft>
        <a:buClr>
          <a:srgbClr val="881C1C"/>
        </a:buClr>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en.wikipedia.org/wiki/File:Hegel_portrait_by_Schlesinger_183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9.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4.xml"/><Relationship Id="rId5" Type="http://schemas.openxmlformats.org/officeDocument/2006/relationships/image" Target="../media/image10.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vimeo.com/channels/357807/44019045" TargetMode="Externa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9.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3.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86.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86.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http://www.bartleby.com/61/images/tree.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86.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81.xml"/><Relationship Id="rId5" Type="http://schemas.openxmlformats.org/officeDocument/2006/relationships/image" Target="../media/image9.png"/><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86.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8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l="3973" t="9476" r="2451" b="16312"/>
          <a:stretch>
            <a:fillRect/>
          </a:stretch>
        </p:blipFill>
        <p:spPr bwMode="auto">
          <a:xfrm>
            <a:off x="1763688" y="0"/>
            <a:ext cx="7380312" cy="3348346"/>
          </a:xfrm>
          <a:prstGeom prst="rect">
            <a:avLst/>
          </a:prstGeom>
          <a:noFill/>
          <a:ln w="127080" cap="flat">
            <a:noFill/>
            <a:round/>
            <a:headEnd/>
            <a:tailEnd/>
          </a:ln>
          <a:effectLst/>
        </p:spPr>
      </p:pic>
      <p:sp>
        <p:nvSpPr>
          <p:cNvPr id="9218" name="Rectangle 2"/>
          <p:cNvSpPr>
            <a:spLocks noGrp="1" noChangeArrowheads="1"/>
          </p:cNvSpPr>
          <p:nvPr>
            <p:ph type="title" idx="4294967295"/>
          </p:nvPr>
        </p:nvSpPr>
        <p:spPr>
          <a:xfrm>
            <a:off x="0" y="3356992"/>
            <a:ext cx="9127449" cy="1430338"/>
          </a:xfrm>
          <a:solidFill>
            <a:srgbClr val="FFFFFF">
              <a:alpha val="59999"/>
            </a:srgbClr>
          </a:solidFill>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600" b="1" dirty="0" smtClean="0">
                <a:solidFill>
                  <a:srgbClr val="C00000"/>
                </a:solidFill>
                <a:latin typeface="Times New Roman" pitchFamily="16" charset="0"/>
                <a:ea typeface="SimSun" charset="-122"/>
              </a:rPr>
              <a:t>The </a:t>
            </a:r>
            <a:r>
              <a:rPr lang="en-US" sz="4600" b="1" dirty="0" smtClean="0">
                <a:solidFill>
                  <a:srgbClr val="C00000"/>
                </a:solidFill>
                <a:latin typeface="Times New Roman" pitchFamily="16" charset="0"/>
                <a:ea typeface="SimSun" charset="-122"/>
              </a:rPr>
              <a:t>Genesis of the Israeli Language</a:t>
            </a:r>
            <a:endParaRPr lang="en-US" sz="4600" b="1" dirty="0">
              <a:solidFill>
                <a:srgbClr val="C00000"/>
              </a:solidFill>
              <a:latin typeface="Times New Roman" pitchFamily="16" charset="0"/>
              <a:ea typeface="SimSun" charset="-122"/>
            </a:endParaRPr>
          </a:p>
        </p:txBody>
      </p:sp>
      <p:sp>
        <p:nvSpPr>
          <p:cNvPr id="9219" name="Rectangle 3"/>
          <p:cNvSpPr>
            <a:spLocks noChangeArrowheads="1"/>
          </p:cNvSpPr>
          <p:nvPr/>
        </p:nvSpPr>
        <p:spPr bwMode="auto">
          <a:xfrm>
            <a:off x="2411760" y="6426862"/>
            <a:ext cx="5184576" cy="460211"/>
          </a:xfrm>
          <a:prstGeom prst="rect">
            <a:avLst/>
          </a:prstGeom>
          <a:noFill/>
          <a:ln w="9525" cap="flat">
            <a:noFill/>
            <a:round/>
            <a:headEnd/>
            <a:tailEnd/>
          </a:ln>
          <a:effectLst/>
        </p:spPr>
        <p:txBody>
          <a:bodyPr wrap="square" lIns="90000" tIns="45000" rIns="90000" bIns="45000">
            <a:spAutoFit/>
          </a:bodyPr>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lang="de-DE" sz="2400" b="1" dirty="0" smtClean="0">
                <a:solidFill>
                  <a:srgbClr val="000000"/>
                </a:solidFill>
                <a:latin typeface="Arial" charset="0"/>
              </a:rPr>
              <a:t>Moscow, 12-14 November 2018</a:t>
            </a:r>
            <a:endParaRPr lang="de-DE" sz="2400" b="1" dirty="0" smtClean="0">
              <a:solidFill>
                <a:srgbClr val="000000"/>
              </a:solidFill>
              <a:latin typeface="Arial" charset="0"/>
            </a:endParaRPr>
          </a:p>
        </p:txBody>
      </p:sp>
      <p:sp>
        <p:nvSpPr>
          <p:cNvPr id="9220" name="Rectangle 4"/>
          <p:cNvSpPr>
            <a:spLocks noChangeArrowheads="1"/>
          </p:cNvSpPr>
          <p:nvPr/>
        </p:nvSpPr>
        <p:spPr bwMode="auto">
          <a:xfrm>
            <a:off x="0" y="4572008"/>
            <a:ext cx="9144000" cy="2060649"/>
          </a:xfrm>
          <a:prstGeom prst="rect">
            <a:avLst/>
          </a:prstGeom>
          <a:noFill/>
          <a:ln w="9525" cap="flat">
            <a:noFill/>
            <a:round/>
            <a:headEnd/>
            <a:tailEnd/>
          </a:ln>
          <a:effectLst/>
        </p:spPr>
        <p:txBody>
          <a:bodyPr wrap="square" lIns="90000" tIns="45000" rIns="90000" bIns="45000">
            <a:spAutoFit/>
          </a:bodyPr>
          <a:lstStyle/>
          <a:p>
            <a:pPr algn="ctr" defTabSz="449263" fontAlgn="base">
              <a:spcBef>
                <a:spcPct val="0"/>
              </a:spcBef>
              <a:spcAft>
                <a:spcPct val="0"/>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AU" sz="3200" b="1" dirty="0" err="1" smtClean="0">
                <a:solidFill>
                  <a:srgbClr val="005A9C"/>
                </a:solidFill>
                <a:latin typeface="Georgia" pitchFamily="18" charset="0"/>
                <a:ea typeface="+mj-ea"/>
                <a:cs typeface="+mj-cs"/>
              </a:rPr>
              <a:t>Ghil‘ad</a:t>
            </a:r>
            <a:r>
              <a:rPr lang="en-AU" sz="3200" b="1" dirty="0" smtClean="0">
                <a:solidFill>
                  <a:srgbClr val="005A9C"/>
                </a:solidFill>
                <a:latin typeface="Georgia" pitchFamily="18" charset="0"/>
                <a:ea typeface="+mj-ea"/>
                <a:cs typeface="+mj-cs"/>
              </a:rPr>
              <a:t> </a:t>
            </a:r>
            <a:r>
              <a:rPr lang="en-AU" sz="3200" b="1" dirty="0" err="1" smtClean="0">
                <a:solidFill>
                  <a:srgbClr val="005A9C"/>
                </a:solidFill>
                <a:latin typeface="Georgia" pitchFamily="18" charset="0"/>
                <a:ea typeface="+mj-ea"/>
                <a:cs typeface="+mj-cs"/>
              </a:rPr>
              <a:t>Zuckermann</a:t>
            </a:r>
            <a:r>
              <a:rPr lang="en-AU" sz="3200" b="1" dirty="0" smtClean="0">
                <a:solidFill>
                  <a:srgbClr val="005A9C"/>
                </a:solidFill>
                <a:latin typeface="Georgia" pitchFamily="18" charset="0"/>
                <a:ea typeface="+mj-ea"/>
                <a:cs typeface="+mj-cs"/>
              </a:rPr>
              <a:t> </a:t>
            </a:r>
            <a:r>
              <a:rPr lang="en-US" sz="3200" b="1" dirty="0" smtClean="0">
                <a:solidFill>
                  <a:srgbClr val="0060A8"/>
                </a:solidFill>
                <a:latin typeface="Georgia" pitchFamily="18" charset="0"/>
                <a:ea typeface="+mj-ea"/>
                <a:cs typeface="+mj-cs"/>
              </a:rPr>
              <a:t>(</a:t>
            </a:r>
            <a:r>
              <a:rPr lang="ru-RU" sz="3200" b="1" dirty="0" smtClean="0">
                <a:solidFill>
                  <a:srgbClr val="0060A8"/>
                </a:solidFill>
                <a:latin typeface="Georgia" pitchFamily="18" charset="0"/>
                <a:ea typeface="+mj-ea"/>
                <a:cs typeface="+mj-cs"/>
              </a:rPr>
              <a:t>Гилад</a:t>
            </a:r>
            <a:r>
              <a:rPr lang="en-US" sz="3200" b="1" dirty="0" smtClean="0">
                <a:solidFill>
                  <a:srgbClr val="0060A8"/>
                </a:solidFill>
                <a:latin typeface="Georgia" pitchFamily="18" charset="0"/>
                <a:ea typeface="+mj-ea"/>
                <a:cs typeface="+mj-cs"/>
              </a:rPr>
              <a:t> </a:t>
            </a:r>
            <a:r>
              <a:rPr lang="ru-RU" sz="3200" b="1" dirty="0" smtClean="0">
                <a:solidFill>
                  <a:srgbClr val="0060A8"/>
                </a:solidFill>
                <a:latin typeface="Georgia" pitchFamily="18" charset="0"/>
                <a:ea typeface="+mj-ea"/>
                <a:cs typeface="+mj-cs"/>
              </a:rPr>
              <a:t>Цукерман</a:t>
            </a:r>
            <a:r>
              <a:rPr lang="en-US" sz="3200" b="1" dirty="0" smtClean="0">
                <a:solidFill>
                  <a:srgbClr val="0060A8"/>
                </a:solidFill>
                <a:latin typeface="Georgia" pitchFamily="18" charset="0"/>
                <a:ea typeface="+mj-ea"/>
                <a:cs typeface="+mj-cs"/>
              </a:rPr>
              <a:t>)</a:t>
            </a:r>
          </a:p>
          <a:p>
            <a:pPr algn="ctr" defTabSz="449263" fontAlgn="base">
              <a:spcBef>
                <a:spcPct val="0"/>
              </a:spcBef>
              <a:spcAft>
                <a:spcPct val="0"/>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AU" altLang="ja-JP" sz="2000" b="1" dirty="0" smtClean="0">
                <a:solidFill>
                  <a:srgbClr val="005A9C"/>
                </a:solidFill>
                <a:latin typeface="Georgia" pitchFamily="18" charset="0"/>
                <a:ea typeface="ＭＳ Ｐゴシック"/>
                <a:cs typeface="+mj-cs"/>
              </a:rPr>
              <a:t>D.Phil. (Oxon.), Ph.D. (Cantab., titular) </a:t>
            </a:r>
            <a:r>
              <a:rPr lang="de-DE" sz="4000" b="1" dirty="0" smtClean="0">
                <a:solidFill>
                  <a:srgbClr val="3333CC"/>
                </a:solidFill>
              </a:rPr>
              <a:t/>
            </a:r>
            <a:br>
              <a:rPr lang="de-DE" sz="4000" b="1" dirty="0" smtClean="0">
                <a:solidFill>
                  <a:srgbClr val="3333CC"/>
                </a:solidFill>
              </a:rPr>
            </a:br>
            <a:r>
              <a:rPr lang="de-DE" sz="2000" b="1" dirty="0" smtClean="0">
                <a:solidFill>
                  <a:srgbClr val="3333CC"/>
                </a:solidFill>
              </a:rPr>
              <a:t>Professor of Linguistics &amp; Chair of Endangered Languages</a:t>
            </a:r>
            <a:r>
              <a:rPr lang="de-DE" sz="2000" b="1" dirty="0" smtClean="0">
                <a:solidFill>
                  <a:srgbClr val="005A9C"/>
                </a:solidFill>
              </a:rPr>
              <a:t/>
            </a:r>
            <a:br>
              <a:rPr lang="de-DE" sz="2000" b="1" dirty="0" smtClean="0">
                <a:solidFill>
                  <a:srgbClr val="005A9C"/>
                </a:solidFill>
              </a:rPr>
            </a:br>
            <a:r>
              <a:rPr lang="de-DE" sz="2000" b="1" dirty="0" smtClean="0">
                <a:solidFill>
                  <a:srgbClr val="3333CC"/>
                </a:solidFill>
              </a:rPr>
              <a:t>The University of Adelaide, Australia</a:t>
            </a:r>
            <a:r>
              <a:rPr lang="de-DE" b="1" dirty="0" smtClean="0">
                <a:solidFill>
                  <a:srgbClr val="3333CC"/>
                </a:solidFill>
              </a:rPr>
              <a:t/>
            </a:r>
            <a:br>
              <a:rPr lang="de-DE" b="1" dirty="0" smtClean="0">
                <a:solidFill>
                  <a:srgbClr val="3333CC"/>
                </a:solidFill>
              </a:rPr>
            </a:br>
            <a:r>
              <a:rPr lang="de-DE" b="1" dirty="0" smtClean="0">
                <a:solidFill>
                  <a:srgbClr val="3333CC"/>
                </a:solidFill>
              </a:rPr>
              <a:t>http://www.zuckermann.org  ;  ghilad.zuckermann@adelaide.edu.au</a:t>
            </a:r>
            <a:r>
              <a:rPr lang="de-DE" b="1" dirty="0" smtClean="0">
                <a:solidFill>
                  <a:srgbClr val="0F497B"/>
                </a:solidFill>
              </a:rPr>
              <a:t/>
            </a:r>
            <a:br>
              <a:rPr lang="de-DE" b="1" dirty="0" smtClean="0">
                <a:solidFill>
                  <a:srgbClr val="0F497B"/>
                </a:solidFill>
              </a:rPr>
            </a:br>
            <a:endParaRPr lang="de-DE" b="1" dirty="0" smtClean="0">
              <a:solidFill>
                <a:srgbClr val="0F497B"/>
              </a:solidFill>
            </a:endParaRPr>
          </a:p>
        </p:txBody>
      </p:sp>
      <p:pic>
        <p:nvPicPr>
          <p:cNvPr id="6" name="Picture 9" descr="ผลการค้นหารูปภาพสำหรับ eshkolot moscow logo"/>
          <p:cNvPicPr>
            <a:picLocks noChangeAspect="1" noChangeArrowheads="1"/>
          </p:cNvPicPr>
          <p:nvPr/>
        </p:nvPicPr>
        <p:blipFill>
          <a:blip r:embed="rId4"/>
          <a:srcRect/>
          <a:stretch>
            <a:fillRect/>
          </a:stretch>
        </p:blipFill>
        <p:spPr bwMode="auto">
          <a:xfrm>
            <a:off x="1714480" y="0"/>
            <a:ext cx="2571768" cy="142733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fontScale="92500"/>
          </a:bodyPr>
          <a:lstStyle/>
          <a:p>
            <a:r>
              <a:rPr lang="en-AU" dirty="0"/>
              <a:t>One could see in these rebukes the common nostalgia of a conservative older generation unhappy with ‘reckless’ changes to the language – cf. Aitchison (2001) and Hill (1998). </a:t>
            </a:r>
            <a:endParaRPr lang="en-AU" dirty="0" smtClean="0"/>
          </a:p>
          <a:p>
            <a:r>
              <a:rPr lang="en-AU" dirty="0" smtClean="0"/>
              <a:t>But </a:t>
            </a:r>
            <a:r>
              <a:rPr lang="en-AU" dirty="0" err="1"/>
              <a:t>normativism</a:t>
            </a:r>
            <a:r>
              <a:rPr lang="en-AU" dirty="0"/>
              <a:t> in Israeli contradicts the usual ‘do not split your infinitives’ model, where there is an attempt to enforce the grammar and pronunciation of an elite social group. </a:t>
            </a:r>
            <a:endParaRPr lang="en-AU" dirty="0" smtClean="0"/>
          </a:p>
          <a:p>
            <a:r>
              <a:rPr lang="en-AU" dirty="0" smtClean="0"/>
              <a:t>Using </a:t>
            </a:r>
            <a:r>
              <a:rPr lang="en-AU" dirty="0"/>
              <a:t>a ‘do as I say, don’t do as I do’ approach, </a:t>
            </a:r>
            <a:r>
              <a:rPr lang="en-US" i="1" dirty="0" err="1"/>
              <a:t>Ashkenazic</a:t>
            </a:r>
            <a:r>
              <a:rPr lang="en-US" dirty="0"/>
              <a:t> Jews (most of them originally native Yiddish-speakers), who have usually controlled key positions in Israeli society, have urged Israelis to adopt the pronunciation of </a:t>
            </a:r>
            <a:r>
              <a:rPr lang="en-US" i="1" dirty="0"/>
              <a:t>Sephardic</a:t>
            </a:r>
            <a:r>
              <a:rPr lang="en-US" dirty="0"/>
              <a:t> Jews (many of them originally native Arabic-speakers), who happen to have been socio-economically disadvantaged. </a:t>
            </a:r>
            <a:endParaRPr lang="en-US" dirty="0" smtClean="0"/>
          </a:p>
          <a:p>
            <a:r>
              <a:rPr lang="en-US" dirty="0" smtClean="0"/>
              <a:t>In </a:t>
            </a:r>
            <a:r>
              <a:rPr lang="en-US" dirty="0"/>
              <a:t>fact, politicians, educators and many laymen are attempting to impose Hebrew grammar on Israeli speech, ignoring the fact that Israeli has its own grammar, which is very different from that of Hebrew</a:t>
            </a:r>
            <a:r>
              <a:rPr lang="en-US" dirty="0" smtClean="0"/>
              <a:t>.</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10</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179512" y="1676400"/>
            <a:ext cx="6336704" cy="1752600"/>
          </a:xfrm>
        </p:spPr>
        <p:txBody>
          <a:bodyPr>
            <a:normAutofit/>
          </a:bodyPr>
          <a:lstStyle/>
          <a:p>
            <a:pPr algn="ctr" eaLnBrk="1" hangingPunct="1">
              <a:defRPr/>
            </a:pPr>
            <a:r>
              <a:rPr lang="en-AU" altLang="en-US" sz="3600" b="1" dirty="0" smtClean="0">
                <a:solidFill>
                  <a:schemeClr val="bg1"/>
                </a:solidFill>
              </a:rPr>
              <a:t>THE ORIGINS OF </a:t>
            </a:r>
          </a:p>
          <a:p>
            <a:pPr algn="ctr" eaLnBrk="1" hangingPunct="1">
              <a:defRPr/>
            </a:pPr>
            <a:r>
              <a:rPr lang="en-AU" altLang="en-US" sz="3600" b="1" dirty="0" smtClean="0">
                <a:solidFill>
                  <a:schemeClr val="bg1"/>
                </a:solidFill>
              </a:rPr>
              <a:t>REVIVED HEBREW</a:t>
            </a: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2801336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hangingPunct="0"/>
            <a:r>
              <a:rPr lang="en-US" dirty="0"/>
              <a:t>One of the most fundamental questions about Israeli concerns the way it emerged. The answer to this question depends </a:t>
            </a:r>
            <a:r>
              <a:rPr lang="en-US" i="1" dirty="0"/>
              <a:t>inter alia </a:t>
            </a:r>
            <a:r>
              <a:rPr lang="en-US" dirty="0"/>
              <a:t>on which language constituent(s) the linguist considers most important in determining the genetic classification of a language. </a:t>
            </a:r>
            <a:endParaRPr lang="en-US" dirty="0" smtClean="0"/>
          </a:p>
          <a:p>
            <a:pPr hangingPunct="0"/>
            <a:endParaRPr lang="en-US" dirty="0" smtClean="0"/>
          </a:p>
          <a:p>
            <a:pPr hangingPunct="0"/>
            <a:r>
              <a:rPr lang="en-US" dirty="0" smtClean="0"/>
              <a:t>By </a:t>
            </a:r>
            <a:r>
              <a:rPr lang="en-US" dirty="0"/>
              <a:t>‘language constituents’ I refer especially to morphology, basic vocabulary, syntax and phonology. </a:t>
            </a:r>
            <a:endParaRPr lang="en-US" dirty="0" smtClean="0"/>
          </a:p>
          <a:p>
            <a:pPr hangingPunct="0"/>
            <a:endParaRPr lang="en-US" dirty="0" smtClean="0"/>
          </a:p>
          <a:p>
            <a:pPr hangingPunct="0"/>
            <a:r>
              <a:rPr lang="en-US" dirty="0" smtClean="0"/>
              <a:t>However</a:t>
            </a:r>
            <a:r>
              <a:rPr lang="en-US" dirty="0"/>
              <a:t>, not only linguistic considerations apply. There are also extra-linguistic elements, such as the history of the language and its speakers</a:t>
            </a:r>
            <a:r>
              <a:rPr lang="en-US" dirty="0" smtClean="0"/>
              <a:t>.</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12</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endParaRPr lang="en-AU" dirty="0"/>
          </a:p>
        </p:txBody>
      </p:sp>
      <p:sp>
        <p:nvSpPr>
          <p:cNvPr id="8"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0"/>
            <a:ext cx="8229600" cy="6120680"/>
          </a:xfrm>
        </p:spPr>
        <p:txBody>
          <a:bodyPr>
            <a:normAutofit fontScale="92500" lnSpcReduction="10000"/>
          </a:bodyPr>
          <a:lstStyle/>
          <a:p>
            <a:pPr hangingPunct="0"/>
            <a:r>
              <a:rPr lang="en-US" dirty="0"/>
              <a:t>It is hard to refute </a:t>
            </a:r>
            <a:r>
              <a:rPr lang="en-US" dirty="0" smtClean="0"/>
              <a:t>that</a:t>
            </a:r>
          </a:p>
          <a:p>
            <a:pPr hangingPunct="0"/>
            <a:r>
              <a:rPr lang="en-US" dirty="0" smtClean="0"/>
              <a:t> </a:t>
            </a:r>
            <a:r>
              <a:rPr lang="en-US" dirty="0"/>
              <a:t>(</a:t>
            </a:r>
            <a:r>
              <a:rPr lang="en-US" dirty="0" err="1"/>
              <a:t>i</a:t>
            </a:r>
            <a:r>
              <a:rPr lang="en-US" dirty="0"/>
              <a:t>) Hebrew suffered from severe lexical and other paucities; </a:t>
            </a:r>
            <a:endParaRPr lang="en-US" dirty="0" smtClean="0"/>
          </a:p>
          <a:p>
            <a:pPr hangingPunct="0"/>
            <a:r>
              <a:rPr lang="en-US" dirty="0" smtClean="0"/>
              <a:t>(</a:t>
            </a:r>
            <a:r>
              <a:rPr lang="en-US" dirty="0"/>
              <a:t>ii) Due to the cosmopolitan nature of Israeli society, the Israeli language emerged under the influence of Yiddish, as well as other languages from different language families; </a:t>
            </a:r>
            <a:endParaRPr lang="en-US" dirty="0" smtClean="0"/>
          </a:p>
          <a:p>
            <a:pPr hangingPunct="0"/>
            <a:r>
              <a:rPr lang="en-US" dirty="0" smtClean="0"/>
              <a:t>(</a:t>
            </a:r>
            <a:r>
              <a:rPr lang="en-US" dirty="0"/>
              <a:t>iii) The emergence of Israeli was ideologically supported in order to strengthen the Jewish settlement in </a:t>
            </a:r>
            <a:r>
              <a:rPr lang="en-US" i="1" dirty="0" err="1"/>
              <a:t>Eretz</a:t>
            </a:r>
            <a:r>
              <a:rPr lang="en-US" i="1" dirty="0"/>
              <a:t> </a:t>
            </a:r>
            <a:r>
              <a:rPr lang="en-US" i="1" dirty="0" err="1"/>
              <a:t>Yisrael</a:t>
            </a:r>
            <a:r>
              <a:rPr lang="en-US" dirty="0"/>
              <a:t> (cf. Naphtali </a:t>
            </a:r>
            <a:r>
              <a:rPr lang="en-US" dirty="0" err="1"/>
              <a:t>Herz</a:t>
            </a:r>
            <a:r>
              <a:rPr lang="en-US" dirty="0"/>
              <a:t> Tur-Sinai 1960: 9 and Wexler 1990: 13). </a:t>
            </a:r>
            <a:endParaRPr lang="en-US" dirty="0" smtClean="0"/>
          </a:p>
          <a:p>
            <a:pPr hangingPunct="0"/>
            <a:r>
              <a:rPr lang="en-US" dirty="0" smtClean="0"/>
              <a:t>However</a:t>
            </a:r>
            <a:r>
              <a:rPr lang="en-US" dirty="0"/>
              <a:t>, the question still remains whether Israeli is the legendary </a:t>
            </a:r>
            <a:r>
              <a:rPr lang="en-US" u="sng" dirty="0"/>
              <a:t>phoenix</a:t>
            </a:r>
            <a:r>
              <a:rPr lang="en-US" dirty="0"/>
              <a:t>, rising triumphant from the ashes (i.e. revival), or whether it is like the common </a:t>
            </a:r>
            <a:r>
              <a:rPr lang="en-US" u="sng" dirty="0"/>
              <a:t>cuckoo</a:t>
            </a:r>
            <a:r>
              <a:rPr lang="en-US" dirty="0"/>
              <a:t> who lays its eggs in the nest of another bird (Yiddish), tricking it into the role of foster parent at the expense of the original offspring (i.e. usurpation). </a:t>
            </a:r>
            <a:endParaRPr lang="en-US" dirty="0" smtClean="0"/>
          </a:p>
          <a:p>
            <a:pPr hangingPunct="0"/>
            <a:r>
              <a:rPr lang="en-US" dirty="0" smtClean="0"/>
              <a:t>One </a:t>
            </a:r>
            <a:r>
              <a:rPr lang="en-US" dirty="0"/>
              <a:t>might ask, like the biblical Jehovah after the stoning of </a:t>
            </a:r>
            <a:r>
              <a:rPr lang="en-US" dirty="0" err="1"/>
              <a:t>Naboth</a:t>
            </a:r>
            <a:r>
              <a:rPr lang="en-US" dirty="0"/>
              <a:t>, </a:t>
            </a:r>
            <a:r>
              <a:rPr lang="en-US" i="1" dirty="0" err="1"/>
              <a:t>haratsákhta</a:t>
            </a:r>
            <a:r>
              <a:rPr lang="en-US" i="1" dirty="0"/>
              <a:t> </a:t>
            </a:r>
            <a:r>
              <a:rPr lang="en-US" i="1" dirty="0" err="1"/>
              <a:t>vegám</a:t>
            </a:r>
            <a:r>
              <a:rPr lang="en-US" i="1" dirty="0"/>
              <a:t> </a:t>
            </a:r>
            <a:r>
              <a:rPr lang="en-US" i="1" dirty="0" err="1"/>
              <a:t>yaráshta</a:t>
            </a:r>
            <a:r>
              <a:rPr lang="en-US" i="1" dirty="0"/>
              <a:t>? </a:t>
            </a:r>
            <a:r>
              <a:rPr lang="en-US" dirty="0"/>
              <a:t>‘Hast thou killed and also taken possession?’ Or does Israeli have the ‘hybrid </a:t>
            </a:r>
            <a:r>
              <a:rPr lang="en-US" dirty="0" err="1"/>
              <a:t>vigour</a:t>
            </a:r>
            <a:r>
              <a:rPr lang="en-US" dirty="0"/>
              <a:t>’ of a ‘</a:t>
            </a:r>
            <a:r>
              <a:rPr lang="en-US" u="sng" dirty="0" err="1"/>
              <a:t>phoenicuckoo</a:t>
            </a:r>
            <a:r>
              <a:rPr lang="en-US" dirty="0"/>
              <a:t> cross’ (i.e. hybridization)? </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13</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6408712" cy="5903913"/>
          </a:xfrm>
        </p:spPr>
        <p:txBody>
          <a:bodyPr>
            <a:normAutofit fontScale="90000"/>
          </a:bodyPr>
          <a:lstStyle/>
          <a:p>
            <a:pPr>
              <a:defRPr/>
            </a:pPr>
            <a:r>
              <a:rPr lang="en-US" altLang="en-US" sz="2400" b="1" u="sng" dirty="0" smtClean="0"/>
              <a:t>Hegelian Dialectic</a:t>
            </a:r>
            <a:br>
              <a:rPr lang="en-US" altLang="en-US" sz="2400" b="1" u="sng" dirty="0" smtClean="0"/>
            </a:br>
            <a:r>
              <a:rPr lang="en-US" altLang="zh-CN" sz="2400" b="1" dirty="0" smtClean="0"/>
              <a:t>(Georg Wilhelm Friedrich Hegel </a:t>
            </a:r>
            <a:r>
              <a:rPr lang="en-US" altLang="zh-CN" sz="2400" b="1" dirty="0" smtClean="0">
                <a:sym typeface="Wingdings" panose="05000000000000000000" pitchFamily="2" charset="2"/>
              </a:rPr>
              <a:t></a:t>
            </a:r>
            <a:r>
              <a:rPr lang="en-US" altLang="zh-CN" sz="2400" b="1" dirty="0" smtClean="0"/>
              <a:t>)</a:t>
            </a:r>
            <a:br>
              <a:rPr lang="en-US" altLang="zh-CN" sz="2400" b="1" dirty="0" smtClean="0"/>
            </a:br>
            <a:r>
              <a:rPr lang="en-US" altLang="zh-CN" sz="2400" b="1" dirty="0" smtClean="0"/>
              <a:t/>
            </a:r>
            <a:br>
              <a:rPr lang="en-US" altLang="zh-CN" sz="2400" b="1" dirty="0" smtClean="0"/>
            </a:br>
            <a:r>
              <a:rPr lang="en-US" altLang="zh-CN" sz="2400" b="1" dirty="0" smtClean="0"/>
              <a:t>(actually </a:t>
            </a:r>
            <a:r>
              <a:rPr lang="de-DE" sz="2400" b="1" dirty="0"/>
              <a:t>Johann Gottlieb </a:t>
            </a:r>
            <a:r>
              <a:rPr lang="en-US" altLang="zh-CN" sz="2400" b="1" dirty="0" smtClean="0"/>
              <a:t>Fichte’s</a:t>
            </a:r>
            <a:br>
              <a:rPr lang="en-US" altLang="zh-CN" sz="2400" b="1" dirty="0" smtClean="0"/>
            </a:br>
            <a:r>
              <a:rPr lang="en-US" altLang="zh-CN" sz="2400" b="1" dirty="0" smtClean="0">
                <a:sym typeface="Wingdings" panose="05000000000000000000" pitchFamily="2" charset="2"/>
              </a:rPr>
              <a:t></a:t>
            </a:r>
            <a:r>
              <a:rPr lang="en-US" altLang="zh-CN" sz="2400" b="1" dirty="0" smtClean="0"/>
              <a:t>)</a:t>
            </a:r>
            <a:r>
              <a:rPr lang="en-US" altLang="en-US" sz="2400" b="1" u="sng" dirty="0" smtClean="0"/>
              <a:t/>
            </a:r>
            <a:br>
              <a:rPr lang="en-US" altLang="en-US" sz="2400" b="1" u="sng" dirty="0" smtClean="0"/>
            </a:br>
            <a:r>
              <a:rPr lang="en-US" altLang="en-US" sz="2400" b="1" u="sng" dirty="0" smtClean="0"/>
              <a:t/>
            </a:r>
            <a:br>
              <a:rPr lang="en-US" altLang="en-US" sz="2400" b="1" u="sng" dirty="0" smtClean="0"/>
            </a:br>
            <a:r>
              <a:rPr lang="en-US" altLang="en-US" sz="3200" b="1" u="sng" dirty="0" smtClean="0"/>
              <a:t>THESIS </a:t>
            </a:r>
            <a:r>
              <a:rPr lang="en-US" altLang="en-US" sz="3200" b="1" u="sng" dirty="0" smtClean="0"/>
              <a:t>– </a:t>
            </a:r>
            <a:br>
              <a:rPr lang="en-US" altLang="en-US" sz="3200" b="1" u="sng" dirty="0" smtClean="0"/>
            </a:br>
            <a:r>
              <a:rPr lang="en-US" altLang="en-US" sz="3200" b="1" u="sng" dirty="0" smtClean="0"/>
              <a:t>ANTITHESIS – </a:t>
            </a:r>
            <a:br>
              <a:rPr lang="en-US" altLang="en-US" sz="3200" b="1" u="sng" dirty="0" smtClean="0"/>
            </a:br>
            <a:r>
              <a:rPr lang="en-US" altLang="en-US" sz="3200" b="1" u="sng" dirty="0" smtClean="0"/>
              <a:t>SYNTHESIS</a:t>
            </a:r>
            <a:br>
              <a:rPr lang="en-US" altLang="en-US" sz="3200" b="1" u="sng" dirty="0" smtClean="0"/>
            </a:br>
            <a:r>
              <a:rPr lang="en-US" altLang="en-US" sz="3200" b="1" u="sng" dirty="0" smtClean="0"/>
              <a:t/>
            </a:r>
            <a:br>
              <a:rPr lang="en-US" altLang="en-US" sz="3200" b="1" u="sng" dirty="0" smtClean="0"/>
            </a:br>
            <a:r>
              <a:rPr lang="en-US" altLang="en-US" sz="3200" b="1" u="sng" dirty="0" smtClean="0"/>
              <a:t>Generally speaking:</a:t>
            </a:r>
            <a:r>
              <a:rPr lang="en-US" altLang="en-US" sz="2400" b="1" u="sng" dirty="0" smtClean="0"/>
              <a:t/>
            </a:r>
            <a:br>
              <a:rPr lang="en-US" altLang="en-US" sz="2400" b="1" u="sng" dirty="0" smtClean="0"/>
            </a:br>
            <a:r>
              <a:rPr lang="en-US" altLang="en-US" sz="3100" b="1" u="sng" dirty="0" smtClean="0"/>
              <a:t>USA, </a:t>
            </a:r>
            <a:r>
              <a:rPr lang="en-US" altLang="en-US" sz="3100" b="1" u="sng" dirty="0" smtClean="0"/>
              <a:t>beginning of the 20th </a:t>
            </a:r>
            <a:r>
              <a:rPr lang="en-US" altLang="en-US" sz="3100" b="1" u="sng" dirty="0" smtClean="0"/>
              <a:t>Century:</a:t>
            </a:r>
            <a:r>
              <a:rPr lang="en-US" altLang="en-US" sz="3600" b="1" u="sng" dirty="0" smtClean="0"/>
              <a:t/>
            </a:r>
            <a:br>
              <a:rPr lang="en-US" altLang="en-US" sz="3600" b="1" u="sng" dirty="0" smtClean="0"/>
            </a:br>
            <a:r>
              <a:rPr lang="en-US" altLang="en-US" sz="1600" b="1" u="sng" dirty="0" smtClean="0"/>
              <a:t/>
            </a:r>
            <a:br>
              <a:rPr lang="en-US" altLang="en-US" sz="1600" b="1" u="sng" dirty="0" smtClean="0"/>
            </a:br>
            <a:r>
              <a:rPr lang="en-US" altLang="en-US" sz="3600" b="1" u="sng" dirty="0" smtClean="0"/>
              <a:t>Classical Music </a:t>
            </a:r>
            <a:r>
              <a:rPr lang="en-US" altLang="en-US" sz="3600" b="1" u="sng" dirty="0" smtClean="0"/>
              <a:t>(folk too) </a:t>
            </a:r>
            <a:r>
              <a:rPr lang="en-US" altLang="en-US" sz="3600" b="1" u="sng" dirty="0" smtClean="0"/>
              <a:t>– </a:t>
            </a:r>
            <a:r>
              <a:rPr lang="en-US" altLang="en-US" sz="3600" b="1" u="sng" dirty="0" smtClean="0"/>
              <a:t>Blues – Pop/Rock</a:t>
            </a:r>
            <a:endParaRPr lang="en-AU" altLang="en-US" sz="2400" dirty="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E62E377E-95D1-43BF-AA6A-55716F8D9804}" type="slidenum">
              <a:rPr lang="en-AU" altLang="en-US" sz="1200" smtClean="0">
                <a:solidFill>
                  <a:srgbClr val="FFFFFF"/>
                </a:solidFill>
                <a:latin typeface="Arial" pitchFamily="34" charset="0"/>
              </a:rPr>
              <a:pPr>
                <a:defRPr/>
              </a:pPr>
              <a:t>14</a:t>
            </a:fld>
            <a:endParaRPr lang="en-AU" altLang="en-US" sz="1200" smtClean="0">
              <a:solidFill>
                <a:srgbClr val="FFFFFF"/>
              </a:solidFill>
              <a:latin typeface="Arial" pitchFamily="34" charset="0"/>
            </a:endParaRPr>
          </a:p>
        </p:txBody>
      </p:sp>
      <p:pic>
        <p:nvPicPr>
          <p:cNvPr id="89093"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8028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4" name="Picture 2" descr="Hegel portrait by Schlesinger 1831.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61853" y="1"/>
            <a:ext cx="2763508" cy="350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https://upload.wikimedia.org/wikipedia/commons/8/8d/Johann_Gottlieb_Fichte.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750505"/>
            <a:ext cx="1907704" cy="224121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3139703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381000" y="1676400"/>
            <a:ext cx="5343525" cy="1752600"/>
          </a:xfrm>
        </p:spPr>
        <p:txBody>
          <a:bodyPr>
            <a:normAutofit/>
          </a:bodyPr>
          <a:lstStyle/>
          <a:p>
            <a:pPr algn="ctr" eaLnBrk="1" hangingPunct="1">
              <a:defRPr/>
            </a:pPr>
            <a:r>
              <a:rPr lang="en-AU" altLang="en-US" sz="6600" b="1" i="1" dirty="0" smtClean="0">
                <a:solidFill>
                  <a:schemeClr val="bg1"/>
                </a:solidFill>
              </a:rPr>
              <a:t>HEBREW?</a:t>
            </a:r>
            <a:endParaRPr lang="en-AU" altLang="en-US" sz="3600" b="1" i="1" dirty="0" smtClean="0">
              <a:solidFill>
                <a:schemeClr val="bg1"/>
              </a:solidFill>
            </a:endParaRPr>
          </a:p>
        </p:txBody>
      </p:sp>
      <p:sp>
        <p:nvSpPr>
          <p:cNvPr id="3" name="TextBox 4"/>
          <p:cNvSpPr txBox="1"/>
          <p:nvPr/>
        </p:nvSpPr>
        <p:spPr>
          <a:xfrm>
            <a:off x="3167844" y="6550223"/>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C00000"/>
                </a:solidFill>
                <a:effectLst/>
                <a:uLnTx/>
                <a:uFillTx/>
                <a:latin typeface="Arial"/>
                <a:ea typeface="MS PGothic"/>
                <a:cs typeface="+mn-cs"/>
              </a:rPr>
              <a:t>Professor Ghil‘ad Zuckermann</a:t>
            </a:r>
            <a:endParaRPr kumimoji="0" lang="en-AU" sz="1400" b="1" i="0" u="none" strike="noStrike" kern="1200" cap="none" spc="0" normalizeH="0" baseline="0" noProof="0" dirty="0">
              <a:ln>
                <a:noFill/>
              </a:ln>
              <a:solidFill>
                <a:srgbClr val="C00000"/>
              </a:solidFill>
              <a:effectLst/>
              <a:uLnTx/>
              <a:uFillTx/>
              <a:latin typeface="Arial"/>
              <a:ea typeface="MS PGothic"/>
              <a:cs typeface="+mn-cs"/>
            </a:endParaRPr>
          </a:p>
        </p:txBody>
      </p:sp>
    </p:spTree>
    <p:extLst>
      <p:ext uri="{BB962C8B-B14F-4D97-AF65-F5344CB8AC3E}">
        <p14:creationId xmlns:p14="http://schemas.microsoft.com/office/powerpoint/2010/main" xmlns="" val="1443462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27913" cy="608013"/>
          </a:xfrm>
        </p:spPr>
        <p:txBody>
          <a:bodyPr>
            <a:normAutofit/>
          </a:bodyPr>
          <a:lstStyle/>
          <a:p>
            <a:pPr>
              <a:defRPr/>
            </a:pPr>
            <a:r>
              <a:rPr lang="en-US" altLang="en-US" sz="2000" b="1" u="sng" smtClean="0"/>
              <a:t>THESIS</a:t>
            </a:r>
            <a:r>
              <a:rPr lang="en-US" altLang="en-US" sz="1600" b="1" smtClean="0"/>
              <a:t>: THE TRADITIONAL VIEW: </a:t>
            </a:r>
            <a:r>
              <a:rPr lang="en-US" altLang="en-US" sz="1600" b="1" i="1" u="sng" smtClean="0"/>
              <a:t>ISRAELI IS SEMITIC</a:t>
            </a:r>
            <a:r>
              <a:rPr lang="en-US" altLang="en-US" sz="1600" b="1" smtClean="0"/>
              <a:t>: REVIVAL</a:t>
            </a:r>
            <a:endParaRPr lang="en-AU" altLang="en-US" sz="160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E4FF0D21-AA09-442D-9BDE-8D9ED23CB1DD}" type="slidenum">
              <a:rPr lang="en-AU" altLang="en-US" sz="1200" smtClean="0">
                <a:solidFill>
                  <a:srgbClr val="FFFFFF"/>
                </a:solidFill>
                <a:latin typeface="Arial" pitchFamily="34" charset="0"/>
              </a:rPr>
              <a:pPr>
                <a:defRPr/>
              </a:pPr>
              <a:t>16</a:t>
            </a:fld>
            <a:endParaRPr lang="en-AU" altLang="en-US" sz="1200" smtClean="0">
              <a:solidFill>
                <a:srgbClr val="FFFFFF"/>
              </a:solidFill>
              <a:latin typeface="Arial" pitchFamily="34" charset="0"/>
            </a:endParaRPr>
          </a:p>
        </p:txBody>
      </p:sp>
      <p:pic>
        <p:nvPicPr>
          <p:cNvPr id="9216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8888" y="908050"/>
            <a:ext cx="5657850"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Rectangle 6"/>
          <p:cNvSpPr>
            <a:spLocks noChangeArrowheads="1"/>
          </p:cNvSpPr>
          <p:nvPr/>
        </p:nvSpPr>
        <p:spPr bwMode="auto">
          <a:xfrm>
            <a:off x="468313" y="5435600"/>
            <a:ext cx="83518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r>
              <a:rPr lang="en-US" altLang="zh-CN" sz="2400" b="1" smtClean="0">
                <a:solidFill>
                  <a:srgbClr val="FFFFFF"/>
                </a:solidFill>
                <a:latin typeface="Times" pitchFamily="-84" charset="0"/>
              </a:rPr>
              <a:t>Israeli is (Biblical/Mishnaic) Hebrew (miraculously) revived. </a:t>
            </a:r>
            <a:endParaRPr lang="en-AU" altLang="zh-CN" sz="2400" b="1" smtClean="0">
              <a:solidFill>
                <a:srgbClr val="FFFFFF"/>
              </a:solidFill>
              <a:latin typeface="Times" pitchFamily="-84" charset="0"/>
            </a:endParaRPr>
          </a:p>
        </p:txBody>
      </p:sp>
      <p:pic>
        <p:nvPicPr>
          <p:cNvPr id="92167"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3824824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323528" y="260350"/>
            <a:ext cx="8208912" cy="5689600"/>
          </a:xfrm>
        </p:spPr>
        <p:txBody>
          <a:bodyPr/>
          <a:lstStyle/>
          <a:p>
            <a:pPr marL="0" indent="0">
              <a:buNone/>
            </a:pPr>
            <a:r>
              <a:rPr lang="en-GB" altLang="en-US" sz="8000" dirty="0" smtClean="0"/>
              <a:t>In any linguistic lecture one ought to mention Chomsky</a:t>
            </a:r>
            <a:endParaRPr lang="en-AU" altLang="en-US" sz="8000" dirty="0" smtClean="0"/>
          </a:p>
          <a:p>
            <a:pPr>
              <a:buFontTx/>
              <a:buNone/>
            </a:pPr>
            <a:endParaRPr lang="en-AU" altLang="en-US" sz="2000" dirty="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8B7435F9-1708-4B90-945E-7599A835C79D}" type="slidenum">
              <a:rPr lang="en-AU" altLang="en-US" sz="1200" smtClean="0">
                <a:solidFill>
                  <a:srgbClr val="FFFFFF"/>
                </a:solidFill>
                <a:latin typeface="Arial" pitchFamily="34" charset="0"/>
              </a:rPr>
              <a:pPr>
                <a:defRPr/>
              </a:pPr>
              <a:t>17</a:t>
            </a:fld>
            <a:endParaRPr lang="en-AU" altLang="en-US" sz="1200" smtClean="0">
              <a:solidFill>
                <a:srgbClr val="FFFFFF"/>
              </a:solidFill>
              <a:latin typeface="Arial" pitchFamily="34" charset="0"/>
            </a:endParaRPr>
          </a:p>
        </p:txBody>
      </p:sp>
      <p:pic>
        <p:nvPicPr>
          <p:cNvPr id="93189"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2379440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395288" y="260350"/>
            <a:ext cx="8425184" cy="5689600"/>
          </a:xfrm>
        </p:spPr>
        <p:txBody>
          <a:bodyPr/>
          <a:lstStyle/>
          <a:p>
            <a:r>
              <a:rPr lang="en-US" altLang="en-US" sz="2000" i="1" dirty="0" smtClean="0"/>
              <a:t> </a:t>
            </a:r>
            <a:r>
              <a:rPr lang="en-US" altLang="en-US" sz="2000" b="1" dirty="0" err="1" smtClean="0"/>
              <a:t>Zeev</a:t>
            </a:r>
            <a:r>
              <a:rPr lang="en-US" altLang="en-US" sz="2000" b="1" dirty="0" smtClean="0"/>
              <a:t> William Chomsky </a:t>
            </a:r>
            <a:r>
              <a:rPr lang="en-US" altLang="en-US" sz="2000" dirty="0" smtClean="0"/>
              <a:t>(1957: 218), </a:t>
            </a:r>
            <a:r>
              <a:rPr lang="en-US" altLang="en-US" sz="2000" i="1" dirty="0" smtClean="0"/>
              <a:t>Hebrew – The Eternal Language </a:t>
            </a:r>
            <a:r>
              <a:rPr lang="en-US" altLang="en-US" sz="2000" dirty="0" smtClean="0"/>
              <a:t>(Philadelphia: The Jewish Publication Society of America):</a:t>
            </a:r>
            <a:endParaRPr lang="en-AU" altLang="en-US" sz="2000" dirty="0" smtClean="0"/>
          </a:p>
          <a:p>
            <a:endParaRPr lang="en-US" altLang="en-US" sz="2000" dirty="0" smtClean="0"/>
          </a:p>
          <a:p>
            <a:r>
              <a:rPr lang="en-US" altLang="en-US" sz="2000" dirty="0" smtClean="0"/>
              <a:t>It may be safely assumed that there were always somewhere in the world, especially in </a:t>
            </a:r>
            <a:r>
              <a:rPr lang="en-US" altLang="en-US" sz="2000" dirty="0" err="1" smtClean="0"/>
              <a:t>Eretz</a:t>
            </a:r>
            <a:r>
              <a:rPr lang="en-US" altLang="en-US" sz="2000" dirty="0" smtClean="0"/>
              <a:t> </a:t>
            </a:r>
            <a:r>
              <a:rPr lang="en-US" altLang="en-US" sz="2000" dirty="0" err="1" smtClean="0"/>
              <a:t>Yisrael</a:t>
            </a:r>
            <a:r>
              <a:rPr lang="en-US" altLang="en-US" sz="2000" dirty="0" smtClean="0"/>
              <a:t>, individuals or even groups, who could and did employ the Hebrew language effectively in oral usage.</a:t>
            </a:r>
            <a:endParaRPr lang="en-AU" altLang="en-US" sz="2000" i="1" dirty="0" smtClean="0"/>
          </a:p>
          <a:p>
            <a:pPr>
              <a:buFontTx/>
              <a:buNone/>
            </a:pPr>
            <a:r>
              <a:rPr lang="en-US" altLang="en-US" sz="2000" dirty="0" smtClean="0"/>
              <a:t> </a:t>
            </a:r>
            <a:endParaRPr lang="en-AU" altLang="en-US" sz="2000" i="1" dirty="0" smtClean="0"/>
          </a:p>
          <a:p>
            <a:pPr algn="r">
              <a:buFontTx/>
              <a:buNone/>
            </a:pPr>
            <a:r>
              <a:rPr lang="en-AU" altLang="en-US" sz="1400" i="1" dirty="0" smtClean="0"/>
              <a:t> </a:t>
            </a:r>
            <a:r>
              <a:rPr lang="en-AU" altLang="en-US" sz="1400" dirty="0" smtClean="0"/>
              <a:t>(*William Chomsky is Noam Chomsky’s father.)</a:t>
            </a:r>
          </a:p>
          <a:p>
            <a:endParaRPr lang="en-AU" altLang="en-US" sz="1200" dirty="0" smtClean="0"/>
          </a:p>
          <a:p>
            <a:r>
              <a:rPr lang="en-AU" altLang="en-US" sz="2000" dirty="0" smtClean="0"/>
              <a:t>Chomsky is misleading: </a:t>
            </a:r>
          </a:p>
          <a:p>
            <a:endParaRPr lang="en-AU" altLang="en-US" sz="2000" dirty="0" smtClean="0"/>
          </a:p>
          <a:p>
            <a:r>
              <a:rPr lang="en-AU" altLang="en-US" sz="2000" dirty="0" smtClean="0"/>
              <a:t>It is true that, throughout its </a:t>
            </a:r>
            <a:r>
              <a:rPr lang="en-AU" altLang="en-US" sz="2000" i="1" dirty="0" smtClean="0"/>
              <a:t>literary</a:t>
            </a:r>
            <a:r>
              <a:rPr lang="en-AU" altLang="en-US" sz="2000" dirty="0" smtClean="0"/>
              <a:t> history, Hebrew was used as an occasional lingua franca. </a:t>
            </a:r>
          </a:p>
          <a:p>
            <a:endParaRPr lang="en-AU" altLang="en-US" sz="2000" dirty="0" smtClean="0"/>
          </a:p>
          <a:p>
            <a:r>
              <a:rPr lang="en-AU" altLang="en-US" sz="2800" b="1" dirty="0" smtClean="0"/>
              <a:t>However</a:t>
            </a:r>
            <a:r>
              <a:rPr lang="en-AU" altLang="en-US" sz="2000" dirty="0" smtClean="0"/>
              <a:t>, between the second and nineteenth centuries it was no one’s mother tongue. The development of a literary language is very different from that of a fully-fledged native language.</a:t>
            </a:r>
          </a:p>
          <a:p>
            <a:pPr>
              <a:buFontTx/>
              <a:buNone/>
            </a:pPr>
            <a:endParaRPr lang="en-AU" altLang="en-US" sz="2000" dirty="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8B7435F9-1708-4B90-945E-7599A835C79D}" type="slidenum">
              <a:rPr lang="en-AU" altLang="en-US" sz="1200" smtClean="0">
                <a:solidFill>
                  <a:srgbClr val="FFFFFF"/>
                </a:solidFill>
                <a:latin typeface="Arial" pitchFamily="34" charset="0"/>
              </a:rPr>
              <a:pPr>
                <a:defRPr/>
              </a:pPr>
              <a:t>18</a:t>
            </a:fld>
            <a:endParaRPr lang="en-AU" altLang="en-US" sz="1200" smtClean="0">
              <a:solidFill>
                <a:srgbClr val="FFFFFF"/>
              </a:solidFill>
              <a:latin typeface="Arial" pitchFamily="34" charset="0"/>
            </a:endParaRPr>
          </a:p>
        </p:txBody>
      </p:sp>
      <p:pic>
        <p:nvPicPr>
          <p:cNvPr id="93189"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43067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381000" y="1676400"/>
            <a:ext cx="5343525" cy="1752600"/>
          </a:xfrm>
        </p:spPr>
        <p:txBody>
          <a:bodyPr>
            <a:normAutofit/>
          </a:bodyPr>
          <a:lstStyle/>
          <a:p>
            <a:pPr algn="ctr" eaLnBrk="1" hangingPunct="1">
              <a:defRPr/>
            </a:pPr>
            <a:r>
              <a:rPr lang="en-AU" altLang="en-US" sz="6600" b="1" i="1" dirty="0" smtClean="0">
                <a:solidFill>
                  <a:schemeClr val="bg1"/>
                </a:solidFill>
              </a:rPr>
              <a:t>YIDDISH?</a:t>
            </a:r>
            <a:endParaRPr lang="en-AU" altLang="en-US" sz="3600" b="1" i="1" dirty="0" smtClean="0">
              <a:solidFill>
                <a:schemeClr val="bg1"/>
              </a:solidFill>
            </a:endParaRP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407640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braham"/>
          <p:cNvPicPr>
            <a:picLocks noChangeAspect="1" noChangeArrowheads="1"/>
          </p:cNvPicPr>
          <p:nvPr/>
        </p:nvPicPr>
        <p:blipFill>
          <a:blip r:embed="rId3" cstate="print">
            <a:extLst>
              <a:ext uri="{28A0092B-C50C-407E-A947-70E740481C1C}">
                <a14:useLocalDpi xmlns:a14="http://schemas.microsoft.com/office/drawing/2010/main" xmlns="" val="0"/>
              </a:ext>
            </a:extLst>
          </a:blip>
          <a:srcRect t="2946" b="7732"/>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Box 4"/>
          <p:cNvSpPr txBox="1">
            <a:spLocks noChangeArrowheads="1"/>
          </p:cNvSpPr>
          <p:nvPr/>
        </p:nvSpPr>
        <p:spPr bwMode="auto">
          <a:xfrm>
            <a:off x="323850" y="266700"/>
            <a:ext cx="8712200" cy="2850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fontAlgn="base">
              <a:lnSpc>
                <a:spcPct val="80000"/>
              </a:lnSpc>
              <a:spcBef>
                <a:spcPct val="0"/>
              </a:spcBef>
              <a:spcAft>
                <a:spcPct val="0"/>
              </a:spcAft>
            </a:pPr>
            <a:r>
              <a:rPr lang="en-AU" altLang="en-US" sz="2800" b="1" dirty="0">
                <a:solidFill>
                  <a:srgbClr val="000000"/>
                </a:solidFill>
              </a:rPr>
              <a:t>Professor Ghil‘ad </a:t>
            </a:r>
            <a:r>
              <a:rPr lang="en-AU" altLang="en-US" sz="2800" b="1" dirty="0" smtClean="0">
                <a:solidFill>
                  <a:srgbClr val="000000"/>
                </a:solidFill>
              </a:rPr>
              <a:t>Zuckermann </a:t>
            </a:r>
            <a:r>
              <a:rPr lang="en-AU" altLang="en-US" sz="2800" dirty="0" err="1" smtClean="0">
                <a:solidFill>
                  <a:srgbClr val="000000"/>
                </a:solidFill>
                <a:latin typeface="Times New Roman" pitchFamily="18" charset="0"/>
                <a:cs typeface="Times New Roman" pitchFamily="18" charset="0"/>
              </a:rPr>
              <a:t>诸葛漫</a:t>
            </a:r>
            <a:endParaRPr lang="en-AU" altLang="en-US" sz="2800" dirty="0">
              <a:solidFill>
                <a:srgbClr val="000000"/>
              </a:solidFill>
              <a:latin typeface="Times New Roman" pitchFamily="18" charset="0"/>
              <a:cs typeface="Times New Roman" pitchFamily="18" charset="0"/>
            </a:endParaRPr>
          </a:p>
          <a:p>
            <a:pPr fontAlgn="base">
              <a:lnSpc>
                <a:spcPct val="80000"/>
              </a:lnSpc>
              <a:spcBef>
                <a:spcPct val="0"/>
              </a:spcBef>
              <a:spcAft>
                <a:spcPct val="0"/>
              </a:spcAft>
            </a:pPr>
            <a:r>
              <a:rPr lang="en-AU" altLang="en-US" sz="1600" b="1" dirty="0" smtClean="0">
                <a:solidFill>
                  <a:srgbClr val="000000"/>
                </a:solidFill>
              </a:rPr>
              <a:t>D.Phil. </a:t>
            </a:r>
            <a:r>
              <a:rPr lang="en-AU" altLang="en-US" sz="1600" b="1" dirty="0">
                <a:solidFill>
                  <a:srgbClr val="000000"/>
                </a:solidFill>
              </a:rPr>
              <a:t>(</a:t>
            </a:r>
            <a:r>
              <a:rPr lang="en-AU" altLang="en-US" sz="1600" b="1" dirty="0" smtClean="0">
                <a:solidFill>
                  <a:srgbClr val="000000"/>
                </a:solidFill>
              </a:rPr>
              <a:t>Oxon.)</a:t>
            </a:r>
            <a:endParaRPr lang="en-AU" altLang="en-US" sz="1600" b="1" dirty="0">
              <a:solidFill>
                <a:srgbClr val="000000"/>
              </a:solidFill>
            </a:endParaRPr>
          </a:p>
          <a:p>
            <a:pPr fontAlgn="base">
              <a:lnSpc>
                <a:spcPct val="80000"/>
              </a:lnSpc>
              <a:spcBef>
                <a:spcPct val="0"/>
              </a:spcBef>
              <a:spcAft>
                <a:spcPct val="0"/>
              </a:spcAft>
            </a:pPr>
            <a:endParaRPr lang="en-AU" altLang="en-US" sz="900" b="1" dirty="0">
              <a:solidFill>
                <a:srgbClr val="000000"/>
              </a:solidFill>
            </a:endParaRPr>
          </a:p>
          <a:p>
            <a:pPr fontAlgn="base">
              <a:lnSpc>
                <a:spcPct val="80000"/>
              </a:lnSpc>
              <a:spcBef>
                <a:spcPct val="0"/>
              </a:spcBef>
              <a:spcAft>
                <a:spcPct val="0"/>
              </a:spcAft>
            </a:pPr>
            <a:r>
              <a:rPr lang="en-AU" altLang="en-US" sz="1800" b="1" dirty="0">
                <a:solidFill>
                  <a:srgbClr val="FF0000"/>
                </a:solidFill>
              </a:rPr>
              <a:t>Chair of Linguistics of Endangered Languages, The University of Adelaide</a:t>
            </a:r>
          </a:p>
          <a:p>
            <a:pPr fontAlgn="base">
              <a:lnSpc>
                <a:spcPct val="80000"/>
              </a:lnSpc>
              <a:spcBef>
                <a:spcPct val="0"/>
              </a:spcBef>
              <a:spcAft>
                <a:spcPct val="0"/>
              </a:spcAft>
            </a:pPr>
            <a:endParaRPr lang="en-AU" altLang="en-US" sz="1800" b="1" dirty="0">
              <a:solidFill>
                <a:srgbClr val="FF0000"/>
              </a:solidFill>
              <a:latin typeface="Times New Roman" pitchFamily="18" charset="0"/>
              <a:cs typeface="Times New Roman" pitchFamily="18" charset="0"/>
            </a:endParaRPr>
          </a:p>
          <a:p>
            <a:pPr fontAlgn="base">
              <a:lnSpc>
                <a:spcPct val="80000"/>
              </a:lnSpc>
              <a:spcBef>
                <a:spcPct val="0"/>
              </a:spcBef>
              <a:spcAft>
                <a:spcPct val="0"/>
              </a:spcAft>
            </a:pPr>
            <a:endParaRPr lang="en-AU" altLang="en-US" sz="2000" b="1" dirty="0">
              <a:solidFill>
                <a:srgbClr val="000000"/>
              </a:solidFill>
            </a:endParaRPr>
          </a:p>
          <a:p>
            <a:pPr fontAlgn="base">
              <a:lnSpc>
                <a:spcPct val="80000"/>
              </a:lnSpc>
              <a:spcBef>
                <a:spcPct val="0"/>
              </a:spcBef>
              <a:spcAft>
                <a:spcPct val="0"/>
              </a:spcAft>
            </a:pPr>
            <a:r>
              <a:rPr lang="en-AU" altLang="en-US" sz="2000" b="1" dirty="0">
                <a:solidFill>
                  <a:srgbClr val="000000"/>
                </a:solidFill>
              </a:rPr>
              <a:t>ghilad.zuckermann@adelaide.edu.au</a:t>
            </a:r>
          </a:p>
          <a:p>
            <a:pPr fontAlgn="base">
              <a:lnSpc>
                <a:spcPct val="80000"/>
              </a:lnSpc>
              <a:spcBef>
                <a:spcPct val="0"/>
              </a:spcBef>
              <a:spcAft>
                <a:spcPct val="0"/>
              </a:spcAft>
            </a:pPr>
            <a:endParaRPr lang="en-US" altLang="en-US" sz="200" b="1" dirty="0">
              <a:solidFill>
                <a:srgbClr val="000000"/>
              </a:solidFill>
            </a:endParaRPr>
          </a:p>
          <a:p>
            <a:pPr fontAlgn="base">
              <a:lnSpc>
                <a:spcPct val="80000"/>
              </a:lnSpc>
              <a:spcBef>
                <a:spcPct val="0"/>
              </a:spcBef>
              <a:spcAft>
                <a:spcPct val="0"/>
              </a:spcAft>
            </a:pPr>
            <a:endParaRPr lang="en-AU" altLang="en-US" sz="900" b="1" dirty="0">
              <a:solidFill>
                <a:srgbClr val="000000"/>
              </a:solidFill>
            </a:endParaRPr>
          </a:p>
          <a:p>
            <a:pPr fontAlgn="base">
              <a:lnSpc>
                <a:spcPct val="80000"/>
              </a:lnSpc>
              <a:spcBef>
                <a:spcPct val="0"/>
              </a:spcBef>
              <a:spcAft>
                <a:spcPct val="0"/>
              </a:spcAft>
            </a:pPr>
            <a:r>
              <a:rPr lang="en-AU" altLang="en-US" sz="1800" b="1" dirty="0">
                <a:solidFill>
                  <a:srgbClr val="000000"/>
                </a:solidFill>
              </a:rPr>
              <a:t>http://www.adelaide.edu.au/directory/ghilad.zuckermann </a:t>
            </a:r>
          </a:p>
          <a:p>
            <a:pPr fontAlgn="base">
              <a:lnSpc>
                <a:spcPct val="80000"/>
              </a:lnSpc>
              <a:spcBef>
                <a:spcPct val="0"/>
              </a:spcBef>
              <a:spcAft>
                <a:spcPct val="0"/>
              </a:spcAft>
            </a:pPr>
            <a:endParaRPr lang="en-AU" altLang="en-US" sz="1800" b="1" dirty="0">
              <a:solidFill>
                <a:srgbClr val="000000"/>
              </a:solidFill>
            </a:endParaRPr>
          </a:p>
          <a:p>
            <a:pPr fontAlgn="base">
              <a:lnSpc>
                <a:spcPct val="80000"/>
              </a:lnSpc>
              <a:spcBef>
                <a:spcPct val="0"/>
              </a:spcBef>
              <a:spcAft>
                <a:spcPct val="0"/>
              </a:spcAft>
            </a:pPr>
            <a:endParaRPr lang="en-AU" altLang="en-US" sz="1000" b="1" dirty="0">
              <a:solidFill>
                <a:srgbClr val="000000"/>
              </a:solidFill>
            </a:endParaRPr>
          </a:p>
          <a:p>
            <a:pPr fontAlgn="base">
              <a:lnSpc>
                <a:spcPct val="80000"/>
              </a:lnSpc>
              <a:spcBef>
                <a:spcPct val="0"/>
              </a:spcBef>
              <a:spcAft>
                <a:spcPct val="0"/>
              </a:spcAft>
            </a:pPr>
            <a:r>
              <a:rPr lang="en-AU" altLang="en-US" sz="1800" b="1" dirty="0">
                <a:solidFill>
                  <a:srgbClr val="000000"/>
                </a:solidFill>
              </a:rPr>
              <a:t>http://www.facebook.com/ProfessorZuckermann</a:t>
            </a:r>
          </a:p>
          <a:p>
            <a:pPr fontAlgn="base">
              <a:lnSpc>
                <a:spcPct val="80000"/>
              </a:lnSpc>
              <a:spcBef>
                <a:spcPct val="0"/>
              </a:spcBef>
              <a:spcAft>
                <a:spcPct val="0"/>
              </a:spcAft>
            </a:pPr>
            <a:endParaRPr lang="en-AU" altLang="en-US" sz="2000" dirty="0">
              <a:solidFill>
                <a:srgbClr val="000000"/>
              </a:solidFill>
            </a:endParaRPr>
          </a:p>
        </p:txBody>
      </p:sp>
      <p:pic>
        <p:nvPicPr>
          <p:cNvPr id="56324" name="Picture 3"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255572651"/>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8375"/>
          </a:xfrm>
        </p:spPr>
        <p:txBody>
          <a:bodyPr>
            <a:normAutofit/>
          </a:bodyPr>
          <a:lstStyle/>
          <a:p>
            <a:pPr>
              <a:defRPr/>
            </a:pPr>
            <a:r>
              <a:rPr lang="en-US" altLang="en-US" sz="2200" b="1" u="sng" smtClean="0"/>
              <a:t>ANTITHESIS</a:t>
            </a:r>
            <a:r>
              <a:rPr lang="en-US" altLang="en-US" sz="1800" b="1" smtClean="0"/>
              <a:t>: THE REVISIONIST SCHOOL – </a:t>
            </a:r>
            <a:r>
              <a:rPr lang="en-US" altLang="en-US" sz="1800" smtClean="0"/>
              <a:t>‘THE NEW (HISTORICAL) LINGUISTS’</a:t>
            </a:r>
            <a:r>
              <a:rPr lang="en-US" altLang="en-US" sz="1800" b="1" smtClean="0"/>
              <a:t>: </a:t>
            </a:r>
            <a:r>
              <a:rPr lang="en-US" altLang="en-US" sz="1800" b="1" i="1" u="sng" smtClean="0"/>
              <a:t>ISRAELI IS INDO-EUROPEAN</a:t>
            </a:r>
            <a:r>
              <a:rPr lang="en-US" altLang="en-US" sz="1800" b="1" smtClean="0"/>
              <a:t>: RELEXIFICATION</a:t>
            </a:r>
            <a:endParaRPr lang="en-AU" altLang="en-US" smtClean="0"/>
          </a:p>
        </p:txBody>
      </p:sp>
      <p:sp>
        <p:nvSpPr>
          <p:cNvPr id="4" name="Footer Placeholder 3"/>
          <p:cNvSpPr>
            <a:spLocks noGrp="1"/>
          </p:cNvSpPr>
          <p:nvPr>
            <p:ph type="ftr" sz="quarter" idx="11"/>
          </p:nvPr>
        </p:nvSpPr>
        <p:spPr/>
        <p:txBody>
          <a:bodyPr/>
          <a:lstStyle/>
          <a:p>
            <a:pPr>
              <a:defRPr/>
            </a:pPr>
            <a:r>
              <a:rPr lang="en-AU" dirty="0"/>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259770B2-A827-4BE9-9751-3BACFADF73AF}" type="slidenum">
              <a:rPr lang="en-AU" altLang="en-US" sz="1200" smtClean="0">
                <a:solidFill>
                  <a:srgbClr val="FFFFFF"/>
                </a:solidFill>
                <a:latin typeface="Arial" pitchFamily="34" charset="0"/>
              </a:rPr>
              <a:pPr>
                <a:defRPr/>
              </a:pPr>
              <a:t>20</a:t>
            </a:fld>
            <a:endParaRPr lang="en-AU" altLang="en-US" sz="1200" smtClean="0">
              <a:solidFill>
                <a:srgbClr val="FFFFFF"/>
              </a:solidFill>
              <a:latin typeface="Arial" pitchFamily="34" charset="0"/>
            </a:endParaRPr>
          </a:p>
        </p:txBody>
      </p:sp>
      <p:sp>
        <p:nvSpPr>
          <p:cNvPr id="94213" name="WordArt 3"/>
          <p:cNvSpPr>
            <a:spLocks noChangeArrowheads="1" noChangeShapeType="1" noTextEdit="1"/>
          </p:cNvSpPr>
          <p:nvPr/>
        </p:nvSpPr>
        <p:spPr bwMode="auto">
          <a:xfrm>
            <a:off x="827088" y="4437063"/>
            <a:ext cx="1379537" cy="76835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24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ISRAELI</a:t>
            </a:r>
          </a:p>
        </p:txBody>
      </p:sp>
      <p:sp>
        <p:nvSpPr>
          <p:cNvPr id="94214" name="WordArt 2"/>
          <p:cNvSpPr>
            <a:spLocks noChangeArrowheads="1" noChangeShapeType="1" noTextEdit="1"/>
          </p:cNvSpPr>
          <p:nvPr/>
        </p:nvSpPr>
        <p:spPr bwMode="auto">
          <a:xfrm>
            <a:off x="900113" y="5229225"/>
            <a:ext cx="787400" cy="392113"/>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12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YIDDISH</a:t>
            </a:r>
          </a:p>
        </p:txBody>
      </p:sp>
      <p:sp>
        <p:nvSpPr>
          <p:cNvPr id="94215" name="WordArt 1"/>
          <p:cNvSpPr>
            <a:spLocks noChangeArrowheads="1" noChangeShapeType="1" noTextEdit="1"/>
          </p:cNvSpPr>
          <p:nvPr/>
        </p:nvSpPr>
        <p:spPr bwMode="auto">
          <a:xfrm>
            <a:off x="1116013" y="3933825"/>
            <a:ext cx="935037" cy="452438"/>
          </a:xfrm>
          <a:prstGeom prst="rect">
            <a:avLst/>
          </a:prstGeom>
        </p:spPr>
        <p:txBody>
          <a:bodyPr wrap="none" fromWordArt="1">
            <a:prstTxWarp prst="textDeflateBottom">
              <a:avLst>
                <a:gd name="adj" fmla="val 43519"/>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14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HEBREW</a:t>
            </a:r>
          </a:p>
        </p:txBody>
      </p:sp>
      <p:sp>
        <p:nvSpPr>
          <p:cNvPr id="9421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endParaRPr lang="en-AU" altLang="zh-CN" sz="2400" smtClean="0">
              <a:solidFill>
                <a:srgbClr val="FFFFFF"/>
              </a:solidFill>
              <a:latin typeface="Times" pitchFamily="-84" charset="0"/>
            </a:endParaRPr>
          </a:p>
        </p:txBody>
      </p:sp>
      <p:sp>
        <p:nvSpPr>
          <p:cNvPr id="94217" name="Rectangle 10"/>
          <p:cNvSpPr>
            <a:spLocks noChangeArrowheads="1"/>
          </p:cNvSpPr>
          <p:nvPr/>
        </p:nvSpPr>
        <p:spPr bwMode="auto">
          <a:xfrm>
            <a:off x="539750" y="1196975"/>
            <a:ext cx="4103688" cy="253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eaLnBrk="0" fontAlgn="base" hangingPunct="0">
              <a:spcBef>
                <a:spcPct val="0"/>
              </a:spcBef>
              <a:spcAft>
                <a:spcPct val="0"/>
              </a:spcAft>
              <a:buClrTx/>
              <a:buFontTx/>
              <a:buNone/>
            </a:pPr>
            <a:r>
              <a:rPr lang="en-US" altLang="zh-CN" sz="1800" smtClean="0">
                <a:solidFill>
                  <a:srgbClr val="FFFFFF"/>
                </a:solidFill>
                <a:latin typeface="Times" pitchFamily="-84" charset="0"/>
              </a:rPr>
              <a:t>ein Hebräisch, das in Wirklichkeit eine europäische Sprache in durchsichtiger hebräischer Verkleidung ist, mit gemeineuropäischen Zügen und einzelsprachlichen Besonderheiten, aber nur ganz äußerlich hebräischem Character.</a:t>
            </a:r>
            <a:endParaRPr lang="en-AU" altLang="zh-CN" sz="1800" i="1" smtClean="0">
              <a:solidFill>
                <a:srgbClr val="FFFFFF"/>
              </a:solidFill>
              <a:latin typeface="Times" pitchFamily="-84" charset="0"/>
            </a:endParaRPr>
          </a:p>
          <a:p>
            <a:pPr algn="r" eaLnBrk="0" fontAlgn="base" hangingPunct="0">
              <a:spcBef>
                <a:spcPct val="0"/>
              </a:spcBef>
              <a:spcAft>
                <a:spcPct val="0"/>
              </a:spcAft>
              <a:buClrTx/>
              <a:buFontTx/>
              <a:buNone/>
            </a:pPr>
            <a:r>
              <a:rPr lang="en-US" altLang="zh-CN" sz="1800" smtClean="0">
                <a:solidFill>
                  <a:srgbClr val="FFFFFF"/>
                </a:solidFill>
                <a:latin typeface="Times" pitchFamily="-84" charset="0"/>
              </a:rPr>
              <a:t> </a:t>
            </a:r>
            <a:endParaRPr lang="en-AU" altLang="zh-CN" sz="1800" i="1" smtClean="0">
              <a:solidFill>
                <a:srgbClr val="FFFFFF"/>
              </a:solidFill>
              <a:latin typeface="Times" pitchFamily="-84" charset="0"/>
            </a:endParaRPr>
          </a:p>
          <a:p>
            <a:pPr algn="r" eaLnBrk="0" fontAlgn="base" hangingPunct="0">
              <a:spcBef>
                <a:spcPct val="0"/>
              </a:spcBef>
              <a:spcAft>
                <a:spcPct val="0"/>
              </a:spcAft>
              <a:buClrTx/>
              <a:buFontTx/>
              <a:buNone/>
            </a:pPr>
            <a:r>
              <a:rPr lang="en-US" altLang="zh-CN" sz="1000" smtClean="0">
                <a:solidFill>
                  <a:srgbClr val="FFFFFF"/>
                </a:solidFill>
                <a:latin typeface="Times" pitchFamily="-84" charset="0"/>
              </a:rPr>
              <a:t>(Gotthelf Bergstra</a:t>
            </a:r>
            <a:r>
              <a:rPr lang="en-US" altLang="zh-CN" sz="1000" smtClean="0">
                <a:solidFill>
                  <a:srgbClr val="FFFFFF"/>
                </a:solidFill>
                <a:latin typeface="Times" pitchFamily="-84" charset="0"/>
                <a:sym typeface="SILDoulosIPA" pitchFamily="2" charset="2"/>
              </a:rPr>
              <a:t>_</a:t>
            </a:r>
            <a:r>
              <a:rPr lang="en-US" altLang="zh-CN" sz="1000" smtClean="0">
                <a:solidFill>
                  <a:srgbClr val="FFFFFF"/>
                </a:solidFill>
                <a:latin typeface="Times" pitchFamily="-84" charset="0"/>
              </a:rPr>
              <a:t>sser 1928: 47, </a:t>
            </a:r>
            <a:r>
              <a:rPr lang="en-US" altLang="zh-CN" sz="1000" i="1" smtClean="0">
                <a:solidFill>
                  <a:srgbClr val="FFFFFF"/>
                </a:solidFill>
                <a:latin typeface="Times" pitchFamily="-84" charset="0"/>
              </a:rPr>
              <a:t>Einführung in die semitischen Sprachen: Sprachproben und Grammatische Skizzen</a:t>
            </a:r>
            <a:r>
              <a:rPr lang="en-US" altLang="zh-CN" sz="1000" smtClean="0">
                <a:solidFill>
                  <a:srgbClr val="FFFFFF"/>
                </a:solidFill>
                <a:latin typeface="Times" pitchFamily="-84" charset="0"/>
              </a:rPr>
              <a:t>, Ismaning: Max Hueber)</a:t>
            </a:r>
            <a:endParaRPr lang="en-AU" altLang="zh-CN" sz="1000" smtClean="0">
              <a:solidFill>
                <a:srgbClr val="FFFFFF"/>
              </a:solidFill>
              <a:latin typeface="Times" pitchFamily="-84" charset="0"/>
            </a:endParaRPr>
          </a:p>
        </p:txBody>
      </p:sp>
      <p:pic>
        <p:nvPicPr>
          <p:cNvPr id="94218"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263" y="1341438"/>
            <a:ext cx="3438525"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9" name="Rectangle 16"/>
          <p:cNvSpPr>
            <a:spLocks noChangeArrowheads="1"/>
          </p:cNvSpPr>
          <p:nvPr/>
        </p:nvSpPr>
        <p:spPr bwMode="auto">
          <a:xfrm>
            <a:off x="2484438" y="4292600"/>
            <a:ext cx="6659562"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just" eaLnBrk="0" fontAlgn="base" hangingPunct="0">
              <a:lnSpc>
                <a:spcPts val="2000"/>
              </a:lnSpc>
              <a:spcBef>
                <a:spcPct val="0"/>
              </a:spcBef>
              <a:spcAft>
                <a:spcPct val="0"/>
              </a:spcAft>
              <a:buClrTx/>
              <a:buFontTx/>
              <a:buNone/>
            </a:pPr>
            <a:r>
              <a:rPr lang="en-US" altLang="zh-CN" sz="2400" smtClean="0">
                <a:solidFill>
                  <a:srgbClr val="FFFFFF"/>
                </a:solidFill>
                <a:latin typeface="Times New Roman" pitchFamily="18" charset="0"/>
                <a:ea typeface="MS Mincho" pitchFamily="49" charset="-128"/>
              </a:rPr>
              <a:t>K. Katzenelson (1960: 39) (setting aside his problematic social views):</a:t>
            </a:r>
            <a:endParaRPr lang="en-AU" altLang="zh-CN" sz="2400" smtClean="0">
              <a:solidFill>
                <a:srgbClr val="FFFFFF"/>
              </a:solidFill>
              <a:latin typeface="Times New Roman" pitchFamily="18" charset="0"/>
              <a:ea typeface="MS Mincho" pitchFamily="49" charset="-128"/>
            </a:endParaRPr>
          </a:p>
          <a:p>
            <a:pPr algn="just" eaLnBrk="0" fontAlgn="base" hangingPunct="0">
              <a:spcBef>
                <a:spcPct val="0"/>
              </a:spcBef>
              <a:spcAft>
                <a:spcPct val="0"/>
              </a:spcAft>
              <a:buClrTx/>
              <a:buFontTx/>
              <a:buNone/>
            </a:pPr>
            <a:r>
              <a:rPr lang="en-US" altLang="zh-CN" sz="2400" smtClean="0">
                <a:solidFill>
                  <a:srgbClr val="FFFFFF"/>
                </a:solidFill>
                <a:latin typeface="Times New Roman" pitchFamily="18" charset="0"/>
                <a:ea typeface="MS Mincho" pitchFamily="49" charset="-128"/>
              </a:rPr>
              <a:t> </a:t>
            </a:r>
            <a:endParaRPr lang="en-AU" altLang="zh-CN" sz="2400" i="1" smtClean="0">
              <a:solidFill>
                <a:srgbClr val="FFFFFF"/>
              </a:solidFill>
              <a:latin typeface="Times New Roman" pitchFamily="18" charset="0"/>
              <a:ea typeface="MS Mincho" pitchFamily="49" charset="-128"/>
            </a:endParaRPr>
          </a:p>
          <a:p>
            <a:pPr algn="r" eaLnBrk="0" fontAlgn="base" hangingPunct="0">
              <a:spcBef>
                <a:spcPct val="0"/>
              </a:spcBef>
              <a:spcAft>
                <a:spcPct val="0"/>
              </a:spcAft>
              <a:buClrTx/>
              <a:buFontTx/>
              <a:buNone/>
            </a:pPr>
            <a:r>
              <a:rPr lang="he-IL" altLang="zh-CN" sz="2400" i="1" smtClean="0">
                <a:solidFill>
                  <a:srgbClr val="FFFFFF"/>
                </a:solidFill>
                <a:latin typeface="Times" pitchFamily="-84" charset="0"/>
                <a:ea typeface="MS Mincho" pitchFamily="49" charset="-128"/>
                <a:cs typeface="Times New Roman" pitchFamily="18" charset="0"/>
              </a:rPr>
              <a:t>לשון הבסיס [...] היא יידיש ו [...] עברית היא [...] שׂפת עזר שכל המתבטא בה מוקרן אליה מן היידיש</a:t>
            </a:r>
            <a:endParaRPr lang="en-AU" altLang="zh-CN" sz="2400" smtClean="0">
              <a:solidFill>
                <a:srgbClr val="FFFFFF"/>
              </a:solidFill>
              <a:latin typeface="Times" pitchFamily="-84" charset="0"/>
            </a:endParaRPr>
          </a:p>
        </p:txBody>
      </p:sp>
      <p:pic>
        <p:nvPicPr>
          <p:cNvPr id="94220"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1335485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D5D07001-13FB-474E-A0BC-5041CB2F02D4}" type="slidenum">
              <a:rPr lang="en-AU" altLang="en-US" sz="1200" smtClean="0">
                <a:solidFill>
                  <a:srgbClr val="FFFFFF"/>
                </a:solidFill>
                <a:latin typeface="Arial" pitchFamily="34" charset="0"/>
              </a:rPr>
              <a:pPr>
                <a:defRPr/>
              </a:pPr>
              <a:t>21</a:t>
            </a:fld>
            <a:endParaRPr lang="en-AU" altLang="en-US" sz="1200" smtClean="0">
              <a:solidFill>
                <a:srgbClr val="FFFFFF"/>
              </a:solidFill>
              <a:latin typeface="Arial" pitchFamily="34" charset="0"/>
            </a:endParaRPr>
          </a:p>
        </p:txBody>
      </p:sp>
      <p:sp>
        <p:nvSpPr>
          <p:cNvPr id="95236" name="Rectangle 5"/>
          <p:cNvSpPr>
            <a:spLocks noChangeArrowheads="1"/>
          </p:cNvSpPr>
          <p:nvPr/>
        </p:nvSpPr>
        <p:spPr bwMode="auto">
          <a:xfrm>
            <a:off x="468313" y="260350"/>
            <a:ext cx="8135937"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r>
              <a:rPr lang="en-US" altLang="zh-CN" sz="2000" dirty="0" smtClean="0">
                <a:solidFill>
                  <a:srgbClr val="FFFFFF"/>
                </a:solidFill>
                <a:latin typeface="Times" pitchFamily="-84" charset="0"/>
              </a:rPr>
              <a:t>The base language is Yiddish and Hebrew is a language of assistance with all that is expressed in it projected from Yiddish.</a:t>
            </a:r>
          </a:p>
          <a:p>
            <a:pPr algn="r" eaLnBrk="0" fontAlgn="base" hangingPunct="0">
              <a:spcBef>
                <a:spcPct val="0"/>
              </a:spcBef>
              <a:spcAft>
                <a:spcPct val="0"/>
              </a:spcAft>
              <a:buClrTx/>
              <a:buFontTx/>
              <a:buNone/>
            </a:pPr>
            <a:endParaRPr lang="en-US" altLang="zh-CN" sz="2000" dirty="0" smtClean="0">
              <a:solidFill>
                <a:srgbClr val="FFFFFF"/>
              </a:solidFill>
              <a:latin typeface="Times" pitchFamily="-84" charset="0"/>
            </a:endParaRPr>
          </a:p>
          <a:p>
            <a:pPr algn="r" eaLnBrk="0" fontAlgn="base" hangingPunct="0">
              <a:spcBef>
                <a:spcPct val="0"/>
              </a:spcBef>
              <a:spcAft>
                <a:spcPct val="0"/>
              </a:spcAft>
              <a:buClrTx/>
              <a:buFontTx/>
              <a:buNone/>
            </a:pPr>
            <a:r>
              <a:rPr lang="en-US" altLang="zh-CN" sz="2000" dirty="0" smtClean="0">
                <a:solidFill>
                  <a:srgbClr val="FFFFFF"/>
                </a:solidFill>
                <a:latin typeface="Times" pitchFamily="-84" charset="0"/>
              </a:rPr>
              <a:t>Katzenelson (1960: 65):</a:t>
            </a:r>
            <a:endParaRPr lang="en-AU" altLang="zh-CN" sz="2000" dirty="0" smtClean="0">
              <a:solidFill>
                <a:srgbClr val="FFFFFF"/>
              </a:solidFill>
              <a:latin typeface="Times" pitchFamily="-84" charset="0"/>
            </a:endParaRPr>
          </a:p>
          <a:p>
            <a:pPr algn="just" eaLnBrk="0" fontAlgn="base" hangingPunct="0">
              <a:spcBef>
                <a:spcPct val="0"/>
              </a:spcBef>
              <a:spcAft>
                <a:spcPct val="0"/>
              </a:spcAft>
              <a:buClrTx/>
              <a:buFontTx/>
              <a:buNone/>
            </a:pPr>
            <a:r>
              <a:rPr lang="en-US" altLang="zh-CN" sz="2000" i="1" dirty="0" smtClean="0">
                <a:solidFill>
                  <a:srgbClr val="FFFFFF"/>
                </a:solidFill>
                <a:latin typeface="Times" pitchFamily="-84" charset="0"/>
              </a:rPr>
              <a:t> </a:t>
            </a:r>
            <a:r>
              <a:rPr lang="en-US" altLang="zh-CN" sz="2000" i="1" dirty="0" smtClean="0">
                <a:solidFill>
                  <a:srgbClr val="FFFFFF"/>
                </a:solidFill>
                <a:latin typeface="Times New Roman" pitchFamily="18" charset="0"/>
                <a:ea typeface="MS Mincho" pitchFamily="49" charset="-128"/>
              </a:rPr>
              <a:t> 	</a:t>
            </a:r>
            <a:endParaRPr lang="en-AU" altLang="zh-CN" sz="2000" i="1" dirty="0" smtClean="0">
              <a:solidFill>
                <a:srgbClr val="FFFFFF"/>
              </a:solidFill>
              <a:latin typeface="Times New Roman" pitchFamily="18" charset="0"/>
              <a:ea typeface="MS Mincho" pitchFamily="49" charset="-128"/>
            </a:endParaRPr>
          </a:p>
          <a:p>
            <a:pPr algn="r" eaLnBrk="0" fontAlgn="base" hangingPunct="0">
              <a:spcBef>
                <a:spcPct val="0"/>
              </a:spcBef>
              <a:spcAft>
                <a:spcPct val="0"/>
              </a:spcAft>
              <a:buClrTx/>
              <a:buFontTx/>
              <a:buNone/>
            </a:pPr>
            <a:r>
              <a:rPr lang="he-IL" altLang="zh-CN" sz="2000" dirty="0" smtClean="0">
                <a:solidFill>
                  <a:srgbClr val="FFFFFF"/>
                </a:solidFill>
                <a:latin typeface="Times New Roman" pitchFamily="18" charset="0"/>
                <a:ea typeface="MS Mincho" pitchFamily="49" charset="-128"/>
              </a:rPr>
              <a:t>אנו מדברים יידיש, רוסית, ערבית ואנגלית במלים עבריות. ומאחר שמכל הלשונות שבפה היהודי יידיש היא האדירה ביותר הרי היא מטביעה את חותמה על דיבורנו העברי וקובעת לו צורה אחידה. הצלחתה של העברית המדוברת אינה הצלחתה שלה אלא הצלחתה של היידיש שבאיזה שהוא אופן השתלטה עליה ושעבדה אותה, כשם שהיהודים דוברי היידיש השתלטו על כל שאר היהודים של המדינה והכניסו אותם למסגרות השונות שיצרו.</a:t>
            </a:r>
            <a:endParaRPr lang="en-AU" altLang="zh-CN" sz="2000" i="1" dirty="0" smtClean="0">
              <a:solidFill>
                <a:srgbClr val="FFFFFF"/>
              </a:solidFill>
              <a:latin typeface="Times New Roman" pitchFamily="18" charset="0"/>
              <a:ea typeface="MS Mincho" pitchFamily="49" charset="-128"/>
            </a:endParaRPr>
          </a:p>
          <a:p>
            <a:pPr algn="r" eaLnBrk="0" fontAlgn="base" hangingPunct="0">
              <a:spcBef>
                <a:spcPct val="0"/>
              </a:spcBef>
              <a:spcAft>
                <a:spcPct val="0"/>
              </a:spcAft>
              <a:buClrTx/>
              <a:buFontTx/>
              <a:buNone/>
            </a:pPr>
            <a:endParaRPr lang="en-AU" altLang="zh-CN" sz="2000" i="1" dirty="0" smtClean="0">
              <a:solidFill>
                <a:srgbClr val="FFFFFF"/>
              </a:solidFill>
              <a:latin typeface="Times" pitchFamily="-84" charset="0"/>
            </a:endParaRPr>
          </a:p>
          <a:p>
            <a:pPr eaLnBrk="0" fontAlgn="base" hangingPunct="0">
              <a:spcBef>
                <a:spcPct val="0"/>
              </a:spcBef>
              <a:spcAft>
                <a:spcPct val="0"/>
              </a:spcAft>
              <a:buClrTx/>
              <a:buFontTx/>
              <a:buNone/>
            </a:pPr>
            <a:r>
              <a:rPr lang="en-US" altLang="zh-CN" sz="2000" dirty="0" smtClean="0">
                <a:solidFill>
                  <a:srgbClr val="FFFFFF"/>
                </a:solidFill>
                <a:latin typeface="Times" pitchFamily="-84" charset="0"/>
              </a:rPr>
              <a:t>We speak Yiddish, Russian, Arabic and English – in Hebrew words. And since of all the tongues spoken by the Jew Yiddish is the greatest, it leaves its trace on our Hebrew speech and determines a uniform form for it. The success of spoken Hebrew is not its own success but rather the success of Yiddish, which in some way took control over it and enslaved it, much as the Yiddish-speaking Jews took control of all the other Jews of the State and put them into the various frameworks that they have created.</a:t>
            </a:r>
            <a:endParaRPr lang="en-AU" altLang="zh-CN" sz="2000" i="1" dirty="0" smtClean="0">
              <a:solidFill>
                <a:srgbClr val="FFFFFF"/>
              </a:solidFill>
              <a:latin typeface="Times" pitchFamily="-84" charset="0"/>
            </a:endParaRPr>
          </a:p>
        </p:txBody>
      </p:sp>
      <p:pic>
        <p:nvPicPr>
          <p:cNvPr id="9523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190955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323850" y="404813"/>
            <a:ext cx="8229600" cy="4495800"/>
          </a:xfrm>
        </p:spPr>
        <p:txBody>
          <a:bodyPr/>
          <a:lstStyle/>
          <a:p>
            <a:pPr algn="just"/>
            <a:r>
              <a:rPr lang="en-US" altLang="zh-CN" sz="2800" smtClean="0">
                <a:latin typeface="Times New Roman" pitchFamily="18" charset="0"/>
                <a:ea typeface="MS Mincho" pitchFamily="49" charset="-128"/>
              </a:rPr>
              <a:t>Plessner (1925: 684) suggests that as a result of the great extent of European influence, Hebrew (in becoming Israeli) underwent </a:t>
            </a:r>
            <a:r>
              <a:rPr lang="en-US" altLang="zh-CN" sz="2800" i="1" smtClean="0">
                <a:latin typeface="Times New Roman" pitchFamily="18" charset="0"/>
                <a:ea typeface="MS Mincho" pitchFamily="49" charset="-128"/>
              </a:rPr>
              <a:t>Entsemitisierung</a:t>
            </a:r>
            <a:r>
              <a:rPr lang="en-US" altLang="zh-CN" sz="2800" smtClean="0">
                <a:latin typeface="Times New Roman" pitchFamily="18" charset="0"/>
                <a:ea typeface="MS Mincho" pitchFamily="49" charset="-128"/>
              </a:rPr>
              <a:t> ‘deSemiticization’.</a:t>
            </a:r>
            <a:endParaRPr lang="en-AU" altLang="zh-CN" sz="2800" smtClean="0">
              <a:latin typeface="Times New Roman" pitchFamily="18" charset="0"/>
              <a:ea typeface="MS Mincho" pitchFamily="49" charset="-128"/>
            </a:endParaRPr>
          </a:p>
          <a:p>
            <a:pPr algn="just">
              <a:buFontTx/>
              <a:buNone/>
            </a:pPr>
            <a:r>
              <a:rPr lang="en-US" altLang="zh-CN" sz="2800" smtClean="0">
                <a:latin typeface="Times New Roman" pitchFamily="18" charset="0"/>
                <a:ea typeface="MS Mincho" pitchFamily="49" charset="-128"/>
              </a:rPr>
              <a:t> </a:t>
            </a:r>
            <a:endParaRPr lang="en-AU" altLang="zh-CN" sz="2800" smtClean="0">
              <a:latin typeface="Times New Roman" pitchFamily="18" charset="0"/>
              <a:ea typeface="MS Mincho" pitchFamily="49" charset="-128"/>
            </a:endParaRPr>
          </a:p>
          <a:p>
            <a:pPr algn="just"/>
            <a:r>
              <a:rPr lang="en-US" altLang="zh-CN" sz="2800" smtClean="0">
                <a:latin typeface="Times New Roman" pitchFamily="18" charset="0"/>
                <a:ea typeface="MS Mincho" pitchFamily="49" charset="-128"/>
              </a:rPr>
              <a:t>Wexler (cf. 1981: 107; 1990; Horvath and Wexler 1994, 1997) suggests that Israeli is Slavonic and is a result of a </a:t>
            </a:r>
            <a:r>
              <a:rPr lang="en-US" altLang="zh-CN" sz="2800" i="1" smtClean="0">
                <a:latin typeface="Times New Roman" pitchFamily="18" charset="0"/>
                <a:ea typeface="MS Mincho" pitchFamily="49" charset="-128"/>
              </a:rPr>
              <a:t>partial language shift</a:t>
            </a:r>
            <a:r>
              <a:rPr lang="en-US" altLang="zh-CN" sz="2800" smtClean="0">
                <a:latin typeface="Times New Roman" pitchFamily="18" charset="0"/>
                <a:ea typeface="MS Mincho" pitchFamily="49" charset="-128"/>
              </a:rPr>
              <a:t> from Yiddish (which he regards as Slavonic). In their 1997 monograph, </a:t>
            </a:r>
            <a:r>
              <a:rPr lang="en-US" altLang="zh-CN" sz="2800" i="1" smtClean="0">
                <a:latin typeface="Times New Roman" pitchFamily="18" charset="0"/>
                <a:ea typeface="MS Mincho" pitchFamily="49" charset="-128"/>
              </a:rPr>
              <a:t>Relexification in Creole and Non-Creole Languages</a:t>
            </a:r>
            <a:r>
              <a:rPr lang="en-US" altLang="zh-CN" sz="2800" smtClean="0">
                <a:latin typeface="Times New Roman" pitchFamily="18" charset="0"/>
                <a:ea typeface="MS Mincho" pitchFamily="49" charset="-128"/>
              </a:rPr>
              <a:t>, Horvath and Wexler propose that Israeli is the result of </a:t>
            </a:r>
            <a:r>
              <a:rPr lang="en-US" altLang="zh-CN" sz="2800" b="1" i="1" smtClean="0">
                <a:latin typeface="Times New Roman" pitchFamily="18" charset="0"/>
                <a:ea typeface="MS Mincho" pitchFamily="49" charset="-128"/>
              </a:rPr>
              <a:t>relexification</a:t>
            </a:r>
            <a:r>
              <a:rPr lang="en-US" altLang="zh-CN" sz="2800" smtClean="0">
                <a:latin typeface="Times New Roman" pitchFamily="18" charset="0"/>
                <a:ea typeface="MS Mincho" pitchFamily="49" charset="-128"/>
              </a:rPr>
              <a:t>.</a:t>
            </a:r>
            <a:endParaRPr lang="en-AU" altLang="zh-CN" sz="2800" smtClean="0">
              <a:latin typeface="Times New Roman" pitchFamily="18" charset="0"/>
              <a:ea typeface="MS Mincho" pitchFamily="49" charset="-128"/>
            </a:endParaRPr>
          </a:p>
          <a:p>
            <a:endParaRPr lang="en-AU" altLang="zh-CN" sz="280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0790C2CB-D1B5-468E-9052-600C96B4F87E}" type="slidenum">
              <a:rPr lang="en-AU" altLang="en-US" sz="1200" smtClean="0">
                <a:solidFill>
                  <a:srgbClr val="FFFFFF"/>
                </a:solidFill>
                <a:latin typeface="Arial" pitchFamily="34" charset="0"/>
              </a:rPr>
              <a:pPr>
                <a:defRPr/>
              </a:pPr>
              <a:t>22</a:t>
            </a:fld>
            <a:endParaRPr lang="en-AU" altLang="en-US" sz="1200" smtClean="0">
              <a:solidFill>
                <a:srgbClr val="FFFFFF"/>
              </a:solidFill>
              <a:latin typeface="Arial" pitchFamily="34" charset="0"/>
            </a:endParaRPr>
          </a:p>
        </p:txBody>
      </p:sp>
      <p:pic>
        <p:nvPicPr>
          <p:cNvPr id="96261"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330357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381000" y="1676400"/>
            <a:ext cx="5343525" cy="1752600"/>
          </a:xfrm>
        </p:spPr>
        <p:txBody>
          <a:bodyPr>
            <a:normAutofit/>
          </a:bodyPr>
          <a:lstStyle/>
          <a:p>
            <a:pPr algn="ctr" eaLnBrk="1" hangingPunct="1">
              <a:defRPr/>
            </a:pPr>
            <a:r>
              <a:rPr lang="en-AU" altLang="en-US" sz="6600" b="1" i="1" dirty="0" smtClean="0">
                <a:solidFill>
                  <a:schemeClr val="bg1"/>
                </a:solidFill>
              </a:rPr>
              <a:t>ISRAELI?</a:t>
            </a:r>
            <a:endParaRPr lang="en-AU" altLang="en-US" sz="3600" b="1" i="1" dirty="0" smtClean="0">
              <a:solidFill>
                <a:schemeClr val="bg1"/>
              </a:solidFill>
            </a:endParaRPr>
          </a:p>
        </p:txBody>
      </p:sp>
      <p:sp>
        <p:nvSpPr>
          <p:cNvPr id="3" name="TextBox 4"/>
          <p:cNvSpPr txBox="1"/>
          <p:nvPr/>
        </p:nvSpPr>
        <p:spPr>
          <a:xfrm>
            <a:off x="3167844" y="6550223"/>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C00000"/>
                </a:solidFill>
                <a:effectLst/>
                <a:uLnTx/>
                <a:uFillTx/>
                <a:latin typeface="Arial"/>
                <a:ea typeface="MS PGothic"/>
                <a:cs typeface="+mn-cs"/>
              </a:rPr>
              <a:t>Professor Ghil‘ad Zuckermann</a:t>
            </a:r>
            <a:endParaRPr kumimoji="0" lang="en-AU" sz="1400" b="1" i="0" u="none" strike="noStrike" kern="1200" cap="none" spc="0" normalizeH="0" baseline="0" noProof="0" dirty="0">
              <a:ln>
                <a:noFill/>
              </a:ln>
              <a:solidFill>
                <a:srgbClr val="C00000"/>
              </a:solidFill>
              <a:effectLst/>
              <a:uLnTx/>
              <a:uFillTx/>
              <a:latin typeface="Arial"/>
              <a:ea typeface="MS PGothic"/>
              <a:cs typeface="+mn-cs"/>
            </a:endParaRPr>
          </a:p>
        </p:txBody>
      </p:sp>
    </p:spTree>
    <p:extLst>
      <p:ext uri="{BB962C8B-B14F-4D97-AF65-F5344CB8AC3E}">
        <p14:creationId xmlns:p14="http://schemas.microsoft.com/office/powerpoint/2010/main" xmlns="" val="2027168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850900"/>
          </a:xfrm>
        </p:spPr>
        <p:txBody>
          <a:bodyPr>
            <a:normAutofit/>
          </a:bodyPr>
          <a:lstStyle/>
          <a:p>
            <a:pPr>
              <a:defRPr/>
            </a:pPr>
            <a:r>
              <a:rPr lang="en-US" altLang="en-US" sz="2000" b="1" u="sng" smtClean="0"/>
              <a:t>SYNTHESIS</a:t>
            </a:r>
            <a:r>
              <a:rPr lang="en-US" altLang="en-US" sz="1600" b="1" smtClean="0"/>
              <a:t>: ZUCKERMANN’S MODEL: </a:t>
            </a:r>
            <a:br>
              <a:rPr lang="en-US" altLang="en-US" sz="1600" b="1" smtClean="0"/>
            </a:br>
            <a:r>
              <a:rPr lang="en-US" altLang="en-US" sz="1600" b="1" i="1" u="sng" smtClean="0"/>
              <a:t>ISRAELI IS BOTH SEMITIC AND INDO-EUROPEAN</a:t>
            </a:r>
            <a:r>
              <a:rPr lang="en-US" altLang="en-US" sz="1600" b="1" smtClean="0"/>
              <a:t>: HYBRIDIZATION</a:t>
            </a:r>
            <a:endParaRPr lang="en-AU" altLang="en-US" sz="160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5541111B-8885-4542-BF91-9B21B955DFB0}" type="slidenum">
              <a:rPr lang="en-AU" altLang="en-US" sz="1200" smtClean="0">
                <a:solidFill>
                  <a:srgbClr val="FFFFFF"/>
                </a:solidFill>
                <a:latin typeface="Arial" pitchFamily="34" charset="0"/>
              </a:rPr>
              <a:pPr>
                <a:defRPr/>
              </a:pPr>
              <a:t>24</a:t>
            </a:fld>
            <a:endParaRPr lang="en-AU" altLang="en-US" sz="1200" smtClean="0">
              <a:solidFill>
                <a:srgbClr val="FFFFFF"/>
              </a:solidFill>
              <a:latin typeface="Arial" pitchFamily="34" charset="0"/>
            </a:endParaRPr>
          </a:p>
        </p:txBody>
      </p:sp>
      <p:sp>
        <p:nvSpPr>
          <p:cNvPr id="97285" name="WordArt 3"/>
          <p:cNvSpPr>
            <a:spLocks noChangeArrowheads="1" noChangeShapeType="1" noTextEdit="1"/>
          </p:cNvSpPr>
          <p:nvPr/>
        </p:nvSpPr>
        <p:spPr bwMode="auto">
          <a:xfrm>
            <a:off x="2627313" y="1773238"/>
            <a:ext cx="4791075" cy="244792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36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ISRAELI</a:t>
            </a:r>
          </a:p>
        </p:txBody>
      </p:sp>
      <p:sp>
        <p:nvSpPr>
          <p:cNvPr id="97286" name="WordArt 2"/>
          <p:cNvSpPr>
            <a:spLocks noChangeArrowheads="1" noChangeShapeType="1" noTextEdit="1"/>
          </p:cNvSpPr>
          <p:nvPr/>
        </p:nvSpPr>
        <p:spPr bwMode="auto">
          <a:xfrm>
            <a:off x="1476375" y="3644900"/>
            <a:ext cx="2873375" cy="133667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20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YIDDISH</a:t>
            </a:r>
          </a:p>
        </p:txBody>
      </p:sp>
      <p:sp>
        <p:nvSpPr>
          <p:cNvPr id="97287" name="WordArt 1"/>
          <p:cNvSpPr>
            <a:spLocks noChangeArrowheads="1" noChangeShapeType="1" noTextEdit="1"/>
          </p:cNvSpPr>
          <p:nvPr/>
        </p:nvSpPr>
        <p:spPr bwMode="auto">
          <a:xfrm>
            <a:off x="4356100" y="4365625"/>
            <a:ext cx="2954338" cy="1335088"/>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eaLnBrk="0" fontAlgn="base" hangingPunct="0">
              <a:spcBef>
                <a:spcPct val="0"/>
              </a:spcBef>
              <a:spcAft>
                <a:spcPct val="0"/>
              </a:spcAft>
            </a:pPr>
            <a:r>
              <a:rPr lang="en-GB" sz="2000" kern="10" smtClean="0">
                <a:ln w="9525">
                  <a:round/>
                  <a:headEnd/>
                  <a:tailEnd/>
                </a:ln>
                <a:gradFill rotWithShape="1">
                  <a:gsLst>
                    <a:gs pos="0">
                      <a:srgbClr val="707070"/>
                    </a:gs>
                    <a:gs pos="50000">
                      <a:srgbClr val="FFFFFF"/>
                    </a:gs>
                    <a:gs pos="100000">
                      <a:srgbClr val="707070"/>
                    </a:gs>
                  </a:gsLst>
                  <a:lin ang="2700000" scaled="1"/>
                </a:gradFill>
                <a:latin typeface="Impact"/>
                <a:ea typeface="MS PGothic" pitchFamily="34" charset="-128"/>
              </a:rPr>
              <a:t>HEBREW</a:t>
            </a:r>
          </a:p>
        </p:txBody>
      </p:sp>
      <p:sp>
        <p:nvSpPr>
          <p:cNvPr id="972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endParaRPr lang="en-AU" altLang="zh-CN" sz="2400" smtClean="0">
              <a:solidFill>
                <a:srgbClr val="FFFFFF"/>
              </a:solidFill>
              <a:latin typeface="Times" pitchFamily="-84" charset="0"/>
            </a:endParaRPr>
          </a:p>
        </p:txBody>
      </p:sp>
      <p:sp>
        <p:nvSpPr>
          <p:cNvPr id="97289" name="Rectangle 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fontAlgn="base">
              <a:spcBef>
                <a:spcPct val="0"/>
              </a:spcBef>
              <a:spcAft>
                <a:spcPct val="0"/>
              </a:spcAft>
              <a:buClrTx/>
              <a:buFontTx/>
              <a:buNone/>
            </a:pPr>
            <a:endParaRPr lang="en-US" altLang="en-US" sz="1800" smtClean="0">
              <a:solidFill>
                <a:srgbClr val="FFFFFF"/>
              </a:solidFill>
              <a:cs typeface="Arial" pitchFamily="34" charset="0"/>
            </a:endParaRPr>
          </a:p>
        </p:txBody>
      </p:sp>
      <p:pic>
        <p:nvPicPr>
          <p:cNvPr id="97290"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1482628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49275"/>
            <a:ext cx="8229600" cy="849313"/>
          </a:xfrm>
        </p:spPr>
        <p:txBody>
          <a:bodyPr>
            <a:normAutofit/>
          </a:bodyPr>
          <a:lstStyle/>
          <a:p>
            <a:pPr>
              <a:defRPr/>
            </a:pPr>
            <a:r>
              <a:rPr lang="en-US" altLang="en-US" sz="1600" b="1" smtClean="0"/>
              <a:t>ZUCKERMANN’S HYBRIDIC MODEL</a:t>
            </a:r>
            <a:endParaRPr lang="en-AU" altLang="en-US" sz="1600" smtClean="0"/>
          </a:p>
        </p:txBody>
      </p:sp>
      <p:sp>
        <p:nvSpPr>
          <p:cNvPr id="4" name="Footer Placeholder 3"/>
          <p:cNvSpPr>
            <a:spLocks noGrp="1"/>
          </p:cNvSpPr>
          <p:nvPr>
            <p:ph type="ftr" sz="quarter" idx="11"/>
          </p:nvPr>
        </p:nvSpPr>
        <p:spPr/>
        <p:txBody>
          <a:bodyPr/>
          <a:lstStyle/>
          <a:p>
            <a:pPr>
              <a:defRPr/>
            </a:pPr>
            <a:r>
              <a:rPr lang="en-AU"/>
              <a:t>University of Adelaide</a:t>
            </a:r>
          </a:p>
        </p:txBody>
      </p:sp>
      <p:sp>
        <p:nvSpPr>
          <p:cNvPr id="5" name="Slide Number Placeholder 4"/>
          <p:cNvSpPr>
            <a:spLocks noGrp="1"/>
          </p:cNvSpPr>
          <p:nvPr>
            <p:ph type="sldNum" sz="quarter" idx="12"/>
          </p:nvPr>
        </p:nvSpPr>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fld id="{09BFCA11-DB76-4AC7-A21F-B5971919EDD0}" type="slidenum">
              <a:rPr lang="en-AU" altLang="en-US" sz="1200" smtClean="0">
                <a:solidFill>
                  <a:srgbClr val="FFFFFF"/>
                </a:solidFill>
                <a:latin typeface="Arial" pitchFamily="34" charset="0"/>
              </a:rPr>
              <a:pPr>
                <a:defRPr/>
              </a:pPr>
              <a:t>25</a:t>
            </a:fld>
            <a:endParaRPr lang="en-AU" altLang="en-US" sz="1200" smtClean="0">
              <a:solidFill>
                <a:srgbClr val="FFFFFF"/>
              </a:solidFill>
              <a:latin typeface="Arial" pitchFamily="34" charset="0"/>
            </a:endParaRPr>
          </a:p>
        </p:txBody>
      </p:sp>
      <p:sp>
        <p:nvSpPr>
          <p:cNvPr id="9830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endParaRPr lang="en-AU" altLang="zh-CN" sz="2400" smtClean="0">
              <a:solidFill>
                <a:srgbClr val="FFFFFF"/>
              </a:solidFill>
              <a:latin typeface="Times" pitchFamily="-84" charset="0"/>
            </a:endParaRPr>
          </a:p>
        </p:txBody>
      </p:sp>
      <p:sp>
        <p:nvSpPr>
          <p:cNvPr id="98310" name="Rectangle 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fontAlgn="base">
              <a:spcBef>
                <a:spcPct val="0"/>
              </a:spcBef>
              <a:spcAft>
                <a:spcPct val="0"/>
              </a:spcAft>
              <a:buClrTx/>
              <a:buFontTx/>
              <a:buNone/>
            </a:pPr>
            <a:endParaRPr lang="en-US" altLang="en-US" sz="1800" smtClean="0">
              <a:solidFill>
                <a:srgbClr val="FFFFFF"/>
              </a:solidFill>
              <a:cs typeface="Arial" pitchFamily="34" charset="0"/>
            </a:endParaRPr>
          </a:p>
        </p:txBody>
      </p:sp>
      <p:pic>
        <p:nvPicPr>
          <p:cNvPr id="98311"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563" y="1484313"/>
            <a:ext cx="8961437"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8312"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7438" y="6569075"/>
            <a:ext cx="938212"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3672998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08912" cy="5832648"/>
          </a:xfrm>
        </p:spPr>
        <p:txBody>
          <a:bodyPr>
            <a:noAutofit/>
          </a:bodyPr>
          <a:lstStyle/>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4000" kern="1400" dirty="0">
                <a:latin typeface="Times New Roman"/>
                <a:ea typeface="MS Mincho"/>
              </a:rPr>
              <a:t>As opposed to the </a:t>
            </a:r>
            <a:r>
              <a:rPr lang="en-US" sz="4000" i="1" kern="1400" dirty="0" smtClean="0">
                <a:latin typeface="Times New Roman"/>
                <a:ea typeface="MS Mincho"/>
              </a:rPr>
              <a:t>thesis</a:t>
            </a:r>
            <a:r>
              <a:rPr lang="en-US" sz="4000" kern="1400" dirty="0" smtClean="0">
                <a:latin typeface="Times New Roman"/>
                <a:ea typeface="MS Mincho"/>
              </a:rPr>
              <a:t> and </a:t>
            </a:r>
            <a:r>
              <a:rPr lang="en-US" sz="4000" i="1" kern="1400" dirty="0" smtClean="0">
                <a:latin typeface="Times New Roman"/>
                <a:ea typeface="MS Mincho"/>
              </a:rPr>
              <a:t>antithesis</a:t>
            </a:r>
            <a:r>
              <a:rPr lang="en-US" sz="4000" kern="1400" dirty="0" smtClean="0">
                <a:latin typeface="Times New Roman"/>
                <a:ea typeface="MS Mincho"/>
              </a:rPr>
              <a:t>, </a:t>
            </a:r>
            <a:r>
              <a:rPr lang="en-US" sz="4000" kern="1400" dirty="0">
                <a:latin typeface="Times New Roman"/>
                <a:ea typeface="MS Mincho"/>
              </a:rPr>
              <a:t>which are </a:t>
            </a:r>
            <a:r>
              <a:rPr lang="en-US" sz="4000" b="1" kern="1400" dirty="0" smtClean="0">
                <a:latin typeface="Times New Roman"/>
                <a:ea typeface="MS Mincho"/>
              </a:rPr>
              <a:t>mono-parental</a:t>
            </a:r>
            <a:r>
              <a:rPr lang="en-US" sz="4000" kern="1400" dirty="0" smtClean="0">
                <a:latin typeface="Times New Roman"/>
                <a:ea typeface="MS Mincho"/>
              </a:rPr>
              <a:t> (see Peter Auer’s rejection of dual ancestry), </a:t>
            </a:r>
          </a:p>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4000" kern="1400" dirty="0" smtClean="0">
                <a:latin typeface="Times New Roman"/>
                <a:ea typeface="MS Mincho"/>
              </a:rPr>
              <a:t>my </a:t>
            </a:r>
            <a:r>
              <a:rPr lang="en-US" sz="4000" kern="1400" dirty="0">
                <a:latin typeface="Times New Roman"/>
                <a:ea typeface="MS Mincho"/>
              </a:rPr>
              <a:t>own </a:t>
            </a:r>
            <a:r>
              <a:rPr lang="en-US" sz="4000" b="1" kern="1400" dirty="0">
                <a:latin typeface="Times New Roman"/>
                <a:ea typeface="MS Mincho"/>
              </a:rPr>
              <a:t>multi-parental</a:t>
            </a:r>
            <a:r>
              <a:rPr lang="en-US" sz="4000" kern="1400" dirty="0">
                <a:latin typeface="Times New Roman"/>
                <a:ea typeface="MS Mincho"/>
              </a:rPr>
              <a:t> </a:t>
            </a:r>
            <a:r>
              <a:rPr lang="en-US" sz="4000" i="1" kern="1400" dirty="0" smtClean="0">
                <a:latin typeface="Times New Roman"/>
                <a:ea typeface="MS Mincho"/>
              </a:rPr>
              <a:t>synthesis</a:t>
            </a:r>
            <a:r>
              <a:rPr lang="en-US" sz="4000" kern="1400" dirty="0" smtClean="0">
                <a:latin typeface="Times New Roman"/>
                <a:ea typeface="MS Mincho"/>
              </a:rPr>
              <a:t> acknowledges </a:t>
            </a:r>
            <a:r>
              <a:rPr lang="en-US" sz="4000" kern="1400" dirty="0">
                <a:latin typeface="Times New Roman"/>
                <a:ea typeface="MS Mincho"/>
              </a:rPr>
              <a:t>the historical and linguistic continuity of both Semitic and Indo-European languages within Israeli. </a:t>
            </a:r>
            <a:r>
              <a:rPr lang="en-US" sz="4000" kern="1400" dirty="0">
                <a:latin typeface="Times"/>
                <a:ea typeface="MS Mincho"/>
                <a:cs typeface="Times New Roman"/>
              </a:rPr>
              <a:t> </a:t>
            </a:r>
            <a:endParaRPr lang="en-AU" sz="400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26</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4" y="6392704"/>
            <a:ext cx="282257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340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064896" cy="5832648"/>
          </a:xfrm>
        </p:spPr>
        <p:txBody>
          <a:bodyPr>
            <a:noAutofit/>
          </a:bodyPr>
          <a:lstStyle/>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200" kern="1400" dirty="0">
                <a:latin typeface="Times New Roman"/>
                <a:ea typeface="MS Mincho"/>
              </a:rPr>
              <a:t>‘Genetically modified’, semi-engineered, layered Israeli is based simultaneously on Hebrew and Yiddish (both being </a:t>
            </a:r>
            <a:r>
              <a:rPr lang="en-US" sz="3200" i="1" kern="1400" dirty="0">
                <a:latin typeface="Times New Roman"/>
                <a:ea typeface="MS Mincho"/>
              </a:rPr>
              <a:t>primary contributors</a:t>
            </a:r>
            <a:r>
              <a:rPr lang="en-US" sz="3200" kern="1400" dirty="0">
                <a:latin typeface="Times New Roman"/>
                <a:ea typeface="MS Mincho"/>
              </a:rPr>
              <a:t>), </a:t>
            </a:r>
            <a:endParaRPr lang="en-US" sz="3200" kern="1400" dirty="0" smtClean="0">
              <a:latin typeface="Times New Roman"/>
              <a:ea typeface="MS Mincho"/>
            </a:endParaRPr>
          </a:p>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200" kern="1400" dirty="0" smtClean="0">
                <a:latin typeface="Times New Roman"/>
                <a:ea typeface="MS Mincho"/>
              </a:rPr>
              <a:t>accompanied </a:t>
            </a:r>
            <a:r>
              <a:rPr lang="en-US" sz="3200" kern="1400" dirty="0">
                <a:latin typeface="Times New Roman"/>
                <a:ea typeface="MS Mincho"/>
              </a:rPr>
              <a:t>by a plethora of other contributors such as Russian, Polish, German, Judeo-Spanish (‘Ladino’) Arabic and English. </a:t>
            </a:r>
            <a:endParaRPr lang="en-US" sz="3200" kern="1400" dirty="0" smtClean="0">
              <a:latin typeface="Times New Roman"/>
              <a:ea typeface="MS Mincho"/>
            </a:endParaRPr>
          </a:p>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endParaRPr lang="en-US" sz="3200" kern="1400" dirty="0" smtClean="0">
              <a:latin typeface="Times New Roman"/>
              <a:ea typeface="MS Mincho"/>
            </a:endParaRPr>
          </a:p>
          <a:p>
            <a:pPr marL="0" indent="0" algn="just" hangingPunct="0">
              <a:spcAft>
                <a:spcPts val="0"/>
              </a:spcAft>
              <a:buNone/>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200" kern="1400" dirty="0" smtClean="0">
                <a:latin typeface="Times New Roman"/>
                <a:ea typeface="MS Mincho"/>
              </a:rPr>
              <a:t>Therefore</a:t>
            </a:r>
            <a:r>
              <a:rPr lang="en-US" sz="3200" kern="1400" dirty="0">
                <a:latin typeface="Times New Roman"/>
                <a:ea typeface="MS Mincho"/>
              </a:rPr>
              <a:t>, the term ‘Israeli’ is far more appropriate than ‘Israeli Hebrew’, let alone ‘Modern Hebrew’ or ‘Hebrew’ (</a:t>
            </a:r>
            <a:r>
              <a:rPr lang="en-US" sz="3200" i="1" kern="1400" dirty="0">
                <a:latin typeface="Times New Roman"/>
                <a:ea typeface="MS Mincho"/>
              </a:rPr>
              <a:t>tout court</a:t>
            </a:r>
            <a:r>
              <a:rPr lang="en-US" sz="3200" kern="1400" dirty="0" smtClean="0">
                <a:latin typeface="Times New Roman"/>
                <a:ea typeface="MS Mincho"/>
              </a:rPr>
              <a:t>).</a:t>
            </a:r>
            <a:endParaRPr lang="en-AU" sz="320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27</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4" y="6392704"/>
            <a:ext cx="282257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3755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0"/>
            <a:ext cx="7704856" cy="5832648"/>
          </a:xfrm>
        </p:spPr>
        <p:txBody>
          <a:bodyPr>
            <a:noAutofit/>
          </a:bodyPr>
          <a:lstStyle/>
          <a:p>
            <a:pPr algn="just">
              <a:spcAft>
                <a:spcPts val="0"/>
              </a:spcAft>
              <a:tabLst>
                <a:tab pos="5600700" algn="r"/>
              </a:tabLst>
            </a:pPr>
            <a:endParaRPr lang="en-GB" sz="2300" dirty="0" smtClean="0">
              <a:latin typeface="Times New Roman"/>
            </a:endParaRPr>
          </a:p>
          <a:p>
            <a:pPr algn="just">
              <a:spcAft>
                <a:spcPts val="0"/>
              </a:spcAft>
              <a:tabLst>
                <a:tab pos="5600700" algn="r"/>
              </a:tabLst>
            </a:pPr>
            <a:r>
              <a:rPr lang="en-GB" sz="3200" dirty="0" smtClean="0">
                <a:latin typeface="Times New Roman"/>
              </a:rPr>
              <a:t>Although they have engaged in a campaign for linguistic purity, the language the revivalists ‘created’ often mirrors the very cultural differences they sought to erase (cf. </a:t>
            </a:r>
            <a:r>
              <a:rPr lang="en-GB" sz="3200" i="1" dirty="0" smtClean="0">
                <a:latin typeface="Times New Roman"/>
              </a:rPr>
              <a:t>mutatis mutandis </a:t>
            </a:r>
            <a:r>
              <a:rPr lang="en-GB" sz="3200" dirty="0" smtClean="0">
                <a:latin typeface="Times New Roman"/>
              </a:rPr>
              <a:t>Frankenstein’s monster). T</a:t>
            </a:r>
            <a:r>
              <a:rPr lang="en-AU" sz="3200" dirty="0" smtClean="0">
                <a:latin typeface="Times New Roman"/>
              </a:rPr>
              <a:t>he alleged victory of Hebrew over Yiddish was, in fact, a Pyrrhic one. Victorious Hebrew is, after all, partly European at heart. </a:t>
            </a:r>
            <a:r>
              <a:rPr lang="en-GB" sz="3200" dirty="0" smtClean="0">
                <a:latin typeface="Times New Roman"/>
              </a:rPr>
              <a:t>Yiddish and Standard Average European survive beneath ‘osmotic’ Israeli grammar.</a:t>
            </a:r>
            <a:endParaRPr lang="en-AU" sz="320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28</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4" y="6392704"/>
            <a:ext cx="282257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2964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s://fbcdn-sphotos-a.akamaihd.net/hphotos-ak-snc6/179806_10150398149945495_883185494_18228396_4168314_n.jpg"/>
          <p:cNvPicPr>
            <a:picLocks noChangeAspect="1" noChangeArrowheads="1"/>
          </p:cNvPicPr>
          <p:nvPr/>
        </p:nvPicPr>
        <p:blipFill>
          <a:blip r:embed="rId2">
            <a:extLst>
              <a:ext uri="{28A0092B-C50C-407E-A947-70E740481C1C}">
                <a14:useLocalDpi xmlns:a14="http://schemas.microsoft.com/office/drawing/2010/main" xmlns="" val="0"/>
              </a:ext>
            </a:extLst>
          </a:blip>
          <a:srcRect l="3729" t="2679" r="3015" b="10271"/>
          <a:stretch>
            <a:fillRect/>
          </a:stretch>
        </p:blipFill>
        <p:spPr bwMode="auto">
          <a:xfrm>
            <a:off x="5219700" y="1773238"/>
            <a:ext cx="3673475" cy="477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5" name="TextBox 7"/>
          <p:cNvSpPr txBox="1">
            <a:spLocks noChangeArrowheads="1"/>
          </p:cNvSpPr>
          <p:nvPr/>
        </p:nvSpPr>
        <p:spPr bwMode="auto">
          <a:xfrm>
            <a:off x="468313" y="620713"/>
            <a:ext cx="410368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eaLnBrk="0" fontAlgn="base" hangingPunct="0">
              <a:spcBef>
                <a:spcPct val="0"/>
              </a:spcBef>
              <a:spcAft>
                <a:spcPct val="0"/>
              </a:spcAft>
              <a:buClrTx/>
              <a:buFontTx/>
              <a:buNone/>
            </a:pPr>
            <a:r>
              <a:rPr lang="en-AU" altLang="en-US" sz="2400" smtClean="0">
                <a:solidFill>
                  <a:srgbClr val="FFFFFF"/>
                </a:solidFill>
                <a:latin typeface="Times" pitchFamily="-84" charset="0"/>
              </a:rPr>
              <a:t>Eliezer Ben-Yehuda, </a:t>
            </a:r>
          </a:p>
          <a:p>
            <a:pPr eaLnBrk="0" fontAlgn="base" hangingPunct="0">
              <a:spcBef>
                <a:spcPct val="0"/>
              </a:spcBef>
              <a:spcAft>
                <a:spcPct val="0"/>
              </a:spcAft>
              <a:buClrTx/>
              <a:buFontTx/>
              <a:buNone/>
            </a:pPr>
            <a:r>
              <a:rPr lang="en-AU" altLang="en-US" sz="2400" smtClean="0">
                <a:solidFill>
                  <a:srgbClr val="FFFFFF"/>
                </a:solidFill>
                <a:latin typeface="Times" pitchFamily="-84" charset="0"/>
              </a:rPr>
              <a:t>the main Hebrew revivalist</a:t>
            </a:r>
          </a:p>
        </p:txBody>
      </p:sp>
      <p:pic>
        <p:nvPicPr>
          <p:cNvPr id="100356" name="Picture 4" descr="File:BYwor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1773238"/>
            <a:ext cx="4968875" cy="480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7" name="TextBox 9"/>
          <p:cNvSpPr txBox="1">
            <a:spLocks noChangeArrowheads="1"/>
          </p:cNvSpPr>
          <p:nvPr/>
        </p:nvSpPr>
        <p:spPr bwMode="auto">
          <a:xfrm>
            <a:off x="5508625" y="620713"/>
            <a:ext cx="3240088"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eaLnBrk="0" fontAlgn="base" hangingPunct="0">
              <a:spcBef>
                <a:spcPct val="0"/>
              </a:spcBef>
              <a:spcAft>
                <a:spcPct val="0"/>
              </a:spcAft>
              <a:buClrTx/>
              <a:buFontTx/>
              <a:buNone/>
            </a:pPr>
            <a:r>
              <a:rPr lang="en-AU" altLang="en-US" sz="2400" smtClean="0">
                <a:solidFill>
                  <a:srgbClr val="FFFFFF"/>
                </a:solidFill>
                <a:latin typeface="Times" pitchFamily="-84" charset="0"/>
              </a:rPr>
              <a:t>Eliezer Ben-Yehuda </a:t>
            </a:r>
          </a:p>
          <a:p>
            <a:pPr eaLnBrk="0" fontAlgn="base" hangingPunct="0">
              <a:spcBef>
                <a:spcPct val="0"/>
              </a:spcBef>
              <a:spcAft>
                <a:spcPct val="0"/>
              </a:spcAft>
              <a:buClrTx/>
              <a:buFontTx/>
              <a:buNone/>
            </a:pPr>
            <a:r>
              <a:rPr lang="en-AU" altLang="en-US" sz="2400" smtClean="0">
                <a:solidFill>
                  <a:srgbClr val="FFFFFF"/>
                </a:solidFill>
                <a:latin typeface="Times" pitchFamily="-84" charset="0"/>
              </a:rPr>
              <a:t>the grandson</a:t>
            </a:r>
          </a:p>
        </p:txBody>
      </p:sp>
      <p:pic>
        <p:nvPicPr>
          <p:cNvPr id="10035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77187" y="6599590"/>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4"/>
          <p:cNvSpPr txBox="1"/>
          <p:nvPr/>
        </p:nvSpPr>
        <p:spPr>
          <a:xfrm>
            <a:off x="5148064" y="6550223"/>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390823962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39750" y="765175"/>
            <a:ext cx="8305800" cy="609600"/>
          </a:xfrm>
        </p:spPr>
        <p:txBody>
          <a:bodyPr>
            <a:normAutofit/>
          </a:bodyPr>
          <a:lstStyle/>
          <a:p>
            <a:pPr>
              <a:defRPr/>
            </a:pPr>
            <a:r>
              <a:rPr lang="en-AU" altLang="en-US" dirty="0" smtClean="0"/>
              <a:t>Seven Jews have changed the world:</a:t>
            </a:r>
          </a:p>
        </p:txBody>
      </p:sp>
      <p:sp>
        <p:nvSpPr>
          <p:cNvPr id="134147" name="Content Placeholder 2"/>
          <p:cNvSpPr>
            <a:spLocks noGrp="1"/>
          </p:cNvSpPr>
          <p:nvPr>
            <p:ph idx="4294967295"/>
          </p:nvPr>
        </p:nvSpPr>
        <p:spPr>
          <a:xfrm>
            <a:off x="323850" y="1700213"/>
            <a:ext cx="5040313" cy="4105275"/>
          </a:xfrm>
        </p:spPr>
        <p:txBody>
          <a:bodyPr/>
          <a:lstStyle/>
          <a:p>
            <a:pPr>
              <a:buFont typeface="Arial" pitchFamily="34" charset="0"/>
              <a:buNone/>
            </a:pPr>
            <a:r>
              <a:rPr lang="en-AU" altLang="en-US" sz="3200" b="1" dirty="0" smtClean="0">
                <a:solidFill>
                  <a:srgbClr val="000000"/>
                </a:solidFill>
              </a:rPr>
              <a:t>1. Moses  </a:t>
            </a:r>
            <a:endParaRPr lang="ja-JP" altLang="en-US" sz="3200" b="1" dirty="0" smtClean="0">
              <a:solidFill>
                <a:srgbClr val="000000"/>
              </a:solidFill>
            </a:endParaRPr>
          </a:p>
          <a:p>
            <a:pPr>
              <a:buFont typeface="Arial" pitchFamily="34" charset="0"/>
              <a:buNone/>
            </a:pPr>
            <a:r>
              <a:rPr lang="en-AU" altLang="en-US" sz="3200" b="1" dirty="0" smtClean="0">
                <a:solidFill>
                  <a:srgbClr val="000000"/>
                </a:solidFill>
              </a:rPr>
              <a:t>2. Jesus  </a:t>
            </a:r>
          </a:p>
          <a:p>
            <a:pPr>
              <a:buFont typeface="Arial" pitchFamily="34" charset="0"/>
              <a:buNone/>
            </a:pPr>
            <a:r>
              <a:rPr lang="en-AU" altLang="en-US" sz="3200" b="1" dirty="0" smtClean="0">
                <a:solidFill>
                  <a:srgbClr val="000000"/>
                </a:solidFill>
              </a:rPr>
              <a:t>3. Marx</a:t>
            </a:r>
            <a:endParaRPr lang="ja-JP" altLang="en-US" sz="3200" b="1" dirty="0" smtClean="0">
              <a:solidFill>
                <a:srgbClr val="000000"/>
              </a:solidFill>
            </a:endParaRPr>
          </a:p>
          <a:p>
            <a:pPr>
              <a:buFont typeface="Arial" pitchFamily="34" charset="0"/>
              <a:buNone/>
            </a:pPr>
            <a:r>
              <a:rPr lang="en-AU" altLang="en-US" sz="3200" b="1" dirty="0" smtClean="0">
                <a:solidFill>
                  <a:srgbClr val="000000"/>
                </a:solidFill>
              </a:rPr>
              <a:t>4. Freud</a:t>
            </a:r>
          </a:p>
          <a:p>
            <a:pPr>
              <a:buFont typeface="Arial" pitchFamily="34" charset="0"/>
              <a:buNone/>
            </a:pPr>
            <a:r>
              <a:rPr lang="en-AU" altLang="en-US" sz="3200" b="1" dirty="0" smtClean="0">
                <a:solidFill>
                  <a:srgbClr val="000000"/>
                </a:solidFill>
              </a:rPr>
              <a:t>5. </a:t>
            </a:r>
            <a:r>
              <a:rPr lang="en-AU" altLang="en-US" sz="3200" b="1" i="1" dirty="0" smtClean="0">
                <a:solidFill>
                  <a:srgbClr val="000000"/>
                </a:solidFill>
              </a:rPr>
              <a:t>Zucker</a:t>
            </a:r>
            <a:r>
              <a:rPr lang="en-AU" altLang="en-US" sz="3200" b="1" dirty="0" smtClean="0">
                <a:solidFill>
                  <a:srgbClr val="000000"/>
                </a:solidFill>
              </a:rPr>
              <a:t>mann ;-) </a:t>
            </a:r>
          </a:p>
          <a:p>
            <a:pPr>
              <a:buFont typeface="Arial" pitchFamily="34" charset="0"/>
              <a:buNone/>
            </a:pPr>
            <a:r>
              <a:rPr lang="en-AU" altLang="en-US" sz="3200" b="1" dirty="0" smtClean="0">
                <a:solidFill>
                  <a:srgbClr val="000000"/>
                </a:solidFill>
              </a:rPr>
              <a:t>6. </a:t>
            </a:r>
            <a:r>
              <a:rPr lang="en-AU" altLang="en-US" sz="3200" b="1" i="1" dirty="0" smtClean="0">
                <a:solidFill>
                  <a:srgbClr val="000000"/>
                </a:solidFill>
              </a:rPr>
              <a:t>Zucker</a:t>
            </a:r>
            <a:r>
              <a:rPr lang="en-AU" altLang="en-US" sz="3200" b="1" dirty="0" smtClean="0">
                <a:solidFill>
                  <a:srgbClr val="000000"/>
                </a:solidFill>
              </a:rPr>
              <a:t>berg</a:t>
            </a:r>
          </a:p>
          <a:p>
            <a:pPr>
              <a:buFont typeface="Arial" pitchFamily="34" charset="0"/>
              <a:buNone/>
            </a:pPr>
            <a:r>
              <a:rPr lang="en-AU" altLang="en-US" sz="3200" b="1" dirty="0" smtClean="0">
                <a:solidFill>
                  <a:srgbClr val="000000"/>
                </a:solidFill>
              </a:rPr>
              <a:t>7. Einstein</a:t>
            </a:r>
          </a:p>
        </p:txBody>
      </p:sp>
      <p:pic>
        <p:nvPicPr>
          <p:cNvPr id="13414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149" name="Picture 2" descr="https://fbcdn-sphotos-g-a.akamaihd.net/hphotos-ak-snc6/205916_270261943084734_1794610121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32281" r="41212"/>
          <a:stretch>
            <a:fillRect/>
          </a:stretch>
        </p:blipFill>
        <p:spPr bwMode="auto">
          <a:xfrm>
            <a:off x="5257800" y="3500438"/>
            <a:ext cx="3886200"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208" y="5774189"/>
            <a:ext cx="5207596" cy="1083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43615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319088" y="333375"/>
            <a:ext cx="8305800" cy="1584325"/>
          </a:xfrm>
        </p:spPr>
        <p:txBody>
          <a:bodyPr>
            <a:normAutofit/>
          </a:bodyPr>
          <a:lstStyle/>
          <a:p>
            <a:pPr eaLnBrk="1" hangingPunct="1">
              <a:defRPr/>
            </a:pPr>
            <a:r>
              <a:rPr lang="en-US" altLang="en-US" sz="2800" smtClean="0"/>
              <a:t>In reality, Revived Hebrew is a hybrid language!</a:t>
            </a:r>
            <a:br>
              <a:rPr lang="en-US" altLang="en-US" sz="2800" smtClean="0"/>
            </a:br>
            <a:r>
              <a:rPr lang="en-US" altLang="en-US" sz="400" smtClean="0"/>
              <a:t/>
            </a:r>
            <a:br>
              <a:rPr lang="en-US" altLang="en-US" sz="400" smtClean="0"/>
            </a:br>
            <a:r>
              <a:rPr lang="en-US" altLang="en-US" sz="2800" smtClean="0"/>
              <a:t>Hybrid Vigour / Non ho studiato ornitologia!</a:t>
            </a:r>
          </a:p>
        </p:txBody>
      </p:sp>
      <p:sp>
        <p:nvSpPr>
          <p:cNvPr id="101379" name="Rectangle 3"/>
          <p:cNvSpPr>
            <a:spLocks noGrp="1" noChangeArrowheads="1"/>
          </p:cNvSpPr>
          <p:nvPr>
            <p:ph type="body" idx="4294967295"/>
          </p:nvPr>
        </p:nvSpPr>
        <p:spPr>
          <a:xfrm>
            <a:off x="755650" y="2636838"/>
            <a:ext cx="7626350" cy="3746500"/>
          </a:xfrm>
        </p:spPr>
        <p:txBody>
          <a:bodyPr/>
          <a:lstStyle/>
          <a:p>
            <a:pPr eaLnBrk="1" hangingPunct="1">
              <a:buFontTx/>
              <a:buNone/>
            </a:pPr>
            <a:r>
              <a:rPr lang="en-US" altLang="en-US" sz="2000" smtClean="0">
                <a:solidFill>
                  <a:srgbClr val="000000"/>
                </a:solidFill>
                <a:latin typeface="Times" pitchFamily="-84" charset="0"/>
              </a:rPr>
              <a:t>         </a:t>
            </a:r>
          </a:p>
          <a:p>
            <a:pPr eaLnBrk="1" hangingPunct="1">
              <a:buFontTx/>
              <a:buNone/>
            </a:pPr>
            <a:endParaRPr lang="en-US" altLang="en-US" sz="2000" smtClean="0">
              <a:solidFill>
                <a:srgbClr val="000000"/>
              </a:solidFill>
              <a:latin typeface="Times" pitchFamily="-84" charset="0"/>
            </a:endParaRPr>
          </a:p>
          <a:p>
            <a:pPr eaLnBrk="1" hangingPunct="1">
              <a:buFontTx/>
              <a:buNone/>
            </a:pPr>
            <a:r>
              <a:rPr lang="en-US" altLang="en-US" sz="2000" smtClean="0">
                <a:solidFill>
                  <a:srgbClr val="000000"/>
                </a:solidFill>
                <a:latin typeface="Times" pitchFamily="-84" charset="0"/>
              </a:rPr>
              <a:t>              </a:t>
            </a:r>
            <a:r>
              <a:rPr lang="en-US" altLang="en-US" sz="2000" smtClean="0">
                <a:latin typeface="Times" pitchFamily="-84" charset="0"/>
              </a:rPr>
              <a:t>Phoenix</a:t>
            </a:r>
            <a:endParaRPr lang="en-US" altLang="en-US" smtClean="0">
              <a:latin typeface="Times" pitchFamily="-84" charset="0"/>
            </a:endParaRPr>
          </a:p>
        </p:txBody>
      </p:sp>
      <p:pic>
        <p:nvPicPr>
          <p:cNvPr id="101380" name="Picture 5" descr="http://upload.wikimedia.org/wikipedia/commons/0/0c/Cuckoo_(PSF).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4312444"/>
            <a:ext cx="2232025" cy="217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1" name="TextBox 4"/>
          <p:cNvSpPr txBox="1">
            <a:spLocks noChangeArrowheads="1"/>
          </p:cNvSpPr>
          <p:nvPr/>
        </p:nvSpPr>
        <p:spPr bwMode="auto">
          <a:xfrm>
            <a:off x="7020049" y="4656965"/>
            <a:ext cx="10080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r>
              <a:rPr lang="en-AU" altLang="en-US" sz="2000" smtClean="0">
                <a:solidFill>
                  <a:srgbClr val="FFFFFF"/>
                </a:solidFill>
                <a:latin typeface="Times" pitchFamily="-84" charset="0"/>
              </a:rPr>
              <a:t>Cuckoo</a:t>
            </a:r>
          </a:p>
        </p:txBody>
      </p:sp>
      <p:pic>
        <p:nvPicPr>
          <p:cNvPr id="101382" name="Picture 7" descr="http://www.qc16.dial.pipex.com/Phoenix%20log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181" y="2393950"/>
            <a:ext cx="4032250"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83" name="Picture 9" descr="http://richadamsphoto.com/MyJournal/Images/magpi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86234" y="4620419"/>
            <a:ext cx="3455988" cy="186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4" name="TextBox 8"/>
          <p:cNvSpPr txBox="1">
            <a:spLocks noChangeArrowheads="1"/>
          </p:cNvSpPr>
          <p:nvPr/>
        </p:nvSpPr>
        <p:spPr bwMode="auto">
          <a:xfrm>
            <a:off x="0" y="5399088"/>
            <a:ext cx="1016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r" eaLnBrk="0" fontAlgn="base" hangingPunct="0">
              <a:spcBef>
                <a:spcPct val="0"/>
              </a:spcBef>
              <a:spcAft>
                <a:spcPct val="0"/>
              </a:spcAft>
              <a:buClrTx/>
              <a:buFontTx/>
              <a:buNone/>
            </a:pPr>
            <a:r>
              <a:rPr lang="en-AU" altLang="en-US" sz="2000" smtClean="0">
                <a:solidFill>
                  <a:srgbClr val="FFFFFF"/>
                </a:solidFill>
                <a:latin typeface="Times" pitchFamily="-84" charset="0"/>
              </a:rPr>
              <a:t>Magpie</a:t>
            </a:r>
          </a:p>
        </p:txBody>
      </p:sp>
      <p:sp>
        <p:nvSpPr>
          <p:cNvPr id="101385" name="TextBox 9"/>
          <p:cNvSpPr txBox="1">
            <a:spLocks noChangeArrowheads="1"/>
          </p:cNvSpPr>
          <p:nvPr/>
        </p:nvSpPr>
        <p:spPr bwMode="auto">
          <a:xfrm>
            <a:off x="684213" y="1916113"/>
            <a:ext cx="76327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eaLnBrk="0" fontAlgn="base" hangingPunct="0">
              <a:spcBef>
                <a:spcPct val="0"/>
              </a:spcBef>
              <a:spcAft>
                <a:spcPct val="0"/>
              </a:spcAft>
              <a:buClrTx/>
              <a:buFontTx/>
              <a:buNone/>
            </a:pPr>
            <a:r>
              <a:rPr lang="en-AU" altLang="en-US" sz="2500" smtClean="0">
                <a:solidFill>
                  <a:srgbClr val="FFFFFF"/>
                </a:solidFill>
                <a:latin typeface="Times" pitchFamily="-84" charset="0"/>
              </a:rPr>
              <a:t>A pheonicuckoo cross with some magpie characteristics</a:t>
            </a:r>
          </a:p>
        </p:txBody>
      </p:sp>
      <p:pic>
        <p:nvPicPr>
          <p:cNvPr id="101386"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40199" y="6558570"/>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4"/>
          <p:cNvSpPr txBox="1"/>
          <p:nvPr/>
        </p:nvSpPr>
        <p:spPr>
          <a:xfrm>
            <a:off x="6335700" y="6539805"/>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158674765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s://fbcdn-sphotos-a.akamaihd.net/hphotos-ak-prn1/540058_10151510613975495_883185494_25159702_1283608773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1419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3" name="TextBox 12"/>
          <p:cNvSpPr txBox="1">
            <a:spLocks noChangeArrowheads="1"/>
          </p:cNvSpPr>
          <p:nvPr/>
        </p:nvSpPr>
        <p:spPr bwMode="auto">
          <a:xfrm>
            <a:off x="5399088" y="2565400"/>
            <a:ext cx="3744912"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ctr" eaLnBrk="0" fontAlgn="base" hangingPunct="0">
              <a:spcBef>
                <a:spcPct val="0"/>
              </a:spcBef>
              <a:spcAft>
                <a:spcPct val="0"/>
              </a:spcAft>
              <a:buClrTx/>
              <a:buFontTx/>
              <a:buNone/>
            </a:pPr>
            <a:r>
              <a:rPr lang="en-AU" altLang="en-US" sz="3600" smtClean="0">
                <a:solidFill>
                  <a:srgbClr val="FFFFFF"/>
                </a:solidFill>
                <a:latin typeface="Times" pitchFamily="-84" charset="0"/>
              </a:rPr>
              <a:t>A reclaimed language as a pheonicuckoo cross with some magpie characteristics</a:t>
            </a:r>
          </a:p>
        </p:txBody>
      </p:sp>
      <p:pic>
        <p:nvPicPr>
          <p:cNvPr id="10240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6554588"/>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444208" y="649833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55108517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6469086"/>
            <a:ext cx="2819400" cy="307777"/>
          </a:xfrm>
          <a:prstGeom prst="rect">
            <a:avLst/>
          </a:prstGeom>
          <a:noFill/>
        </p:spPr>
        <p:txBody>
          <a:bodyPr wrap="square" rtlCol="0">
            <a:spAutoFit/>
          </a:bodyPr>
          <a:lstStyle/>
          <a:p>
            <a:pPr fontAlgn="base">
              <a:spcBef>
                <a:spcPct val="0"/>
              </a:spcBef>
              <a:spcAft>
                <a:spcPct val="0"/>
              </a:spcAft>
            </a:pPr>
            <a:r>
              <a:rPr lang="en-AU" sz="1400" b="1" dirty="0" smtClean="0">
                <a:solidFill>
                  <a:srgbClr val="FF0000"/>
                </a:solidFill>
                <a:latin typeface="Arial" charset="0"/>
              </a:rPr>
              <a:t>Professor Ghil‘ad Zuckermann</a:t>
            </a:r>
            <a:endParaRPr lang="en-AU" sz="1400" b="1" dirty="0">
              <a:solidFill>
                <a:srgbClr val="FF0000"/>
              </a:solidFill>
              <a:latin typeface="Arial" charset="0"/>
            </a:endParaRPr>
          </a:p>
        </p:txBody>
      </p:sp>
      <p:pic>
        <p:nvPicPr>
          <p:cNvPr id="4" name="Picture 3" descr="https://scontent.fmel2-1.fna.fbcdn.net/v/t1.0-9/14232605_953291351448453_6228326626238136100_n.jpg?oh=a161bbc304cfdeea75cf09b2bd7daad6&amp;oe=5849BE0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1352" y="9478"/>
            <a:ext cx="5832648" cy="68670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7504" y="6479716"/>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873679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1"/>
          <p:cNvSpPr txBox="1">
            <a:spLocks noChangeArrowheads="1"/>
          </p:cNvSpPr>
          <p:nvPr/>
        </p:nvSpPr>
        <p:spPr bwMode="auto">
          <a:xfrm>
            <a:off x="509588" y="620713"/>
            <a:ext cx="8424862"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lgn="l">
              <a:spcBef>
                <a:spcPct val="20000"/>
              </a:spcBef>
              <a:buClr>
                <a:schemeClr val="tx2"/>
              </a:buClr>
              <a:buChar char="•"/>
              <a:defRPr sz="3200">
                <a:solidFill>
                  <a:schemeClr val="tx1"/>
                </a:solidFill>
                <a:latin typeface="Arial" pitchFamily="34" charset="0"/>
                <a:ea typeface="MS PGothic" pitchFamily="34" charset="-128"/>
              </a:defRPr>
            </a:lvl1pPr>
            <a:lvl2pPr marL="742950" indent="-285750" algn="l">
              <a:spcBef>
                <a:spcPct val="20000"/>
              </a:spcBef>
              <a:buChar char="–"/>
              <a:defRPr sz="2800">
                <a:solidFill>
                  <a:schemeClr val="tx1"/>
                </a:solidFill>
                <a:latin typeface="Arial" pitchFamily="34" charset="0"/>
                <a:ea typeface="MS PGothic" pitchFamily="34" charset="-128"/>
              </a:defRPr>
            </a:lvl2pPr>
            <a:lvl3pPr marL="1143000" indent="-228600" algn="l">
              <a:spcBef>
                <a:spcPct val="20000"/>
              </a:spcBef>
              <a:buClr>
                <a:schemeClr val="tx2"/>
              </a:buClr>
              <a:buChar char="•"/>
              <a:defRPr sz="2400">
                <a:solidFill>
                  <a:schemeClr val="tx1"/>
                </a:solidFill>
                <a:latin typeface="Arial" pitchFamily="34" charset="0"/>
                <a:ea typeface="MS PGothic" pitchFamily="34" charset="-128"/>
              </a:defRPr>
            </a:lvl3pPr>
            <a:lvl4pPr marL="1600200" indent="-228600" algn="l">
              <a:spcBef>
                <a:spcPct val="20000"/>
              </a:spcBef>
              <a:buChar char="–"/>
              <a:defRPr sz="2000">
                <a:solidFill>
                  <a:schemeClr val="tx1"/>
                </a:solidFill>
                <a:latin typeface="Arial" pitchFamily="34" charset="0"/>
                <a:ea typeface="MS PGothic" pitchFamily="34" charset="-128"/>
              </a:defRPr>
            </a:lvl4pPr>
            <a:lvl5pPr marL="2057400" indent="-228600" algn="l">
              <a:spcBef>
                <a:spcPct val="20000"/>
              </a:spcBef>
              <a:buClr>
                <a:schemeClr val="tx2"/>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ea typeface="MS PGothic" pitchFamily="34" charset="-128"/>
              </a:defRPr>
            </a:lvl9pPr>
          </a:lstStyle>
          <a:p>
            <a:pPr algn="ctr" eaLnBrk="0" fontAlgn="base" hangingPunct="0">
              <a:spcBef>
                <a:spcPct val="0"/>
              </a:spcBef>
              <a:spcAft>
                <a:spcPct val="0"/>
              </a:spcAft>
              <a:buClrTx/>
              <a:buFontTx/>
              <a:buNone/>
            </a:pPr>
            <a:r>
              <a:rPr lang="en-AU" altLang="en-US" sz="2800" b="1" smtClean="0">
                <a:solidFill>
                  <a:srgbClr val="FFFFFF"/>
                </a:solidFill>
                <a:latin typeface="Times" pitchFamily="-84" charset="0"/>
              </a:rPr>
              <a:t>Recommended video clip about the Hebrew revival</a:t>
            </a:r>
          </a:p>
          <a:p>
            <a:pPr algn="ctr" eaLnBrk="0" fontAlgn="base" hangingPunct="0">
              <a:spcBef>
                <a:spcPct val="0"/>
              </a:spcBef>
              <a:spcAft>
                <a:spcPct val="0"/>
              </a:spcAft>
              <a:buClrTx/>
              <a:buFontTx/>
              <a:buNone/>
            </a:pPr>
            <a:endParaRPr lang="en-AU" altLang="en-US" sz="2800" b="1" smtClean="0">
              <a:solidFill>
                <a:srgbClr val="FFFFFF"/>
              </a:solidFill>
              <a:latin typeface="Times" pitchFamily="-84" charset="0"/>
            </a:endParaRPr>
          </a:p>
          <a:p>
            <a:pPr algn="ctr" eaLnBrk="0" fontAlgn="base" hangingPunct="0">
              <a:spcBef>
                <a:spcPct val="0"/>
              </a:spcBef>
              <a:spcAft>
                <a:spcPct val="0"/>
              </a:spcAft>
              <a:buClrTx/>
              <a:buFontTx/>
              <a:buNone/>
            </a:pPr>
            <a:r>
              <a:rPr lang="en-AU" altLang="en-US" sz="2800" b="1" smtClean="0">
                <a:solidFill>
                  <a:srgbClr val="FFFFFF"/>
                </a:solidFill>
                <a:latin typeface="Times" pitchFamily="-84" charset="0"/>
              </a:rPr>
              <a:t>Google ‘Fry Zuckermann  Vimeo’</a:t>
            </a:r>
          </a:p>
          <a:p>
            <a:pPr algn="ctr" eaLnBrk="0" fontAlgn="base" hangingPunct="0">
              <a:spcBef>
                <a:spcPct val="0"/>
              </a:spcBef>
              <a:spcAft>
                <a:spcPct val="0"/>
              </a:spcAft>
              <a:buClrTx/>
              <a:buFontTx/>
              <a:buNone/>
            </a:pPr>
            <a:endParaRPr lang="en-AU" altLang="en-US" sz="2800" b="1" smtClean="0">
              <a:solidFill>
                <a:srgbClr val="FFFFFF"/>
              </a:solidFill>
              <a:latin typeface="Times" pitchFamily="-84" charset="0"/>
            </a:endParaRPr>
          </a:p>
          <a:p>
            <a:pPr algn="ctr" eaLnBrk="0" fontAlgn="base" hangingPunct="0">
              <a:spcBef>
                <a:spcPct val="0"/>
              </a:spcBef>
              <a:spcAft>
                <a:spcPct val="0"/>
              </a:spcAft>
              <a:buClrTx/>
              <a:buFontTx/>
              <a:buNone/>
            </a:pPr>
            <a:r>
              <a:rPr lang="en-AU" altLang="en-US" sz="2800" b="1" smtClean="0">
                <a:solidFill>
                  <a:srgbClr val="FFFFFF"/>
                </a:solidFill>
                <a:latin typeface="Times" pitchFamily="-84" charset="0"/>
              </a:rPr>
              <a:t>British actor Stephen Fry interviewing Prof. Ghil‘ad Zuckermann</a:t>
            </a:r>
          </a:p>
          <a:p>
            <a:pPr algn="ctr" eaLnBrk="0" fontAlgn="base" hangingPunct="0">
              <a:spcBef>
                <a:spcPct val="0"/>
              </a:spcBef>
              <a:spcAft>
                <a:spcPct val="0"/>
              </a:spcAft>
              <a:buClrTx/>
              <a:buFontTx/>
              <a:buNone/>
            </a:pPr>
            <a:endParaRPr lang="en-AU" altLang="en-US" sz="2800" b="1" smtClean="0">
              <a:solidFill>
                <a:srgbClr val="FFFFFF"/>
              </a:solidFill>
              <a:latin typeface="Times" pitchFamily="-84" charset="0"/>
            </a:endParaRPr>
          </a:p>
          <a:p>
            <a:pPr algn="ctr" eaLnBrk="0" fontAlgn="base" hangingPunct="0">
              <a:spcBef>
                <a:spcPct val="0"/>
              </a:spcBef>
              <a:spcAft>
                <a:spcPct val="0"/>
              </a:spcAft>
              <a:buClrTx/>
              <a:buFontTx/>
              <a:buNone/>
            </a:pPr>
            <a:r>
              <a:rPr lang="en-AU" altLang="en-US" sz="2800" b="1" smtClean="0">
                <a:solidFill>
                  <a:srgbClr val="FFFFFF"/>
                </a:solidFill>
                <a:latin typeface="Times" pitchFamily="-84" charset="0"/>
              </a:rPr>
              <a:t>(BBC, 7.5 minutes)</a:t>
            </a:r>
          </a:p>
          <a:p>
            <a:pPr algn="ctr" eaLnBrk="0" fontAlgn="base" hangingPunct="0">
              <a:spcBef>
                <a:spcPct val="0"/>
              </a:spcBef>
              <a:spcAft>
                <a:spcPct val="0"/>
              </a:spcAft>
              <a:buClrTx/>
              <a:buFontTx/>
              <a:buNone/>
            </a:pPr>
            <a:endParaRPr lang="en-AU" altLang="en-US" sz="2800" b="1" smtClean="0">
              <a:solidFill>
                <a:srgbClr val="000000"/>
              </a:solidFill>
              <a:latin typeface="Times" pitchFamily="-84" charset="0"/>
            </a:endParaRPr>
          </a:p>
          <a:p>
            <a:pPr algn="ctr" eaLnBrk="0" fontAlgn="base" hangingPunct="0">
              <a:spcBef>
                <a:spcPct val="0"/>
              </a:spcBef>
              <a:spcAft>
                <a:spcPct val="0"/>
              </a:spcAft>
              <a:buClrTx/>
              <a:buFontTx/>
              <a:buNone/>
            </a:pPr>
            <a:r>
              <a:rPr lang="en-AU" altLang="en-US" smtClean="0">
                <a:solidFill>
                  <a:srgbClr val="000000"/>
                </a:solidFill>
                <a:latin typeface="Times" pitchFamily="-84" charset="0"/>
                <a:hlinkClick r:id="rId2"/>
              </a:rPr>
              <a:t>http://vimeo.com/channels/357807/44019045</a:t>
            </a:r>
            <a:endParaRPr lang="en-AU" altLang="en-US" smtClean="0">
              <a:solidFill>
                <a:srgbClr val="000000"/>
              </a:solidFill>
              <a:latin typeface="Times" pitchFamily="-84" charset="0"/>
            </a:endParaRPr>
          </a:p>
          <a:p>
            <a:pPr algn="ctr" eaLnBrk="0" fontAlgn="base" hangingPunct="0">
              <a:spcBef>
                <a:spcPct val="0"/>
              </a:spcBef>
              <a:spcAft>
                <a:spcPct val="0"/>
              </a:spcAft>
              <a:buClrTx/>
              <a:buFontTx/>
              <a:buNone/>
            </a:pPr>
            <a:endParaRPr lang="en-AU" altLang="en-US" sz="2800" b="1" smtClean="0">
              <a:solidFill>
                <a:srgbClr val="000000"/>
              </a:solidFill>
              <a:latin typeface="Times" pitchFamily="-84" charset="0"/>
            </a:endParaRPr>
          </a:p>
        </p:txBody>
      </p:sp>
      <p:pic>
        <p:nvPicPr>
          <p:cNvPr id="10342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232047616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s://fbcdn-sphotos-a.akamaihd.net/hphotos-ak-ash3/550690_192570714187191_150009298443333_290551_822063536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725" y="260350"/>
            <a:ext cx="8675688" cy="576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1"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4"/>
          <p:cNvSpPr txBox="1"/>
          <p:nvPr/>
        </p:nvSpPr>
        <p:spPr>
          <a:xfrm>
            <a:off x="3146413" y="6494178"/>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79260138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http://www.alumni.adelaide.edu.au/s/923/images/editor/da_homepage/zuckerman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925" y="3833813"/>
            <a:ext cx="4067175" cy="254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5" name="Picture 6" descr="http://i.ytimg.com/vi/vhteprno_Gk/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813" y="188913"/>
            <a:ext cx="4860925"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6"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276474557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https://fbcdn-sphotos-a.akamaihd.net/hphotos-ak-ash4/296143_10150863975345495_883185494_22459850_218213441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188913"/>
            <a:ext cx="7775575"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499"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4"/>
          <p:cNvSpPr txBox="1"/>
          <p:nvPr/>
        </p:nvSpPr>
        <p:spPr>
          <a:xfrm>
            <a:off x="755576" y="6450341"/>
            <a:ext cx="2808312" cy="307777"/>
          </a:xfrm>
          <a:prstGeom prst="rect">
            <a:avLst/>
          </a:prstGeom>
          <a:noFill/>
        </p:spPr>
        <p:txBody>
          <a:bodyPr wrap="square" rtlCol="0">
            <a:spAutoFit/>
          </a:bodyPr>
          <a:lstStyle/>
          <a:p>
            <a:r>
              <a:rPr lang="en-AU" sz="1400" b="1" dirty="0" smtClean="0">
                <a:solidFill>
                  <a:srgbClr val="FFFF00"/>
                </a:solidFill>
                <a:ea typeface="MS PGothic"/>
              </a:rPr>
              <a:t>Professor Ghil‘ad Zuckermann</a:t>
            </a:r>
            <a:endParaRPr lang="en-AU" sz="1400" b="1" dirty="0">
              <a:solidFill>
                <a:srgbClr val="FFFF00"/>
              </a:solidFill>
              <a:ea typeface="MS PGothic"/>
            </a:endParaRPr>
          </a:p>
        </p:txBody>
      </p:sp>
    </p:spTree>
    <p:extLst>
      <p:ext uri="{BB962C8B-B14F-4D97-AF65-F5344CB8AC3E}">
        <p14:creationId xmlns:p14="http://schemas.microsoft.com/office/powerpoint/2010/main" xmlns="" val="127727495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179512" y="1676400"/>
            <a:ext cx="7200800" cy="1752600"/>
          </a:xfrm>
        </p:spPr>
        <p:txBody>
          <a:bodyPr>
            <a:normAutofit/>
          </a:bodyPr>
          <a:lstStyle/>
          <a:p>
            <a:pPr algn="ctr" eaLnBrk="1" hangingPunct="1">
              <a:defRPr/>
            </a:pPr>
            <a:r>
              <a:rPr lang="en-AU" altLang="en-US" sz="3600" b="1" dirty="0" smtClean="0">
                <a:solidFill>
                  <a:schemeClr val="bg1"/>
                </a:solidFill>
              </a:rPr>
              <a:t>THE ISRAELI LANGUAGE</a:t>
            </a: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4083712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FORMS </a:t>
            </a:r>
            <a:r>
              <a:rPr lang="en-US" b="1" cap="all" dirty="0"/>
              <a:t>VERSUS </a:t>
            </a:r>
            <a:r>
              <a:rPr lang="en-US" b="1" cap="all" dirty="0" smtClean="0"/>
              <a:t>PATTERNS</a:t>
            </a:r>
            <a:endParaRPr lang="en-AU" dirty="0"/>
          </a:p>
        </p:txBody>
      </p:sp>
      <p:sp>
        <p:nvSpPr>
          <p:cNvPr id="3" name="Content Placeholder 2"/>
          <p:cNvSpPr>
            <a:spLocks noGrp="1"/>
          </p:cNvSpPr>
          <p:nvPr>
            <p:ph idx="1"/>
          </p:nvPr>
        </p:nvSpPr>
        <p:spPr>
          <a:xfrm>
            <a:off x="251520" y="1196752"/>
            <a:ext cx="8568952" cy="5112568"/>
          </a:xfrm>
        </p:spPr>
        <p:txBody>
          <a:bodyPr>
            <a:normAutofit fontScale="40000" lnSpcReduction="20000"/>
          </a:bodyPr>
          <a:lstStyle/>
          <a:p>
            <a:pPr marL="0" indent="0" algn="just" hangingPunct="0">
              <a:lnSpc>
                <a:spcPct val="110000"/>
              </a:lnSpc>
              <a:spcAft>
                <a:spcPts val="0"/>
              </a:spcAft>
              <a:buNone/>
            </a:pPr>
            <a:r>
              <a:rPr lang="en-US" sz="5100" kern="1400" dirty="0">
                <a:latin typeface="Times New Roman"/>
                <a:ea typeface="MS Mincho"/>
              </a:rPr>
              <a:t>The distinction between forms and patterns is important. I</a:t>
            </a:r>
            <a:r>
              <a:rPr lang="en-AU" sz="5100" kern="1400" dirty="0">
                <a:latin typeface="Times New Roman"/>
                <a:ea typeface="MS Mincho"/>
              </a:rPr>
              <a:t>n the 1920s and 1930s,</a:t>
            </a:r>
            <a:r>
              <a:rPr lang="en-AU" sz="5100" i="1" kern="1400" dirty="0">
                <a:latin typeface="Times New Roman"/>
                <a:ea typeface="MS Mincho"/>
              </a:rPr>
              <a:t> </a:t>
            </a:r>
            <a:r>
              <a:rPr lang="en-AU" sz="5100" i="1" kern="1400" dirty="0" err="1">
                <a:latin typeface="Times New Roman"/>
                <a:ea typeface="MS Mincho"/>
              </a:rPr>
              <a:t>gdud</a:t>
            </a:r>
            <a:r>
              <a:rPr lang="en-AU" sz="5100" i="1" kern="1400" dirty="0">
                <a:latin typeface="Times New Roman"/>
                <a:ea typeface="MS Mincho"/>
              </a:rPr>
              <a:t> </a:t>
            </a:r>
            <a:r>
              <a:rPr lang="en-AU" sz="5100" i="1" kern="1400" dirty="0" err="1">
                <a:latin typeface="Times New Roman"/>
                <a:ea typeface="MS Mincho"/>
              </a:rPr>
              <a:t>meginéy</a:t>
            </a:r>
            <a:r>
              <a:rPr lang="en-AU" sz="5100" i="1" kern="1400" dirty="0">
                <a:latin typeface="Times New Roman"/>
                <a:ea typeface="MS Mincho"/>
              </a:rPr>
              <a:t> </a:t>
            </a:r>
            <a:r>
              <a:rPr lang="en-AU" sz="5100" i="1" kern="1400" dirty="0" err="1">
                <a:latin typeface="Times New Roman"/>
                <a:ea typeface="MS Mincho"/>
              </a:rPr>
              <a:t>hasafá</a:t>
            </a:r>
            <a:r>
              <a:rPr lang="en-AU" sz="5100" kern="1400" dirty="0">
                <a:latin typeface="Times New Roman"/>
                <a:ea typeface="MS Mincho"/>
              </a:rPr>
              <a:t>,</a:t>
            </a:r>
            <a:r>
              <a:rPr lang="en-AU" sz="5100" i="1" kern="1400" dirty="0">
                <a:latin typeface="Times New Roman"/>
                <a:ea typeface="MS Mincho"/>
              </a:rPr>
              <a:t> </a:t>
            </a:r>
            <a:r>
              <a:rPr lang="en-AU" sz="5100" kern="1400" dirty="0">
                <a:latin typeface="Times New Roman"/>
                <a:ea typeface="MS Mincho"/>
              </a:rPr>
              <a:t>‘the language defendants regiment’, whose motto was </a:t>
            </a:r>
            <a:r>
              <a:rPr lang="en-AU" sz="5100" i="1" kern="1400" dirty="0" err="1">
                <a:latin typeface="Times New Roman"/>
                <a:ea typeface="MS Mincho"/>
              </a:rPr>
              <a:t>ivrí</a:t>
            </a:r>
            <a:r>
              <a:rPr lang="en-AU" sz="5100" i="1" kern="1400" dirty="0">
                <a:latin typeface="Times New Roman"/>
                <a:ea typeface="MS Mincho"/>
              </a:rPr>
              <a:t>, </a:t>
            </a:r>
            <a:r>
              <a:rPr lang="en-AU" sz="5100" i="1" kern="1400" dirty="0" err="1">
                <a:latin typeface="Times New Roman"/>
                <a:ea typeface="MS Mincho"/>
              </a:rPr>
              <a:t>dabér</a:t>
            </a:r>
            <a:r>
              <a:rPr lang="en-AU" sz="5100" i="1" kern="1400" dirty="0">
                <a:latin typeface="Times New Roman"/>
                <a:ea typeface="MS Mincho"/>
              </a:rPr>
              <a:t> </a:t>
            </a:r>
            <a:r>
              <a:rPr lang="en-AU" sz="5100" i="1" kern="1400" dirty="0" err="1">
                <a:latin typeface="Times New Roman"/>
                <a:ea typeface="MS Mincho"/>
              </a:rPr>
              <a:t>ivrít</a:t>
            </a:r>
            <a:r>
              <a:rPr lang="en-AU" sz="5100" i="1" kern="1400" dirty="0">
                <a:latin typeface="Times New Roman"/>
                <a:ea typeface="MS Mincho"/>
              </a:rPr>
              <a:t> </a:t>
            </a:r>
            <a:r>
              <a:rPr lang="en-AU" sz="5100" kern="1400" dirty="0">
                <a:latin typeface="Times New Roman"/>
                <a:ea typeface="MS Mincho"/>
              </a:rPr>
              <a:t>‘Hebrew [i.e. Jew], speak Hebrew!’, used to tear down signs written in ‘foreign’ languages and disturb Yiddish theatre gatherings. However, the members of this group did not look for Yiddish and </a:t>
            </a:r>
            <a:r>
              <a:rPr lang="en-US" sz="5100" kern="1400" dirty="0">
                <a:latin typeface="Times New Roman"/>
                <a:ea typeface="MS Mincho"/>
              </a:rPr>
              <a:t>Standard Average European </a:t>
            </a:r>
            <a:r>
              <a:rPr lang="en-AU" sz="5100" kern="1400" dirty="0">
                <a:latin typeface="Times New Roman"/>
                <a:ea typeface="MS Mincho"/>
              </a:rPr>
              <a:t>patterns in the speech of the Israelis who did choose to speak ‘Hebrew’.</a:t>
            </a:r>
          </a:p>
          <a:p>
            <a:pPr marL="0" indent="0" algn="just">
              <a:lnSpc>
                <a:spcPct val="110000"/>
              </a:lnSpc>
              <a:spcAft>
                <a:spcPts val="0"/>
              </a:spcAft>
              <a:buNone/>
              <a:tabLst>
                <a:tab pos="5600700" algn="r"/>
              </a:tabLst>
            </a:pPr>
            <a:endParaRPr lang="en-AU" sz="5100" dirty="0">
              <a:latin typeface="Arial Unicode MS"/>
            </a:endParaRPr>
          </a:p>
          <a:p>
            <a:pPr marL="0" indent="0" algn="just">
              <a:lnSpc>
                <a:spcPct val="110000"/>
              </a:lnSpc>
              <a:spcAft>
                <a:spcPts val="0"/>
              </a:spcAft>
              <a:buNone/>
              <a:tabLst>
                <a:tab pos="5600700" algn="r"/>
              </a:tabLst>
            </a:pPr>
            <a:r>
              <a:rPr lang="en-GB" sz="5100" dirty="0">
                <a:latin typeface="Times New Roman"/>
              </a:rPr>
              <a:t>Many people believe that language consists only of ‘nouns and sounds’. Forms – rather than patterns – are more visible and thus more accessible to the unsophisticated language</a:t>
            </a:r>
            <a:r>
              <a:rPr lang="en-GB" sz="5100" b="1" dirty="0">
                <a:latin typeface="Times New Roman"/>
              </a:rPr>
              <a:t> </a:t>
            </a:r>
            <a:r>
              <a:rPr lang="en-GB" sz="5100" dirty="0">
                <a:latin typeface="Times New Roman"/>
              </a:rPr>
              <a:t>analyst. Israelis know that the word </a:t>
            </a:r>
            <a:r>
              <a:rPr lang="en-GB" sz="5100" i="1" dirty="0" err="1">
                <a:latin typeface="Times New Roman"/>
              </a:rPr>
              <a:t>perestróyka</a:t>
            </a:r>
            <a:r>
              <a:rPr lang="en-GB" sz="5100" i="1" dirty="0">
                <a:latin typeface="Times New Roman"/>
              </a:rPr>
              <a:t> </a:t>
            </a:r>
            <a:r>
              <a:rPr lang="en-GB" sz="5100" dirty="0">
                <a:latin typeface="Times New Roman"/>
              </a:rPr>
              <a:t>is a borrowing of the Russian-descent internationalism. However, few Israelis are aware that the common Israeli greeting</a:t>
            </a:r>
            <a:r>
              <a:rPr lang="en-GB" sz="5100" i="1" dirty="0">
                <a:latin typeface="Times New Roman"/>
              </a:rPr>
              <a:t> </a:t>
            </a:r>
            <a:r>
              <a:rPr lang="en-GB" sz="5100" i="1" dirty="0" err="1">
                <a:latin typeface="Times New Roman"/>
              </a:rPr>
              <a:t>má</a:t>
            </a:r>
            <a:r>
              <a:rPr lang="en-GB" sz="5100" i="1" dirty="0">
                <a:latin typeface="Times New Roman"/>
              </a:rPr>
              <a:t> </a:t>
            </a:r>
            <a:r>
              <a:rPr lang="en-GB" sz="5100" i="1" dirty="0" err="1">
                <a:latin typeface="Times New Roman"/>
              </a:rPr>
              <a:t>nishmà</a:t>
            </a:r>
            <a:r>
              <a:rPr lang="en-GB" sz="5100" i="1" dirty="0">
                <a:latin typeface="Times New Roman"/>
              </a:rPr>
              <a:t>?</a:t>
            </a:r>
            <a:r>
              <a:rPr lang="en-GB" sz="5100" dirty="0">
                <a:latin typeface="Times New Roman"/>
              </a:rPr>
              <a:t> is actually</a:t>
            </a:r>
            <a:r>
              <a:rPr lang="en-GB" sz="5100" i="1" dirty="0">
                <a:latin typeface="Times New Roman"/>
              </a:rPr>
              <a:t> </a:t>
            </a:r>
            <a:r>
              <a:rPr lang="en-GB" sz="5100" dirty="0">
                <a:latin typeface="Times New Roman"/>
              </a:rPr>
              <a:t>a calque of Yiddish </a:t>
            </a:r>
            <a:r>
              <a:rPr lang="en-GB" sz="5100" i="1" dirty="0" err="1">
                <a:latin typeface="Times New Roman"/>
              </a:rPr>
              <a:t>vos</a:t>
            </a:r>
            <a:r>
              <a:rPr lang="en-GB" sz="5100" i="1" dirty="0">
                <a:latin typeface="Times New Roman"/>
              </a:rPr>
              <a:t> </a:t>
            </a:r>
            <a:r>
              <a:rPr lang="en-GB" sz="5100" i="1" dirty="0" err="1">
                <a:latin typeface="Times New Roman"/>
              </a:rPr>
              <a:t>hért</a:t>
            </a:r>
            <a:r>
              <a:rPr lang="en-GB" sz="5100" i="1" dirty="0">
                <a:latin typeface="Times New Roman"/>
              </a:rPr>
              <a:t> </a:t>
            </a:r>
            <a:r>
              <a:rPr lang="en-GB" sz="5100" i="1" dirty="0" err="1">
                <a:latin typeface="Times New Roman"/>
              </a:rPr>
              <a:t>zikh</a:t>
            </a:r>
            <a:r>
              <a:rPr lang="en-GB" sz="5100" dirty="0">
                <a:latin typeface="Times New Roman"/>
              </a:rPr>
              <a:t> ‘what is heard?’, ‘what does one hear?’ Synchronically speaking, the forms in this phrase are 100% Hebrew, there</a:t>
            </a:r>
            <a:r>
              <a:rPr lang="en-GB" sz="5100" b="1" dirty="0">
                <a:latin typeface="Times New Roman"/>
              </a:rPr>
              <a:t> </a:t>
            </a:r>
            <a:r>
              <a:rPr lang="en-GB" sz="5100" dirty="0">
                <a:latin typeface="Times New Roman"/>
              </a:rPr>
              <a:t>is nothing to betray</a:t>
            </a:r>
            <a:r>
              <a:rPr lang="en-GB" sz="5100" b="1" dirty="0">
                <a:latin typeface="Times New Roman"/>
              </a:rPr>
              <a:t> </a:t>
            </a:r>
            <a:r>
              <a:rPr lang="en-GB" sz="5100" dirty="0">
                <a:latin typeface="Times New Roman"/>
              </a:rPr>
              <a:t>the non-Hebrew co-source. It is no wonder, then, that so many people miss much of the European impact on Israeli.</a:t>
            </a:r>
            <a:endParaRPr lang="en-AU" sz="5100" dirty="0">
              <a:latin typeface="Arial Unicode MS"/>
            </a:endParaRPr>
          </a:p>
          <a:p>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38</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20000"/>
          </a:bodyPr>
          <a:lstStyle/>
          <a:p>
            <a:pPr marL="0" indent="0" hangingPunct="0">
              <a:lnSpc>
                <a:spcPct val="120000"/>
              </a:lnSpc>
              <a:buNone/>
            </a:pPr>
            <a:r>
              <a:rPr lang="en-US" dirty="0"/>
              <a:t>More generally, European mechanisms such as blending are apparent in Israeli word-formation. Thus, along with </a:t>
            </a:r>
            <a:r>
              <a:rPr lang="en-US" i="1" dirty="0" err="1"/>
              <a:t>kómpaktdisk</a:t>
            </a:r>
            <a:r>
              <a:rPr lang="en-US" dirty="0"/>
              <a:t> ‘compact disc’, Israeli has the blend </a:t>
            </a:r>
            <a:r>
              <a:rPr lang="en-US" i="1" dirty="0" err="1"/>
              <a:t>taklitór</a:t>
            </a:r>
            <a:r>
              <a:rPr lang="en-US" dirty="0"/>
              <a:t>, which consists of the Hebrew-descent </a:t>
            </a:r>
            <a:r>
              <a:rPr lang="en-US" i="1" dirty="0" err="1"/>
              <a:t>taklít</a:t>
            </a:r>
            <a:r>
              <a:rPr lang="en-US" i="1" dirty="0"/>
              <a:t> </a:t>
            </a:r>
            <a:r>
              <a:rPr lang="en-US" dirty="0"/>
              <a:t>‘record’ and </a:t>
            </a:r>
            <a:r>
              <a:rPr lang="en-US" i="1" dirty="0"/>
              <a:t>’or </a:t>
            </a:r>
            <a:r>
              <a:rPr lang="en-US" dirty="0"/>
              <a:t>‘light’. Unlike Hebrew, Israeli is full of ‘portmanteau blends’ such as </a:t>
            </a:r>
            <a:r>
              <a:rPr lang="en-US" i="1" dirty="0" err="1"/>
              <a:t>arpíakh</a:t>
            </a:r>
            <a:r>
              <a:rPr lang="en-US" i="1" dirty="0"/>
              <a:t> </a:t>
            </a:r>
            <a:r>
              <a:rPr lang="en-US" dirty="0"/>
              <a:t>‘smog’, from </a:t>
            </a:r>
            <a:r>
              <a:rPr lang="en-US" b="1" i="1" dirty="0" err="1"/>
              <a:t>ar</a:t>
            </a:r>
            <a:r>
              <a:rPr lang="en-US" i="1" dirty="0" err="1"/>
              <a:t>afél</a:t>
            </a:r>
            <a:r>
              <a:rPr lang="en-US" i="1" dirty="0"/>
              <a:t> </a:t>
            </a:r>
            <a:r>
              <a:rPr lang="en-US" dirty="0"/>
              <a:t>‘fog’ and </a:t>
            </a:r>
            <a:r>
              <a:rPr lang="en-US" b="1" i="1" dirty="0" err="1"/>
              <a:t>píakh</a:t>
            </a:r>
            <a:r>
              <a:rPr lang="en-US" i="1" dirty="0"/>
              <a:t> </a:t>
            </a:r>
            <a:r>
              <a:rPr lang="en-US" dirty="0"/>
              <a:t>‘soot’; and </a:t>
            </a:r>
            <a:r>
              <a:rPr lang="en-US" i="1" dirty="0" err="1"/>
              <a:t>mídrakhov</a:t>
            </a:r>
            <a:r>
              <a:rPr lang="en-US" i="1" dirty="0"/>
              <a:t> </a:t>
            </a:r>
            <a:r>
              <a:rPr lang="en-US" dirty="0"/>
              <a:t>‘(pedestrian) mall’, from </a:t>
            </a:r>
            <a:r>
              <a:rPr lang="en-US" b="1" i="1" dirty="0" err="1"/>
              <a:t>midrakh</a:t>
            </a:r>
            <a:r>
              <a:rPr lang="en-US" i="1" dirty="0" err="1"/>
              <a:t>á</a:t>
            </a:r>
            <a:r>
              <a:rPr lang="en-US" i="1" dirty="0"/>
              <a:t> </a:t>
            </a:r>
            <a:r>
              <a:rPr lang="en-US" dirty="0"/>
              <a:t>‘pavement’ and </a:t>
            </a:r>
            <a:r>
              <a:rPr lang="en-US" b="1" i="1" dirty="0" err="1"/>
              <a:t>r</a:t>
            </a:r>
            <a:r>
              <a:rPr lang="en-US" i="1" dirty="0" err="1"/>
              <a:t>e</a:t>
            </a:r>
            <a:r>
              <a:rPr lang="en-US" b="1" i="1" dirty="0" err="1"/>
              <a:t>khóv</a:t>
            </a:r>
            <a:r>
              <a:rPr lang="en-US" i="1" dirty="0"/>
              <a:t> </a:t>
            </a:r>
            <a:r>
              <a:rPr lang="en-US" dirty="0"/>
              <a:t>‘street’. Furthermore, Israeli has cases of root blending, e.g. </a:t>
            </a:r>
            <a:r>
              <a:rPr lang="en-US" i="1" dirty="0" err="1"/>
              <a:t>dakhpór</a:t>
            </a:r>
            <a:r>
              <a:rPr lang="en-US" dirty="0"/>
              <a:t> ‘bulldozer’, which hybridizes </a:t>
            </a:r>
            <a:r>
              <a:rPr lang="en-US" i="1" dirty="0" err="1"/>
              <a:t>d.ħ.p</a:t>
            </a:r>
            <a:r>
              <a:rPr lang="en-US" i="1" dirty="0"/>
              <a:t>.</a:t>
            </a:r>
            <a:r>
              <a:rPr lang="en-US" dirty="0"/>
              <a:t> ‘push’ and </a:t>
            </a:r>
            <a:r>
              <a:rPr lang="en-US" i="1" dirty="0" err="1"/>
              <a:t>ħ.p.r</a:t>
            </a:r>
            <a:r>
              <a:rPr lang="en-US" i="1" dirty="0"/>
              <a:t>.</a:t>
            </a:r>
            <a:r>
              <a:rPr lang="en-US" dirty="0"/>
              <a:t> ‘dig’.</a:t>
            </a:r>
            <a:endParaRPr lang="en-AU" dirty="0"/>
          </a:p>
          <a:p>
            <a:pPr marL="0" indent="0">
              <a:lnSpc>
                <a:spcPct val="120000"/>
              </a:lnSpc>
              <a:buNone/>
            </a:pPr>
            <a:r>
              <a:rPr lang="en-GB" dirty="0"/>
              <a:t> </a:t>
            </a:r>
            <a:endParaRPr lang="en-AU" dirty="0"/>
          </a:p>
          <a:p>
            <a:pPr marL="0" indent="0">
              <a:lnSpc>
                <a:spcPct val="120000"/>
              </a:lnSpc>
              <a:buNone/>
            </a:pPr>
            <a:r>
              <a:rPr lang="en-GB" dirty="0" smtClean="0"/>
              <a:t>Whereas </a:t>
            </a:r>
            <a:r>
              <a:rPr lang="en-GB" dirty="0"/>
              <a:t>Israeli </a:t>
            </a:r>
            <a:r>
              <a:rPr lang="en-GB" i="1" dirty="0"/>
              <a:t>makeup</a:t>
            </a:r>
            <a:r>
              <a:rPr lang="en-GB" dirty="0"/>
              <a:t> (forms) has been much looked over, its </a:t>
            </a:r>
            <a:r>
              <a:rPr lang="en-GB" i="1" dirty="0"/>
              <a:t>‘</a:t>
            </a:r>
            <a:r>
              <a:rPr lang="en-GB" i="1" dirty="0" err="1"/>
              <a:t>mindset</a:t>
            </a:r>
            <a:r>
              <a:rPr lang="en-GB" i="1" dirty="0"/>
              <a:t>’</a:t>
            </a:r>
            <a:r>
              <a:rPr lang="en-GB" dirty="0"/>
              <a:t> (patterns) has been overlooked. For example, the (hidden) </a:t>
            </a:r>
            <a:r>
              <a:rPr lang="en-AU" dirty="0"/>
              <a:t>productivity and semantics of the allegedly completely Hebrew system of Israeli verb-templates are often </a:t>
            </a:r>
            <a:r>
              <a:rPr lang="en-AU" dirty="0" err="1"/>
              <a:t>Europeanized</a:t>
            </a:r>
            <a:r>
              <a:rPr lang="en-AU" dirty="0"/>
              <a:t>. Being linguistically naive, t</a:t>
            </a:r>
            <a:r>
              <a:rPr lang="en-GB" dirty="0"/>
              <a:t>he revivalists cared much more about forms than about patterns. The result is that, generally speaking, whereas most forms of Israeli are Semitic, its patterns tend to be European</a:t>
            </a:r>
            <a:r>
              <a:rPr lang="en-GB" dirty="0" smtClean="0"/>
              <a:t>.</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39</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467544" y="548680"/>
            <a:ext cx="8305800" cy="609600"/>
          </a:xfrm>
        </p:spPr>
        <p:txBody>
          <a:bodyPr/>
          <a:lstStyle/>
          <a:p>
            <a:pPr eaLnBrk="1" hangingPunct="1"/>
            <a:r>
              <a:rPr lang="en-US" altLang="en-US" b="0" dirty="0" smtClean="0"/>
              <a:t>The Success of Language Reclamation is </a:t>
            </a:r>
            <a:r>
              <a:rPr lang="en-US" altLang="en-US" b="0" i="1" dirty="0" smtClean="0"/>
              <a:t>Relative</a:t>
            </a:r>
            <a:endParaRPr lang="en-US" altLang="en-US" dirty="0" smtClean="0"/>
          </a:p>
        </p:txBody>
      </p:sp>
      <p:sp>
        <p:nvSpPr>
          <p:cNvPr id="77827" name="Rectangle 3"/>
          <p:cNvSpPr>
            <a:spLocks noGrp="1" noChangeArrowheads="1"/>
          </p:cNvSpPr>
          <p:nvPr>
            <p:ph type="body" idx="4294967295"/>
          </p:nvPr>
        </p:nvSpPr>
        <p:spPr>
          <a:xfrm>
            <a:off x="611560" y="1371600"/>
            <a:ext cx="7992888" cy="4724400"/>
          </a:xfrm>
        </p:spPr>
        <p:txBody>
          <a:bodyPr/>
          <a:lstStyle/>
          <a:p>
            <a:pPr lvl="1" eaLnBrk="1" hangingPunct="1">
              <a:buFontTx/>
              <a:buNone/>
            </a:pPr>
            <a:endParaRPr lang="en-US" altLang="en-US" b="1" dirty="0" smtClean="0"/>
          </a:p>
          <a:p>
            <a:pPr lvl="1" eaLnBrk="1" hangingPunct="1">
              <a:buFontTx/>
              <a:buNone/>
            </a:pPr>
            <a:r>
              <a:rPr lang="en-US" altLang="en-US" sz="2400" b="1" dirty="0" smtClean="0"/>
              <a:t>The success of language revival is relative.</a:t>
            </a:r>
          </a:p>
          <a:p>
            <a:pPr lvl="1" eaLnBrk="1" hangingPunct="1">
              <a:buFontTx/>
              <a:buNone/>
            </a:pPr>
            <a:endParaRPr lang="en-US" altLang="en-US" sz="2400" b="1" dirty="0" smtClean="0"/>
          </a:p>
          <a:p>
            <a:pPr lvl="1" eaLnBrk="1" hangingPunct="1">
              <a:buFontTx/>
              <a:buNone/>
            </a:pPr>
            <a:endParaRPr lang="en-US" altLang="en-US" sz="2400" b="1" dirty="0" smtClean="0"/>
          </a:p>
          <a:p>
            <a:pPr lvl="1" eaLnBrk="1" hangingPunct="1">
              <a:buFontTx/>
              <a:buNone/>
            </a:pPr>
            <a:r>
              <a:rPr lang="en-US" altLang="en-US" sz="2400" b="1" dirty="0" smtClean="0"/>
              <a:t>(No language reclamation can be fully successful.)</a:t>
            </a:r>
          </a:p>
          <a:p>
            <a:pPr lvl="1" eaLnBrk="1" hangingPunct="1">
              <a:buFontTx/>
              <a:buNone/>
            </a:pPr>
            <a:endParaRPr lang="en-US" altLang="en-US" sz="2400" b="1" dirty="0" smtClean="0"/>
          </a:p>
          <a:p>
            <a:pPr lvl="1" eaLnBrk="1" hangingPunct="1">
              <a:buFontTx/>
              <a:buNone/>
            </a:pPr>
            <a:endParaRPr lang="en-US" altLang="en-US" sz="2400" b="1" dirty="0" smtClean="0"/>
          </a:p>
          <a:p>
            <a:pPr lvl="1" eaLnBrk="1" hangingPunct="1">
              <a:buFontTx/>
              <a:buNone/>
            </a:pPr>
            <a:r>
              <a:rPr lang="en-US" altLang="en-US" sz="2400" b="1" dirty="0" smtClean="0"/>
              <a:t>‘Not that there’s anything wrong with that!’</a:t>
            </a:r>
          </a:p>
          <a:p>
            <a:pPr lvl="1" algn="r" eaLnBrk="1" hangingPunct="1">
              <a:buFontTx/>
              <a:buNone/>
            </a:pPr>
            <a:r>
              <a:rPr lang="en-US" altLang="en-US" sz="2400" b="1" dirty="0" smtClean="0"/>
              <a:t>(Jerry Seinfeld)</a:t>
            </a:r>
            <a:endParaRPr lang="en-US" altLang="en-US" sz="2400" dirty="0" smtClean="0"/>
          </a:p>
        </p:txBody>
      </p:sp>
      <p:pic>
        <p:nvPicPr>
          <p:cNvPr id="7782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915970968"/>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40</a:t>
            </a:fld>
            <a:endParaRPr lang="en-A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548680"/>
            <a:ext cx="630555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23528" y="1340768"/>
            <a:ext cx="8712968" cy="4985980"/>
          </a:xfrm>
          <a:prstGeom prst="rect">
            <a:avLst/>
          </a:prstGeom>
        </p:spPr>
        <p:txBody>
          <a:bodyPr wrap="square">
            <a:spAutoFit/>
          </a:bodyPr>
          <a:lstStyle/>
          <a:p>
            <a:pPr algn="just" hangingPunct="0">
              <a:spcAft>
                <a:spcPts val="0"/>
              </a:spcAft>
            </a:pPr>
            <a:r>
              <a:rPr lang="en-US" kern="1400" dirty="0">
                <a:latin typeface="Times New Roman"/>
                <a:ea typeface="MS Mincho"/>
              </a:rPr>
              <a:t>Still, in addition to thousands of common lexical items of non-Semitic descent, Israeli abounds with various non-Semitic derivational affixes, which are applied to words of both Semitic and non-Semitic descent. Consider the following words consisting of a Hebrew-descent word and a non-Semitic-descent suffix: </a:t>
            </a:r>
            <a:r>
              <a:rPr lang="en-US" i="1" kern="1400" dirty="0" err="1">
                <a:latin typeface="Times New Roman"/>
                <a:ea typeface="MS Mincho"/>
              </a:rPr>
              <a:t>khamúda</a:t>
            </a:r>
            <a:r>
              <a:rPr lang="en-US" i="1" kern="1400" dirty="0">
                <a:latin typeface="Times New Roman"/>
                <a:ea typeface="MS Mincho"/>
              </a:rPr>
              <a:t>-le </a:t>
            </a:r>
            <a:r>
              <a:rPr lang="en-US" kern="1400" dirty="0">
                <a:latin typeface="Times New Roman"/>
                <a:ea typeface="MS Mincho"/>
              </a:rPr>
              <a:t>‘cutie (</a:t>
            </a:r>
            <a:r>
              <a:rPr lang="en-US" kern="1400" dirty="0" err="1">
                <a:latin typeface="Times New Roman"/>
                <a:ea typeface="MS Mincho"/>
              </a:rPr>
              <a:t>fsg</a:t>
            </a:r>
            <a:r>
              <a:rPr lang="en-US" kern="1400" dirty="0">
                <a:latin typeface="Times New Roman"/>
                <a:ea typeface="MS Mincho"/>
              </a:rPr>
              <a:t>)’, from</a:t>
            </a:r>
            <a:r>
              <a:rPr lang="en-US" i="1" kern="1400" dirty="0">
                <a:latin typeface="Times New Roman"/>
                <a:ea typeface="MS Mincho"/>
              </a:rPr>
              <a:t> </a:t>
            </a:r>
            <a:r>
              <a:rPr lang="en-US" i="1" kern="1400" dirty="0" err="1">
                <a:latin typeface="Times New Roman"/>
                <a:ea typeface="MS Mincho"/>
              </a:rPr>
              <a:t>khamuda</a:t>
            </a:r>
            <a:r>
              <a:rPr lang="en-US" i="1" kern="1400" dirty="0">
                <a:latin typeface="Times New Roman"/>
                <a:ea typeface="MS Mincho"/>
              </a:rPr>
              <a:t> </a:t>
            </a:r>
            <a:r>
              <a:rPr lang="en-US" kern="1400" dirty="0">
                <a:latin typeface="Times New Roman"/>
                <a:ea typeface="MS Mincho"/>
              </a:rPr>
              <a:t>‘cute (</a:t>
            </a:r>
            <a:r>
              <a:rPr lang="en-US" kern="1400" dirty="0" err="1">
                <a:latin typeface="Times New Roman"/>
                <a:ea typeface="MS Mincho"/>
              </a:rPr>
              <a:t>fsg</a:t>
            </a:r>
            <a:r>
              <a:rPr lang="en-US" kern="1400" dirty="0">
                <a:latin typeface="Times New Roman"/>
                <a:ea typeface="MS Mincho"/>
              </a:rPr>
              <a:t>) + </a:t>
            </a:r>
            <a:r>
              <a:rPr lang="en-US" i="1" kern="1400" dirty="0">
                <a:latin typeface="Times New Roman"/>
                <a:ea typeface="MS Mincho"/>
              </a:rPr>
              <a:t>-le</a:t>
            </a:r>
            <a:r>
              <a:rPr lang="en-US" kern="1400" dirty="0">
                <a:latin typeface="Times New Roman"/>
                <a:ea typeface="MS Mincho"/>
              </a:rPr>
              <a:t>, endearment diminutive of Yiddish descent; </a:t>
            </a:r>
            <a:r>
              <a:rPr lang="en-US" i="1" kern="1400" dirty="0" err="1">
                <a:latin typeface="Times New Roman"/>
                <a:ea typeface="MS Mincho"/>
              </a:rPr>
              <a:t>miluím-nik</a:t>
            </a:r>
            <a:r>
              <a:rPr lang="en-US" kern="1400" dirty="0">
                <a:latin typeface="Times New Roman"/>
                <a:ea typeface="MS Mincho"/>
              </a:rPr>
              <a:t> ‘reservist, reserve soldier’, from </a:t>
            </a:r>
            <a:r>
              <a:rPr lang="en-US" i="1" kern="1400" dirty="0" err="1">
                <a:latin typeface="Times New Roman"/>
                <a:ea typeface="MS Mincho"/>
              </a:rPr>
              <a:t>miluím</a:t>
            </a:r>
            <a:r>
              <a:rPr lang="en-US" i="1" kern="1400" dirty="0">
                <a:latin typeface="Times New Roman"/>
                <a:ea typeface="MS Mincho"/>
              </a:rPr>
              <a:t> </a:t>
            </a:r>
            <a:r>
              <a:rPr lang="en-US" kern="1400" dirty="0">
                <a:latin typeface="Times New Roman"/>
                <a:ea typeface="MS Mincho"/>
              </a:rPr>
              <a:t>‘reserve’ (lit. ‘fill-ins’) + </a:t>
            </a:r>
            <a:r>
              <a:rPr lang="en-US" i="1" kern="1400" dirty="0">
                <a:latin typeface="Times New Roman"/>
                <a:ea typeface="MS Mincho"/>
              </a:rPr>
              <a:t>-</a:t>
            </a:r>
            <a:r>
              <a:rPr lang="en-US" i="1" kern="1400" dirty="0" err="1">
                <a:latin typeface="Times New Roman"/>
                <a:ea typeface="MS Mincho"/>
              </a:rPr>
              <a:t>nik</a:t>
            </a:r>
            <a:r>
              <a:rPr lang="en-US" kern="1400" dirty="0">
                <a:latin typeface="Times New Roman"/>
                <a:ea typeface="MS Mincho"/>
              </a:rPr>
              <a:t>, agent suffix of Yiddish and Russian descent; </a:t>
            </a:r>
            <a:r>
              <a:rPr lang="en-US" i="1" kern="1400" dirty="0" err="1">
                <a:latin typeface="Times New Roman"/>
                <a:ea typeface="MS Mincho"/>
              </a:rPr>
              <a:t>bitkhon-íst</a:t>
            </a:r>
            <a:r>
              <a:rPr lang="en-US" i="1" kern="1400" dirty="0">
                <a:latin typeface="Times New Roman"/>
                <a:ea typeface="MS Mincho"/>
              </a:rPr>
              <a:t> </a:t>
            </a:r>
            <a:r>
              <a:rPr lang="en-US" kern="1400" dirty="0">
                <a:latin typeface="Times New Roman"/>
                <a:ea typeface="MS Mincho"/>
              </a:rPr>
              <a:t>‘one who evaluates everything from the perspective of national security’, from </a:t>
            </a:r>
            <a:r>
              <a:rPr lang="en-US" i="1" kern="1400" dirty="0" err="1">
                <a:latin typeface="Times New Roman"/>
                <a:ea typeface="MS Mincho"/>
              </a:rPr>
              <a:t>bitakhón</a:t>
            </a:r>
            <a:r>
              <a:rPr lang="en-US" i="1" kern="1400" dirty="0">
                <a:latin typeface="Times New Roman"/>
                <a:ea typeface="MS Mincho"/>
              </a:rPr>
              <a:t> </a:t>
            </a:r>
            <a:r>
              <a:rPr lang="en-US" kern="1400" dirty="0">
                <a:latin typeface="Times New Roman"/>
                <a:ea typeface="MS Mincho"/>
              </a:rPr>
              <a:t>‘security’ + the internationalism </a:t>
            </a:r>
            <a:r>
              <a:rPr lang="en-US" i="1" kern="1400" dirty="0">
                <a:latin typeface="Times New Roman"/>
                <a:ea typeface="MS Mincho"/>
              </a:rPr>
              <a:t>-</a:t>
            </a:r>
            <a:r>
              <a:rPr lang="en-US" i="1" kern="1400" dirty="0" err="1">
                <a:latin typeface="Times New Roman"/>
                <a:ea typeface="MS Mincho"/>
              </a:rPr>
              <a:t>ist</a:t>
            </a:r>
            <a:r>
              <a:rPr lang="en-US" kern="1400" dirty="0">
                <a:latin typeface="Times New Roman"/>
                <a:ea typeface="MS Mincho"/>
              </a:rPr>
              <a:t>; </a:t>
            </a:r>
            <a:r>
              <a:rPr lang="en-US" i="1" kern="1400" dirty="0" err="1">
                <a:latin typeface="Times New Roman"/>
                <a:ea typeface="MS Mincho"/>
              </a:rPr>
              <a:t>kiso-lógya</a:t>
            </a:r>
            <a:r>
              <a:rPr lang="en-US" kern="1400" dirty="0">
                <a:latin typeface="Times New Roman"/>
                <a:ea typeface="MS Mincho"/>
              </a:rPr>
              <a:t> ‘the art of finding a political seat (especially in the Israeli Parliament)’, from </a:t>
            </a:r>
            <a:r>
              <a:rPr lang="en-US" i="1" kern="1400" dirty="0" err="1">
                <a:latin typeface="Times New Roman"/>
                <a:ea typeface="MS Mincho"/>
              </a:rPr>
              <a:t>kisé</a:t>
            </a:r>
            <a:r>
              <a:rPr lang="en-US" i="1" kern="1400" dirty="0">
                <a:latin typeface="Times New Roman"/>
                <a:ea typeface="MS Mincho"/>
              </a:rPr>
              <a:t> </a:t>
            </a:r>
            <a:r>
              <a:rPr lang="en-US" kern="1400" dirty="0">
                <a:latin typeface="Times New Roman"/>
                <a:ea typeface="MS Mincho"/>
              </a:rPr>
              <a:t>‘seat’ + the internationalism </a:t>
            </a:r>
            <a:r>
              <a:rPr lang="en-US" i="1" kern="1400" dirty="0">
                <a:latin typeface="Times New Roman"/>
                <a:ea typeface="MS Mincho"/>
              </a:rPr>
              <a:t>-</a:t>
            </a:r>
            <a:r>
              <a:rPr lang="en-US" kern="1400" dirty="0">
                <a:latin typeface="Times New Roman"/>
                <a:ea typeface="MS Mincho"/>
              </a:rPr>
              <a:t> </a:t>
            </a:r>
            <a:r>
              <a:rPr lang="en-US" i="1" kern="1400" dirty="0" err="1">
                <a:latin typeface="Times New Roman"/>
                <a:ea typeface="MS Mincho"/>
              </a:rPr>
              <a:t>lógya</a:t>
            </a:r>
            <a:r>
              <a:rPr lang="en-US" i="1" kern="1400" dirty="0">
                <a:latin typeface="Times New Roman"/>
                <a:ea typeface="MS Mincho"/>
              </a:rPr>
              <a:t> </a:t>
            </a:r>
            <a:r>
              <a:rPr lang="en-US" kern="1400" dirty="0">
                <a:latin typeface="Times New Roman"/>
                <a:ea typeface="MS Mincho"/>
              </a:rPr>
              <a:t>‘-logy’; </a:t>
            </a:r>
            <a:r>
              <a:rPr lang="en-US" i="1" kern="1400" dirty="0" err="1">
                <a:latin typeface="Times New Roman"/>
                <a:ea typeface="MS Mincho"/>
              </a:rPr>
              <a:t>maarav-izátsya</a:t>
            </a:r>
            <a:r>
              <a:rPr lang="en-US" i="1" kern="1400" dirty="0">
                <a:latin typeface="Times New Roman"/>
                <a:ea typeface="MS Mincho"/>
              </a:rPr>
              <a:t> </a:t>
            </a:r>
            <a:r>
              <a:rPr lang="en-US" kern="1400" dirty="0">
                <a:latin typeface="Times New Roman"/>
                <a:ea typeface="MS Mincho"/>
              </a:rPr>
              <a:t>‘westernization’ (from </a:t>
            </a:r>
            <a:r>
              <a:rPr lang="en-US" i="1" kern="1400" dirty="0" err="1">
                <a:latin typeface="Times New Roman"/>
                <a:ea typeface="MS Mincho"/>
              </a:rPr>
              <a:t>maaráv</a:t>
            </a:r>
            <a:r>
              <a:rPr lang="en-US" i="1" kern="1400" dirty="0">
                <a:latin typeface="Times New Roman"/>
                <a:ea typeface="MS Mincho"/>
              </a:rPr>
              <a:t> </a:t>
            </a:r>
            <a:r>
              <a:rPr lang="en-US" kern="1400" dirty="0">
                <a:latin typeface="Times New Roman"/>
                <a:ea typeface="MS Mincho"/>
              </a:rPr>
              <a:t>‘west’ + the internationalism </a:t>
            </a:r>
            <a:r>
              <a:rPr lang="en-US" i="1" kern="1400" dirty="0">
                <a:latin typeface="Times New Roman"/>
                <a:ea typeface="MS Mincho"/>
              </a:rPr>
              <a:t>–</a:t>
            </a:r>
            <a:r>
              <a:rPr lang="en-US" i="1" kern="1400" dirty="0" err="1">
                <a:latin typeface="Times New Roman"/>
                <a:ea typeface="MS Mincho"/>
              </a:rPr>
              <a:t>izátsya</a:t>
            </a:r>
            <a:r>
              <a:rPr lang="en-US" i="1" kern="1400" dirty="0">
                <a:latin typeface="Times New Roman"/>
                <a:ea typeface="MS Mincho"/>
              </a:rPr>
              <a:t> </a:t>
            </a:r>
            <a:r>
              <a:rPr lang="en-US" kern="1400" dirty="0">
                <a:latin typeface="Times New Roman"/>
                <a:ea typeface="MS Mincho"/>
              </a:rPr>
              <a:t>‘-</a:t>
            </a:r>
            <a:r>
              <a:rPr lang="en-US" kern="1400" dirty="0" err="1">
                <a:latin typeface="Times New Roman"/>
                <a:ea typeface="MS Mincho"/>
              </a:rPr>
              <a:t>ization</a:t>
            </a:r>
            <a:r>
              <a:rPr lang="en-US" kern="1400" dirty="0">
                <a:latin typeface="Times New Roman"/>
                <a:ea typeface="MS Mincho"/>
              </a:rPr>
              <a:t>’). Examples of Israeli words which include an international prefix are </a:t>
            </a:r>
            <a:r>
              <a:rPr lang="en-US" i="1" kern="1400" dirty="0">
                <a:latin typeface="Times New Roman"/>
                <a:ea typeface="MS Mincho"/>
              </a:rPr>
              <a:t>post-</a:t>
            </a:r>
            <a:r>
              <a:rPr lang="en-US" i="1" kern="1400" dirty="0" err="1">
                <a:latin typeface="Times New Roman"/>
                <a:ea typeface="MS Mincho"/>
              </a:rPr>
              <a:t>milkhamtí</a:t>
            </a:r>
            <a:r>
              <a:rPr lang="en-US" i="1" kern="1400" dirty="0">
                <a:latin typeface="Times New Roman"/>
                <a:ea typeface="MS Mincho"/>
              </a:rPr>
              <a:t> </a:t>
            </a:r>
            <a:r>
              <a:rPr lang="en-US" kern="1400" dirty="0">
                <a:latin typeface="Times New Roman"/>
                <a:ea typeface="MS Mincho"/>
              </a:rPr>
              <a:t>‘postwar’, </a:t>
            </a:r>
            <a:r>
              <a:rPr lang="en-US" i="1" kern="1400" dirty="0">
                <a:latin typeface="Times New Roman"/>
                <a:ea typeface="MS Mincho"/>
              </a:rPr>
              <a:t>pro-</a:t>
            </a:r>
            <a:r>
              <a:rPr lang="en-US" i="1" kern="1400" dirty="0" err="1">
                <a:latin typeface="Times New Roman"/>
                <a:ea typeface="MS Mincho"/>
              </a:rPr>
              <a:t>araví</a:t>
            </a:r>
            <a:r>
              <a:rPr lang="en-US" i="1" kern="1400" dirty="0">
                <a:latin typeface="Times New Roman"/>
                <a:ea typeface="MS Mincho"/>
              </a:rPr>
              <a:t> </a:t>
            </a:r>
            <a:r>
              <a:rPr lang="en-US" kern="1400" dirty="0">
                <a:latin typeface="Times New Roman"/>
                <a:ea typeface="MS Mincho"/>
              </a:rPr>
              <a:t>‘pro-Arab’, </a:t>
            </a:r>
            <a:r>
              <a:rPr lang="en-US" i="1" kern="1400" dirty="0">
                <a:latin typeface="Times New Roman"/>
                <a:ea typeface="MS Mincho"/>
              </a:rPr>
              <a:t>anti-</a:t>
            </a:r>
            <a:r>
              <a:rPr lang="en-US" i="1" kern="1400" dirty="0" err="1">
                <a:latin typeface="Times New Roman"/>
                <a:ea typeface="MS Mincho"/>
              </a:rPr>
              <a:t>hitnatk</a:t>
            </a:r>
            <a:r>
              <a:rPr lang="ar-SA" i="1" kern="1400" dirty="0">
                <a:latin typeface="Times New Roman"/>
                <a:ea typeface="MS Mincho"/>
              </a:rPr>
              <a:t>‎</a:t>
            </a:r>
            <a:r>
              <a:rPr lang="en-US" i="1" kern="1400" dirty="0" err="1">
                <a:latin typeface="Times New Roman"/>
                <a:ea typeface="MS Mincho"/>
              </a:rPr>
              <a:t>út</a:t>
            </a:r>
            <a:r>
              <a:rPr lang="en-US" i="1" kern="1400" dirty="0">
                <a:latin typeface="Times New Roman"/>
                <a:ea typeface="MS Mincho"/>
              </a:rPr>
              <a:t> </a:t>
            </a:r>
            <a:r>
              <a:rPr lang="en-US" kern="1400" dirty="0">
                <a:latin typeface="Times New Roman"/>
                <a:ea typeface="MS Mincho"/>
              </a:rPr>
              <a:t>‘anti-disengagement’.</a:t>
            </a:r>
            <a:endParaRPr lang="en-AU" kern="1400" dirty="0">
              <a:latin typeface="Times New Roman"/>
              <a:ea typeface="MS Mincho"/>
            </a:endParaRPr>
          </a:p>
          <a:p>
            <a:pPr marR="377190" algn="just" hangingPunct="0">
              <a:spcAft>
                <a:spcPts val="0"/>
              </a:spcAft>
            </a:pPr>
            <a:r>
              <a:rPr lang="en-US" kern="1400" dirty="0">
                <a:latin typeface="Times"/>
                <a:ea typeface="MS Mincho"/>
                <a:cs typeface="Times New Roman"/>
              </a:rPr>
              <a:t> </a:t>
            </a:r>
            <a:endParaRPr lang="en-AU" kern="1400" dirty="0">
              <a:latin typeface="Times New Roman"/>
              <a:ea typeface="MS Mincho"/>
            </a:endParaRPr>
          </a:p>
          <a:p>
            <a:pPr algn="just" hangingPunct="0">
              <a:spcAft>
                <a:spcPts val="0"/>
              </a:spcAft>
            </a:pPr>
            <a:r>
              <a:rPr lang="en-US" sz="2800" kern="1400" dirty="0">
                <a:latin typeface="Times"/>
                <a:ea typeface="MS Mincho"/>
                <a:cs typeface="Times New Roman"/>
              </a:rPr>
              <a:t>There are two principles at the heart of my model: </a:t>
            </a:r>
          </a:p>
          <a:p>
            <a:pPr marL="285750" indent="-285750" algn="just" hangingPunct="0">
              <a:spcAft>
                <a:spcPts val="0"/>
              </a:spcAft>
              <a:buFont typeface="Arial" pitchFamily="34" charset="0"/>
              <a:buChar char="•"/>
            </a:pPr>
            <a:r>
              <a:rPr lang="en-US" sz="2800" kern="1400" dirty="0" smtClean="0">
                <a:latin typeface="Times"/>
                <a:ea typeface="MS Mincho"/>
                <a:cs typeface="Times New Roman"/>
              </a:rPr>
              <a:t>Congruence Principle</a:t>
            </a:r>
          </a:p>
          <a:p>
            <a:pPr marL="285750" indent="-285750" algn="just" hangingPunct="0">
              <a:spcAft>
                <a:spcPts val="0"/>
              </a:spcAft>
              <a:buFont typeface="Arial" pitchFamily="34" charset="0"/>
              <a:buChar char="•"/>
            </a:pPr>
            <a:r>
              <a:rPr lang="en-US" sz="2800" kern="1400" dirty="0" smtClean="0">
                <a:effectLst/>
                <a:latin typeface="Times"/>
                <a:ea typeface="MS Mincho"/>
                <a:cs typeface="Times New Roman"/>
              </a:rPr>
              <a:t>Founder Principle </a:t>
            </a:r>
            <a:endParaRPr lang="en-AU" sz="2800" kern="1400" dirty="0">
              <a:effectLst/>
              <a:latin typeface="Times New Roman"/>
              <a:ea typeface="MS Mincho"/>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179512" y="1676400"/>
            <a:ext cx="7200800" cy="1752600"/>
          </a:xfrm>
        </p:spPr>
        <p:txBody>
          <a:bodyPr>
            <a:normAutofit/>
          </a:bodyPr>
          <a:lstStyle/>
          <a:p>
            <a:pPr algn="ctr" eaLnBrk="1" hangingPunct="1">
              <a:defRPr/>
            </a:pPr>
            <a:r>
              <a:rPr lang="en-AU" altLang="en-US" sz="3600" b="1" dirty="0" smtClean="0">
                <a:solidFill>
                  <a:schemeClr val="bg1"/>
                </a:solidFill>
              </a:rPr>
              <a:t>CONGRUENCE PRINCIPLE</a:t>
            </a: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1784217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305800" cy="609600"/>
          </a:xfrm>
        </p:spPr>
        <p:txBody>
          <a:bodyPr>
            <a:normAutofit/>
          </a:bodyPr>
          <a:lstStyle/>
          <a:p>
            <a:r>
              <a:rPr lang="en-US" b="1" cap="all" dirty="0" smtClean="0"/>
              <a:t>THE </a:t>
            </a:r>
            <a:r>
              <a:rPr lang="en-US" b="1" cap="all" dirty="0"/>
              <a:t>congruence </a:t>
            </a:r>
            <a:r>
              <a:rPr lang="en-US" b="1" cap="all" dirty="0" smtClean="0"/>
              <a:t>PRINCIPLE</a:t>
            </a:r>
            <a:endParaRPr lang="en-AU" b="1" dirty="0"/>
          </a:p>
        </p:txBody>
      </p:sp>
      <p:sp>
        <p:nvSpPr>
          <p:cNvPr id="3" name="Content Placeholder 2"/>
          <p:cNvSpPr>
            <a:spLocks noGrp="1"/>
          </p:cNvSpPr>
          <p:nvPr>
            <p:ph idx="1"/>
          </p:nvPr>
        </p:nvSpPr>
        <p:spPr>
          <a:xfrm>
            <a:off x="395536" y="1340768"/>
            <a:ext cx="8208912" cy="2736304"/>
          </a:xfrm>
        </p:spPr>
        <p:txBody>
          <a:bodyPr/>
          <a:lstStyle/>
          <a:p>
            <a:pPr algn="just" hangingPunct="0">
              <a:spcAft>
                <a:spcPts val="0"/>
              </a:spcAft>
            </a:pPr>
            <a:r>
              <a:rPr lang="en-AU" kern="1400" dirty="0">
                <a:latin typeface="Times New Roman"/>
                <a:ea typeface="MS Mincho"/>
              </a:rPr>
              <a:t>By and large, whilst Israeli phonetics, phonology and syntax are mostly European, its morphological forms and basic vocabulary are mainly – albeit not exclusively – Semitic. The following figure illustrates this generalization:</a:t>
            </a:r>
          </a:p>
          <a:p>
            <a:pPr marL="0" indent="0" algn="just" hangingPunct="0">
              <a:spcAft>
                <a:spcPts val="0"/>
              </a:spcAft>
              <a:buNone/>
            </a:pPr>
            <a:r>
              <a:rPr lang="en-AU" kern="1400" dirty="0">
                <a:latin typeface="Times New Roman"/>
                <a:ea typeface="MS Mincho"/>
              </a:rPr>
              <a:t> </a:t>
            </a:r>
          </a:p>
          <a:p>
            <a:pPr marL="0" indent="0" algn="just" hangingPunct="0">
              <a:spcAft>
                <a:spcPts val="0"/>
              </a:spcAft>
              <a:buNone/>
              <a:tabLst>
                <a:tab pos="1620520" algn="l"/>
                <a:tab pos="3870960" algn="l"/>
                <a:tab pos="5220970" algn="l"/>
                <a:tab pos="5490845" algn="l"/>
              </a:tabLst>
            </a:pPr>
            <a:r>
              <a:rPr lang="en-US" sz="1300" kern="1400" dirty="0" smtClean="0">
                <a:latin typeface="Times New Roman"/>
                <a:ea typeface="MS Mincho"/>
              </a:rPr>
              <a:t>European  </a:t>
            </a:r>
            <a:r>
              <a:rPr lang="en-US" sz="1300" kern="1400" dirty="0">
                <a:latin typeface="Times New Roman"/>
                <a:ea typeface="MS Mincho"/>
                <a:sym typeface="Wingdings"/>
              </a:rPr>
              <a:t></a:t>
            </a:r>
            <a:r>
              <a:rPr lang="en-US" sz="1300" kern="1400" dirty="0">
                <a:latin typeface="Times New Roman"/>
                <a:ea typeface="MS Mincho"/>
              </a:rPr>
              <a:t>  Mindset  Phonetics  Phonology  Semantics  Syntax  </a:t>
            </a:r>
            <a:r>
              <a:rPr lang="en-US" sz="1300" kern="1400" dirty="0" err="1">
                <a:latin typeface="Times New Roman"/>
                <a:ea typeface="MS Mincho"/>
              </a:rPr>
              <a:t>Morphological.Forms</a:t>
            </a:r>
            <a:r>
              <a:rPr lang="en-US" sz="1300" kern="1400" dirty="0">
                <a:latin typeface="Times New Roman"/>
                <a:ea typeface="MS Mincho"/>
              </a:rPr>
              <a:t>  </a:t>
            </a:r>
            <a:r>
              <a:rPr lang="en-US" sz="1300" kern="1400" dirty="0" err="1">
                <a:latin typeface="Times New Roman"/>
                <a:ea typeface="MS Mincho"/>
              </a:rPr>
              <a:t>Basic.Lexicon</a:t>
            </a:r>
            <a:r>
              <a:rPr lang="en-US" sz="1300" kern="1400" dirty="0">
                <a:latin typeface="Times New Roman"/>
                <a:ea typeface="MS Mincho"/>
              </a:rPr>
              <a:t>  </a:t>
            </a:r>
            <a:r>
              <a:rPr lang="en-US" sz="1300" kern="1400" dirty="0">
                <a:latin typeface="Times New Roman"/>
                <a:ea typeface="MS Mincho"/>
                <a:sym typeface="Wingdings"/>
              </a:rPr>
              <a:t></a:t>
            </a:r>
            <a:r>
              <a:rPr lang="en-US" sz="1300" kern="1400" dirty="0">
                <a:latin typeface="Times New Roman"/>
                <a:ea typeface="MS Mincho"/>
              </a:rPr>
              <a:t>  Semitic</a:t>
            </a:r>
            <a:endParaRPr lang="en-AU" sz="1300" kern="1400" dirty="0">
              <a:latin typeface="Times New Roman"/>
              <a:ea typeface="MS Mincho"/>
            </a:endParaRPr>
          </a:p>
          <a:p>
            <a:pPr marL="0" indent="0" algn="just" hangingPunct="0">
              <a:spcAft>
                <a:spcPts val="0"/>
              </a:spcAft>
              <a:buNone/>
            </a:pPr>
            <a:endParaRPr lang="en-US" kern="1400" dirty="0" smtClean="0">
              <a:latin typeface="Times New Roman"/>
              <a:ea typeface="MS Mincho"/>
            </a:endParaRPr>
          </a:p>
          <a:p>
            <a:pPr marL="0" indent="0" algn="just" hangingPunct="0">
              <a:spcAft>
                <a:spcPts val="0"/>
              </a:spcAft>
              <a:buNone/>
            </a:pPr>
            <a:r>
              <a:rPr lang="en-US" kern="1400" dirty="0">
                <a:latin typeface="Times New Roman"/>
                <a:ea typeface="MS Mincho"/>
              </a:rPr>
              <a:t> </a:t>
            </a:r>
            <a:endParaRPr lang="en-AU" kern="1400" dirty="0">
              <a:latin typeface="Times New Roman"/>
              <a:ea typeface="MS Mincho"/>
            </a:endParaRPr>
          </a:p>
          <a:p>
            <a:pPr algn="just" hangingPunct="0">
              <a:spcAft>
                <a:spcPts val="0"/>
              </a:spcAft>
            </a:pPr>
            <a:r>
              <a:rPr lang="en-US" sz="2400" kern="1400" dirty="0">
                <a:latin typeface="Times New Roman"/>
                <a:ea typeface="MS Mincho"/>
              </a:rPr>
              <a:t>However, my research has demonstrated the </a:t>
            </a:r>
            <a:r>
              <a:rPr lang="en-US" sz="2400" i="1" kern="1400" dirty="0">
                <a:latin typeface="Times New Roman"/>
                <a:ea typeface="MS Mincho"/>
              </a:rPr>
              <a:t>Congruence Principle</a:t>
            </a:r>
            <a:r>
              <a:rPr lang="en-US" sz="2400" kern="1400" dirty="0">
                <a:latin typeface="Times New Roman"/>
                <a:ea typeface="MS Mincho"/>
              </a:rPr>
              <a:t>, supporting </a:t>
            </a:r>
            <a:r>
              <a:rPr lang="en-US" sz="2400" b="1" i="1" kern="1400" dirty="0">
                <a:latin typeface="Times New Roman"/>
                <a:ea typeface="MS Mincho"/>
              </a:rPr>
              <a:t>multiple causation</a:t>
            </a:r>
            <a:r>
              <a:rPr lang="en-US" sz="2400" kern="1400" dirty="0">
                <a:latin typeface="Times New Roman"/>
                <a:ea typeface="MS Mincho"/>
              </a:rPr>
              <a:t> and </a:t>
            </a:r>
            <a:r>
              <a:rPr lang="en-US" sz="2400" kern="1400" dirty="0" smtClean="0">
                <a:latin typeface="Times New Roman"/>
                <a:ea typeface="MS Mincho"/>
              </a:rPr>
              <a:t>hybridization   </a:t>
            </a:r>
          </a:p>
          <a:p>
            <a:pPr marL="0" indent="0" algn="just" hangingPunct="0">
              <a:spcAft>
                <a:spcPts val="0"/>
              </a:spcAft>
              <a:buNone/>
            </a:pPr>
            <a:r>
              <a:rPr lang="en-US" sz="2400" kern="1400" dirty="0" smtClean="0">
                <a:latin typeface="Times New Roman"/>
                <a:ea typeface="MS Mincho"/>
              </a:rPr>
              <a:t>     (cf. </a:t>
            </a:r>
            <a:r>
              <a:rPr lang="en-US" sz="2400" b="1" kern="1400" dirty="0" smtClean="0">
                <a:latin typeface="Times New Roman"/>
                <a:ea typeface="MS Mincho"/>
              </a:rPr>
              <a:t>Sally Thomason </a:t>
            </a:r>
            <a:r>
              <a:rPr lang="en-GB" sz="2400" b="1" kern="1400" dirty="0" smtClean="0">
                <a:latin typeface="Times New Roman"/>
                <a:ea typeface="MS Mincho"/>
              </a:rPr>
              <a:t>and Terrence Kaufman </a:t>
            </a:r>
            <a:r>
              <a:rPr lang="en-GB" sz="2400" kern="1400" dirty="0" smtClean="0">
                <a:latin typeface="Times New Roman"/>
                <a:ea typeface="MS Mincho"/>
              </a:rPr>
              <a:t>1988</a:t>
            </a:r>
            <a:r>
              <a:rPr lang="en-US" sz="2400" kern="1400" dirty="0" smtClean="0">
                <a:latin typeface="Times New Roman"/>
                <a:ea typeface="MS Mincho"/>
              </a:rPr>
              <a:t>): </a:t>
            </a:r>
            <a:endParaRPr lang="en-AU" sz="2400" kern="1400" dirty="0">
              <a:latin typeface="Times New Roman"/>
              <a:ea typeface="MS Mincho"/>
            </a:endParaRPr>
          </a:p>
          <a:p>
            <a:endParaRPr lang="en-AU" dirty="0"/>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pPr/>
              <a:t>42</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163026964"/>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dirty="0" smtClean="0"/>
              <a:t>The Congruence Principle</a:t>
            </a:r>
          </a:p>
        </p:txBody>
      </p:sp>
      <p:sp>
        <p:nvSpPr>
          <p:cNvPr id="73731" name="Rectangle 3"/>
          <p:cNvSpPr>
            <a:spLocks noGrp="1" noChangeArrowheads="1"/>
          </p:cNvSpPr>
          <p:nvPr>
            <p:ph type="body" idx="4294967295"/>
          </p:nvPr>
        </p:nvSpPr>
        <p:spPr>
          <a:xfrm>
            <a:off x="323851" y="1135063"/>
            <a:ext cx="8485188" cy="5030787"/>
          </a:xfrm>
        </p:spPr>
        <p:txBody>
          <a:bodyPr/>
          <a:lstStyle/>
          <a:p>
            <a:pPr algn="ctr">
              <a:lnSpc>
                <a:spcPct val="100000"/>
              </a:lnSpc>
              <a:buFontTx/>
              <a:buNone/>
            </a:pPr>
            <a:r>
              <a:rPr lang="en-US" altLang="en-US" sz="2400" b="1" dirty="0" smtClean="0">
                <a:solidFill>
                  <a:srgbClr val="000000"/>
                </a:solidFill>
              </a:rPr>
              <a:t>(cf. natural selection, cross-fertilization, viral replication)</a:t>
            </a:r>
            <a:endParaRPr lang="he-IL" altLang="en-US" sz="2400" b="1" dirty="0" smtClean="0">
              <a:solidFill>
                <a:srgbClr val="000000"/>
              </a:solidFill>
            </a:endParaRPr>
          </a:p>
          <a:p>
            <a:pPr>
              <a:lnSpc>
                <a:spcPct val="100000"/>
              </a:lnSpc>
              <a:buFontTx/>
              <a:buNone/>
            </a:pPr>
            <a:r>
              <a:rPr lang="en-US" altLang="en-US" sz="4400" b="1" dirty="0" smtClean="0">
                <a:solidFill>
                  <a:srgbClr val="000000"/>
                </a:solidFill>
              </a:rPr>
              <a:t>The more contributing languages a feature exists in, </a:t>
            </a:r>
          </a:p>
          <a:p>
            <a:pPr>
              <a:lnSpc>
                <a:spcPct val="100000"/>
              </a:lnSpc>
              <a:buFontTx/>
              <a:buNone/>
            </a:pPr>
            <a:r>
              <a:rPr lang="en-US" altLang="en-US" sz="4400" b="1" dirty="0" smtClean="0">
                <a:solidFill>
                  <a:srgbClr val="000000"/>
                </a:solidFill>
              </a:rPr>
              <a:t>the more likely it is to persist in the emerging language</a:t>
            </a:r>
          </a:p>
          <a:p>
            <a:pPr>
              <a:lnSpc>
                <a:spcPct val="100000"/>
              </a:lnSpc>
              <a:buFontTx/>
              <a:buNone/>
            </a:pPr>
            <a:r>
              <a:rPr lang="en-US" altLang="en-US" sz="3200" b="1" dirty="0" smtClean="0">
                <a:solidFill>
                  <a:srgbClr val="000000"/>
                </a:solidFill>
              </a:rPr>
              <a:t>(inadvertently, regardless of whether or not revivalists want that). </a:t>
            </a:r>
          </a:p>
          <a:p>
            <a:pPr>
              <a:buFontTx/>
              <a:buNone/>
            </a:pPr>
            <a:endParaRPr lang="en-AU" altLang="en-US" sz="4000" dirty="0" smtClean="0">
              <a:solidFill>
                <a:srgbClr val="000000"/>
              </a:solidFill>
            </a:endParaRPr>
          </a:p>
          <a:p>
            <a:pPr>
              <a:buFontTx/>
              <a:buNone/>
            </a:pPr>
            <a:endParaRPr lang="en-AU" altLang="en-US" sz="4000"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b="1" dirty="0" smtClean="0">
              <a:solidFill>
                <a:srgbClr val="000000"/>
              </a:solidFill>
            </a:endParaRPr>
          </a:p>
        </p:txBody>
      </p:sp>
      <p:pic>
        <p:nvPicPr>
          <p:cNvPr id="73732" name="Picture 2" descr="Imag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40650" y="260350"/>
            <a:ext cx="1068388"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3" name="Picture 4"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054211568"/>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44</a:t>
            </a:fld>
            <a:endParaRPr lang="en-AU" dirty="0">
              <a:solidFill>
                <a:srgbClr val="000000"/>
              </a:solidFill>
            </a:endParaRPr>
          </a:p>
        </p:txBody>
      </p:sp>
      <p:sp>
        <p:nvSpPr>
          <p:cNvPr id="6" name="Rectangle 5"/>
          <p:cNvSpPr/>
          <p:nvPr/>
        </p:nvSpPr>
        <p:spPr>
          <a:xfrm>
            <a:off x="755576" y="404664"/>
            <a:ext cx="2999475" cy="369332"/>
          </a:xfrm>
          <a:prstGeom prst="rect">
            <a:avLst/>
          </a:prstGeom>
        </p:spPr>
        <p:txBody>
          <a:bodyPr wrap="none">
            <a:spAutoFit/>
          </a:bodyPr>
          <a:lstStyle/>
          <a:p>
            <a:pPr hangingPunct="0"/>
            <a:r>
              <a:rPr lang="en-US" b="1" dirty="0">
                <a:solidFill>
                  <a:srgbClr val="000000"/>
                </a:solidFill>
              </a:rPr>
              <a:t>THE CONGRUENCE PRINCIPLE</a:t>
            </a:r>
            <a:endParaRPr lang="en-AU" dirty="0">
              <a:solidFill>
                <a:srgbClr val="000000"/>
              </a:solidFill>
            </a:endParaRPr>
          </a:p>
        </p:txBody>
      </p:sp>
      <p:sp>
        <p:nvSpPr>
          <p:cNvPr id="7" name="Rectangle 6"/>
          <p:cNvSpPr/>
          <p:nvPr/>
        </p:nvSpPr>
        <p:spPr>
          <a:xfrm>
            <a:off x="539552" y="908720"/>
            <a:ext cx="7848872" cy="5478423"/>
          </a:xfrm>
          <a:prstGeom prst="rect">
            <a:avLst/>
          </a:prstGeom>
        </p:spPr>
        <p:txBody>
          <a:bodyPr wrap="square">
            <a:spAutoFit/>
          </a:bodyPr>
          <a:lstStyle/>
          <a:p>
            <a:r>
              <a:rPr lang="en-AU" sz="2500" dirty="0">
                <a:solidFill>
                  <a:srgbClr val="000000"/>
                </a:solidFill>
              </a:rPr>
              <a:t>What makes the genetics of Israeli so complex is</a:t>
            </a:r>
            <a:r>
              <a:rPr lang="en-GB" sz="2500" dirty="0">
                <a:solidFill>
                  <a:srgbClr val="000000"/>
                </a:solidFill>
              </a:rPr>
              <a:t> the fact that the combination of Semitic and Indo-European influences is a phenomenon occurring already within the primary (and secondary) contributors to Israeli. Yiddish, a Germanic language with Romance, Hebrew and Aramaic influences (and with most dialects having undergone </a:t>
            </a:r>
            <a:r>
              <a:rPr lang="en-GB" sz="2500" dirty="0" err="1" smtClean="0">
                <a:solidFill>
                  <a:srgbClr val="000000"/>
                </a:solidFill>
              </a:rPr>
              <a:t>Slavonization</a:t>
            </a:r>
            <a:r>
              <a:rPr lang="en-GB" sz="2500" dirty="0">
                <a:solidFill>
                  <a:srgbClr val="000000"/>
                </a:solidFill>
              </a:rPr>
              <a:t>), was shaped by Hebrew and Aramaic. On the other hand, Indo-European languages, such as Greek, played a role in (Semitic) Hebrew. Moreover, before the emergence of Israeli, Yiddish and other European languages influenced Medieval and </a:t>
            </a:r>
            <a:r>
              <a:rPr lang="en-GB" sz="2500" dirty="0" err="1">
                <a:solidFill>
                  <a:srgbClr val="000000"/>
                </a:solidFill>
              </a:rPr>
              <a:t>Maskilic</a:t>
            </a:r>
            <a:r>
              <a:rPr lang="en-GB" sz="2500" dirty="0">
                <a:solidFill>
                  <a:srgbClr val="000000"/>
                </a:solidFill>
              </a:rPr>
              <a:t> variants of Hebrew, which, in turn, influenced Israeli (in tandem with the European contribution).</a:t>
            </a:r>
            <a:endParaRPr lang="en-AU" sz="2500" dirty="0">
              <a:solidFill>
                <a:srgbClr val="000000"/>
              </a:solidFill>
            </a:endParaRPr>
          </a:p>
        </p:txBody>
      </p:sp>
      <p:pic>
        <p:nvPicPr>
          <p:cNvPr id="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476173991"/>
      </p:ext>
    </p:extLst>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11188" y="404813"/>
            <a:ext cx="8305800" cy="609600"/>
          </a:xfrm>
        </p:spPr>
        <p:txBody>
          <a:bodyPr/>
          <a:lstStyle/>
          <a:p>
            <a:pPr eaLnBrk="1" hangingPunct="1"/>
            <a:r>
              <a:rPr lang="en-US" altLang="en-US" sz="3000" b="0" smtClean="0"/>
              <a:t>The Congruence Principle</a:t>
            </a:r>
            <a:endParaRPr lang="en-US" altLang="en-US" sz="3000" smtClean="0"/>
          </a:p>
        </p:txBody>
      </p:sp>
      <p:sp>
        <p:nvSpPr>
          <p:cNvPr id="74755" name="Rectangle 3"/>
          <p:cNvSpPr>
            <a:spLocks noGrp="1" noChangeArrowheads="1"/>
          </p:cNvSpPr>
          <p:nvPr>
            <p:ph type="body" idx="4294967295"/>
          </p:nvPr>
        </p:nvSpPr>
        <p:spPr>
          <a:xfrm>
            <a:off x="684213" y="981075"/>
            <a:ext cx="7920037" cy="5543550"/>
          </a:xfrm>
        </p:spPr>
        <p:txBody>
          <a:bodyPr/>
          <a:lstStyle/>
          <a:p>
            <a:pPr eaLnBrk="1" hangingPunct="1">
              <a:lnSpc>
                <a:spcPct val="100000"/>
              </a:lnSpc>
              <a:spcBef>
                <a:spcPts val="0"/>
              </a:spcBef>
              <a:buFontTx/>
              <a:buNone/>
            </a:pPr>
            <a:r>
              <a:rPr lang="en-AU" altLang="en-US" sz="3200" b="1" dirty="0" smtClean="0">
                <a:solidFill>
                  <a:srgbClr val="000000"/>
                </a:solidFill>
              </a:rPr>
              <a:t>Syllable structure </a:t>
            </a:r>
          </a:p>
          <a:p>
            <a:pPr eaLnBrk="1" hangingPunct="1">
              <a:lnSpc>
                <a:spcPct val="100000"/>
              </a:lnSpc>
              <a:spcBef>
                <a:spcPts val="0"/>
              </a:spcBef>
              <a:buFontTx/>
              <a:buNone/>
            </a:pPr>
            <a:r>
              <a:rPr lang="en-AU" altLang="en-US" sz="3200" dirty="0" smtClean="0">
                <a:solidFill>
                  <a:srgbClr val="000000"/>
                </a:solidFill>
              </a:rPr>
              <a:t>(C=consonant; V=vowel; X = C or V)</a:t>
            </a:r>
          </a:p>
          <a:p>
            <a:pPr eaLnBrk="1" hangingPunct="1">
              <a:lnSpc>
                <a:spcPct val="100000"/>
              </a:lnSpc>
              <a:spcBef>
                <a:spcPts val="0"/>
              </a:spcBef>
              <a:buFontTx/>
              <a:buNone/>
            </a:pPr>
            <a:endParaRPr lang="en-AU" altLang="en-US" sz="3200" dirty="0" smtClean="0">
              <a:solidFill>
                <a:srgbClr val="000000"/>
              </a:solidFill>
            </a:endParaRPr>
          </a:p>
          <a:p>
            <a:pPr eaLnBrk="1" hangingPunct="1">
              <a:lnSpc>
                <a:spcPct val="100000"/>
              </a:lnSpc>
              <a:spcBef>
                <a:spcPts val="0"/>
              </a:spcBef>
              <a:buFontTx/>
              <a:buNone/>
            </a:pPr>
            <a:r>
              <a:rPr lang="en-AU" altLang="en-US" sz="3200" dirty="0" smtClean="0">
                <a:solidFill>
                  <a:srgbClr val="000000"/>
                </a:solidFill>
              </a:rPr>
              <a:t>	</a:t>
            </a:r>
            <a:r>
              <a:rPr lang="en-AU" altLang="en-US" sz="3200" b="1" dirty="0" smtClean="0">
                <a:solidFill>
                  <a:srgbClr val="000000"/>
                </a:solidFill>
              </a:rPr>
              <a:t>Hebrew</a:t>
            </a:r>
            <a:r>
              <a:rPr lang="en-AU" altLang="en-US" sz="3200" dirty="0" smtClean="0">
                <a:solidFill>
                  <a:srgbClr val="000000"/>
                </a:solidFill>
              </a:rPr>
              <a:t>: CV(X)(C)</a:t>
            </a:r>
          </a:p>
          <a:p>
            <a:pPr eaLnBrk="1" hangingPunct="1">
              <a:lnSpc>
                <a:spcPct val="100000"/>
              </a:lnSpc>
              <a:spcBef>
                <a:spcPts val="0"/>
              </a:spcBef>
              <a:buFontTx/>
              <a:buNone/>
            </a:pPr>
            <a:endParaRPr lang="en-AU" altLang="en-US" sz="2000" dirty="0" smtClean="0">
              <a:solidFill>
                <a:srgbClr val="000000"/>
              </a:solidFill>
            </a:endParaRPr>
          </a:p>
          <a:p>
            <a:pPr eaLnBrk="1" hangingPunct="1">
              <a:lnSpc>
                <a:spcPct val="100000"/>
              </a:lnSpc>
              <a:spcBef>
                <a:spcPts val="0"/>
              </a:spcBef>
              <a:buFontTx/>
              <a:buNone/>
            </a:pPr>
            <a:r>
              <a:rPr lang="en-AU" altLang="en-US" sz="3200" dirty="0" smtClean="0">
                <a:solidFill>
                  <a:srgbClr val="000000"/>
                </a:solidFill>
              </a:rPr>
              <a:t>	</a:t>
            </a:r>
            <a:r>
              <a:rPr lang="en-AU" altLang="en-US" sz="3200" b="1" dirty="0" smtClean="0">
                <a:solidFill>
                  <a:srgbClr val="000000"/>
                </a:solidFill>
              </a:rPr>
              <a:t>Yiddish</a:t>
            </a:r>
            <a:r>
              <a:rPr lang="en-AU" altLang="en-US" sz="3200" dirty="0" smtClean="0">
                <a:solidFill>
                  <a:srgbClr val="000000"/>
                </a:solidFill>
              </a:rPr>
              <a:t>: (s/</a:t>
            </a:r>
            <a:r>
              <a:rPr lang="en-AU" altLang="en-US" sz="3200" dirty="0" smtClean="0">
                <a:solidFill>
                  <a:srgbClr val="000000"/>
                </a:solidFill>
                <a:cs typeface="Arial" pitchFamily="34" charset="0"/>
                <a:sym typeface="UT IPA Times"/>
              </a:rPr>
              <a:t>š</a:t>
            </a:r>
            <a:r>
              <a:rPr lang="en-AU" altLang="en-US" sz="3200" dirty="0" smtClean="0">
                <a:solidFill>
                  <a:srgbClr val="000000"/>
                </a:solidFill>
              </a:rPr>
              <a:t>)(C)(C)V(C)(C)(s/</a:t>
            </a:r>
            <a:r>
              <a:rPr lang="en-AU" altLang="en-US" sz="3200" dirty="0" smtClean="0">
                <a:solidFill>
                  <a:srgbClr val="000000"/>
                </a:solidFill>
                <a:cs typeface="Arial" pitchFamily="34" charset="0"/>
                <a:sym typeface="UT IPA Times"/>
              </a:rPr>
              <a:t>š</a:t>
            </a:r>
            <a:r>
              <a:rPr lang="en-AU" altLang="en-US" sz="3200" dirty="0" smtClean="0">
                <a:solidFill>
                  <a:srgbClr val="000000"/>
                </a:solidFill>
              </a:rPr>
              <a:t>)  &amp;  CC (cf. </a:t>
            </a:r>
            <a:r>
              <a:rPr lang="en-AU" altLang="en-US" sz="3200" b="1" dirty="0" smtClean="0">
                <a:solidFill>
                  <a:srgbClr val="000000"/>
                </a:solidFill>
              </a:rPr>
              <a:t>Polish, Czech</a:t>
            </a:r>
            <a:r>
              <a:rPr lang="en-AU" altLang="en-US" sz="3200" dirty="0" smtClean="0">
                <a:solidFill>
                  <a:srgbClr val="000000"/>
                </a:solidFill>
              </a:rPr>
              <a:t>)</a:t>
            </a:r>
          </a:p>
          <a:p>
            <a:pPr eaLnBrk="1" hangingPunct="1">
              <a:lnSpc>
                <a:spcPct val="100000"/>
              </a:lnSpc>
              <a:spcBef>
                <a:spcPts val="0"/>
              </a:spcBef>
              <a:buFontTx/>
              <a:buNone/>
            </a:pPr>
            <a:endParaRPr lang="en-AU" altLang="en-US" sz="2000" dirty="0" smtClean="0">
              <a:solidFill>
                <a:srgbClr val="000000"/>
              </a:solidFill>
            </a:endParaRPr>
          </a:p>
          <a:p>
            <a:pPr eaLnBrk="1" hangingPunct="1">
              <a:lnSpc>
                <a:spcPct val="100000"/>
              </a:lnSpc>
              <a:spcBef>
                <a:spcPts val="0"/>
              </a:spcBef>
              <a:buFontTx/>
              <a:buNone/>
            </a:pPr>
            <a:r>
              <a:rPr lang="en-AU" altLang="en-US" sz="3200" dirty="0" smtClean="0">
                <a:solidFill>
                  <a:srgbClr val="000000"/>
                </a:solidFill>
              </a:rPr>
              <a:t>	</a:t>
            </a:r>
            <a:r>
              <a:rPr lang="en-AU" altLang="en-US" sz="3200" b="1" dirty="0" smtClean="0">
                <a:solidFill>
                  <a:srgbClr val="000000"/>
                </a:solidFill>
              </a:rPr>
              <a:t>Israeli</a:t>
            </a:r>
            <a:r>
              <a:rPr lang="en-AU" altLang="en-US" sz="3200" dirty="0" smtClean="0">
                <a:solidFill>
                  <a:srgbClr val="000000"/>
                </a:solidFill>
              </a:rPr>
              <a:t>: (s/</a:t>
            </a:r>
            <a:r>
              <a:rPr lang="en-AU" altLang="en-US" sz="3200" dirty="0" smtClean="0">
                <a:solidFill>
                  <a:srgbClr val="000000"/>
                </a:solidFill>
                <a:cs typeface="Arial" pitchFamily="34" charset="0"/>
                <a:sym typeface="UT IPA Times"/>
              </a:rPr>
              <a:t>š</a:t>
            </a:r>
            <a:r>
              <a:rPr lang="en-AU" altLang="en-US" sz="3200" dirty="0" smtClean="0">
                <a:solidFill>
                  <a:srgbClr val="000000"/>
                </a:solidFill>
              </a:rPr>
              <a:t>)(C)(C)V(C)(C)(s/</a:t>
            </a:r>
            <a:r>
              <a:rPr lang="en-AU" altLang="en-US" sz="3200" dirty="0" smtClean="0">
                <a:solidFill>
                  <a:srgbClr val="000000"/>
                </a:solidFill>
                <a:cs typeface="Arial" pitchFamily="34" charset="0"/>
                <a:sym typeface="UT IPA Times"/>
              </a:rPr>
              <a:t>š</a:t>
            </a:r>
            <a:r>
              <a:rPr lang="en-AU" altLang="en-US" sz="3200" dirty="0" smtClean="0">
                <a:solidFill>
                  <a:srgbClr val="000000"/>
                </a:solidFill>
              </a:rPr>
              <a:t>)</a:t>
            </a:r>
          </a:p>
          <a:p>
            <a:pPr lvl="3" eaLnBrk="1" hangingPunct="1">
              <a:lnSpc>
                <a:spcPct val="100000"/>
              </a:lnSpc>
              <a:spcBef>
                <a:spcPts val="0"/>
              </a:spcBef>
              <a:buFontTx/>
              <a:buNone/>
            </a:pPr>
            <a:r>
              <a:rPr lang="en-AU" altLang="en-US" sz="2800" dirty="0" smtClean="0"/>
              <a:t>E.g. </a:t>
            </a:r>
            <a:r>
              <a:rPr lang="he-IL" altLang="en-US" sz="2800" dirty="0" smtClean="0">
                <a:cs typeface="Arial" pitchFamily="34" charset="0"/>
              </a:rPr>
              <a:t>קציצה</a:t>
            </a:r>
            <a:r>
              <a:rPr lang="en-AU" altLang="en-US" sz="2800" dirty="0" smtClean="0"/>
              <a:t> </a:t>
            </a:r>
            <a:r>
              <a:rPr lang="en-AU" altLang="en-US" sz="2800" b="1" i="1" dirty="0" err="1" smtClean="0"/>
              <a:t>kts</a:t>
            </a:r>
            <a:r>
              <a:rPr lang="en-AU" altLang="en-US" sz="2800" i="1" dirty="0" err="1" smtClean="0"/>
              <a:t>itsa</a:t>
            </a:r>
            <a:r>
              <a:rPr lang="en-AU" altLang="en-US" sz="2800" dirty="0" smtClean="0"/>
              <a:t> ‘meatball’</a:t>
            </a:r>
          </a:p>
          <a:p>
            <a:pPr lvl="3" eaLnBrk="1" hangingPunct="1">
              <a:lnSpc>
                <a:spcPct val="100000"/>
              </a:lnSpc>
              <a:spcBef>
                <a:spcPts val="0"/>
              </a:spcBef>
              <a:buFontTx/>
              <a:buNone/>
            </a:pPr>
            <a:r>
              <a:rPr lang="en-AU" altLang="en-US" sz="2800" b="1" dirty="0" smtClean="0"/>
              <a:t>		</a:t>
            </a:r>
            <a:r>
              <a:rPr lang="he-IL" altLang="en-US" sz="2800" dirty="0" smtClean="0">
                <a:cs typeface="Arial" pitchFamily="34" charset="0"/>
              </a:rPr>
              <a:t>שרימפס</a:t>
            </a:r>
            <a:r>
              <a:rPr lang="en-AU" altLang="en-US" sz="2800" dirty="0" smtClean="0"/>
              <a:t> </a:t>
            </a:r>
            <a:r>
              <a:rPr lang="en-AU" altLang="en-US" sz="2800" i="1" dirty="0" smtClean="0"/>
              <a:t>shri</a:t>
            </a:r>
            <a:r>
              <a:rPr lang="en-AU" altLang="en-US" sz="2800" b="1" i="1" dirty="0" smtClean="0"/>
              <a:t>mps</a:t>
            </a:r>
            <a:r>
              <a:rPr lang="en-AU" altLang="en-US" sz="2800" dirty="0" smtClean="0"/>
              <a:t> ‘shrimp’</a:t>
            </a:r>
          </a:p>
          <a:p>
            <a:pPr lvl="3" eaLnBrk="1" hangingPunct="1">
              <a:lnSpc>
                <a:spcPct val="100000"/>
              </a:lnSpc>
              <a:spcBef>
                <a:spcPts val="0"/>
              </a:spcBef>
              <a:buFontTx/>
              <a:buNone/>
            </a:pPr>
            <a:r>
              <a:rPr lang="en-AU" altLang="en-US" sz="2800" dirty="0" smtClean="0"/>
              <a:t>		</a:t>
            </a:r>
            <a:r>
              <a:rPr lang="he-IL" altLang="en-US" sz="2800" dirty="0" smtClean="0">
                <a:cs typeface="Arial" pitchFamily="34" charset="0"/>
              </a:rPr>
              <a:t>שטרונגול</a:t>
            </a:r>
            <a:r>
              <a:rPr lang="en-AU" altLang="en-US" sz="2800" dirty="0" smtClean="0"/>
              <a:t> </a:t>
            </a:r>
            <a:r>
              <a:rPr lang="en-AU" altLang="en-US" sz="2800" b="1" i="1" dirty="0" err="1" smtClean="0"/>
              <a:t>shtr</a:t>
            </a:r>
            <a:r>
              <a:rPr lang="en-AU" altLang="en-US" sz="2800" i="1" dirty="0" err="1" smtClean="0"/>
              <a:t>ungul</a:t>
            </a:r>
            <a:r>
              <a:rPr lang="en-AU" altLang="en-US" sz="2800" i="1" dirty="0" smtClean="0"/>
              <a:t> </a:t>
            </a:r>
            <a:r>
              <a:rPr lang="en-AU" altLang="en-US" sz="2800" dirty="0" smtClean="0"/>
              <a:t>‘dick’</a:t>
            </a:r>
          </a:p>
          <a:p>
            <a:pPr eaLnBrk="1" hangingPunct="1">
              <a:buFontTx/>
              <a:buNone/>
            </a:pPr>
            <a:endParaRPr lang="en-US" altLang="en-US" sz="1000" b="1"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b="1" dirty="0" smtClean="0">
              <a:solidFill>
                <a:srgbClr val="000000"/>
              </a:solidFill>
            </a:endParaRPr>
          </a:p>
        </p:txBody>
      </p:sp>
      <p:grpSp>
        <p:nvGrpSpPr>
          <p:cNvPr id="74756" name="Group 4"/>
          <p:cNvGrpSpPr>
            <a:grpSpLocks/>
          </p:cNvGrpSpPr>
          <p:nvPr/>
        </p:nvGrpSpPr>
        <p:grpSpPr bwMode="auto">
          <a:xfrm>
            <a:off x="6984422" y="4390966"/>
            <a:ext cx="1822237" cy="2015727"/>
            <a:chOff x="0" y="0"/>
            <a:chExt cx="2539" cy="3000"/>
          </a:xfrm>
        </p:grpSpPr>
        <p:pic>
          <p:nvPicPr>
            <p:cNvPr id="74758" name="Picture 3" descr="beny1"/>
            <p:cNvPicPr>
              <a:picLocks noChangeAspect="1" noChangeArrowheads="1"/>
            </p:cNvPicPr>
            <p:nvPr/>
          </p:nvPicPr>
          <p:blipFill>
            <a:blip r:embed="rId3">
              <a:extLst>
                <a:ext uri="{28A0092B-C50C-407E-A947-70E740481C1C}">
                  <a14:useLocalDpi xmlns:a14="http://schemas.microsoft.com/office/drawing/2010/main" xmlns="" val="0"/>
                </a:ext>
              </a:extLst>
            </a:blip>
            <a:srcRect r="14468" b="11705"/>
            <a:stretch>
              <a:fillRect/>
            </a:stretch>
          </p:blipFill>
          <p:spPr bwMode="auto">
            <a:xfrm flipH="1">
              <a:off x="480" y="0"/>
              <a:ext cx="2059" cy="2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9" name="Text Box 4"/>
            <p:cNvSpPr txBox="1">
              <a:spLocks noChangeArrowheads="1"/>
            </p:cNvSpPr>
            <p:nvPr/>
          </p:nvSpPr>
          <p:spPr bwMode="auto">
            <a:xfrm>
              <a:off x="0" y="720"/>
              <a:ext cx="391" cy="2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0" tIns="0" rIns="0" bIns="0"/>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algn="ctr" fontAlgn="base">
                <a:lnSpc>
                  <a:spcPct val="100000"/>
                </a:lnSpc>
                <a:spcBef>
                  <a:spcPct val="0"/>
                </a:spcBef>
                <a:spcAft>
                  <a:spcPts val="1000"/>
                </a:spcAft>
                <a:buClrTx/>
                <a:buFontTx/>
                <a:buNone/>
              </a:pPr>
              <a:r>
                <a:rPr lang="en-AU" altLang="en-US" sz="800" baseline="30000" smtClean="0">
                  <a:solidFill>
                    <a:srgbClr val="000000"/>
                  </a:solidFill>
                  <a:latin typeface="Calibri" pitchFamily="34" charset="0"/>
                  <a:cs typeface="Arial" pitchFamily="34" charset="0"/>
                </a:rPr>
                <a:t>Eliezer Ben-Yehuda</a:t>
              </a:r>
              <a:endParaRPr lang="en-US" altLang="en-US" sz="2400" smtClean="0">
                <a:solidFill>
                  <a:srgbClr val="000000"/>
                </a:solidFill>
                <a:latin typeface="Times" pitchFamily="18" charset="0"/>
                <a:cs typeface="Arial" pitchFamily="34" charset="0"/>
              </a:endParaRPr>
            </a:p>
          </p:txBody>
        </p:sp>
      </p:grpSp>
      <p:pic>
        <p:nvPicPr>
          <p:cNvPr id="74757" name="Picture 6"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3032643818"/>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611188" y="404813"/>
            <a:ext cx="8305800" cy="609600"/>
          </a:xfrm>
        </p:spPr>
        <p:txBody>
          <a:bodyPr/>
          <a:lstStyle/>
          <a:p>
            <a:pPr eaLnBrk="1" hangingPunct="1"/>
            <a:r>
              <a:rPr lang="en-US" altLang="en-US" sz="3000" b="0" smtClean="0"/>
              <a:t>The Congruence Principle</a:t>
            </a:r>
            <a:endParaRPr lang="en-US" altLang="en-US" sz="3000" smtClean="0"/>
          </a:p>
        </p:txBody>
      </p:sp>
      <p:sp>
        <p:nvSpPr>
          <p:cNvPr id="75779" name="Rectangle 3"/>
          <p:cNvSpPr>
            <a:spLocks noGrp="1" noChangeArrowheads="1"/>
          </p:cNvSpPr>
          <p:nvPr>
            <p:ph type="body" idx="4294967295"/>
          </p:nvPr>
        </p:nvSpPr>
        <p:spPr>
          <a:xfrm>
            <a:off x="395288" y="981075"/>
            <a:ext cx="8280400" cy="5543550"/>
          </a:xfrm>
        </p:spPr>
        <p:txBody>
          <a:bodyPr/>
          <a:lstStyle/>
          <a:p>
            <a:pPr marL="0" indent="0">
              <a:buFontTx/>
              <a:buNone/>
              <a:defRPr/>
            </a:pPr>
            <a:r>
              <a:rPr lang="en-US" altLang="en-US" sz="2400" b="1" dirty="0">
                <a:solidFill>
                  <a:srgbClr val="000000"/>
                </a:solidFill>
              </a:rPr>
              <a:t>In most contributing </a:t>
            </a:r>
            <a:r>
              <a:rPr lang="en-US" altLang="en-US" sz="2400" b="1" dirty="0" smtClean="0">
                <a:solidFill>
                  <a:srgbClr val="000000"/>
                </a:solidFill>
              </a:rPr>
              <a:t>languages to Israeli (and unlike in Hebrew), </a:t>
            </a:r>
          </a:p>
          <a:p>
            <a:pPr marL="0" indent="0">
              <a:buFontTx/>
              <a:buNone/>
              <a:defRPr/>
            </a:pPr>
            <a:r>
              <a:rPr lang="en-US" altLang="en-US" sz="2400" b="1" dirty="0" smtClean="0">
                <a:solidFill>
                  <a:srgbClr val="000000"/>
                </a:solidFill>
              </a:rPr>
              <a:t>there is no polarity of gender.</a:t>
            </a:r>
          </a:p>
          <a:p>
            <a:pPr marL="0" indent="0">
              <a:buFontTx/>
              <a:buNone/>
              <a:defRPr/>
            </a:pPr>
            <a:endParaRPr lang="en-US" altLang="en-US" sz="2400" b="1" dirty="0">
              <a:solidFill>
                <a:srgbClr val="000000"/>
              </a:solidFill>
            </a:endParaRPr>
          </a:p>
          <a:p>
            <a:pPr marL="0" indent="0">
              <a:buFontTx/>
              <a:buNone/>
              <a:defRPr/>
            </a:pPr>
            <a:r>
              <a:rPr lang="en-US" altLang="en-US" sz="2400" b="1" dirty="0" smtClean="0">
                <a:solidFill>
                  <a:srgbClr val="000000"/>
                </a:solidFill>
              </a:rPr>
              <a:t>The result in Israeli: </a:t>
            </a:r>
          </a:p>
          <a:p>
            <a:pPr marL="0" indent="0">
              <a:buFontTx/>
              <a:buNone/>
              <a:defRPr/>
            </a:pPr>
            <a:endParaRPr lang="en-US" altLang="en-US" sz="100" b="1" dirty="0" smtClean="0">
              <a:solidFill>
                <a:srgbClr val="000000"/>
              </a:solidFill>
            </a:endParaRPr>
          </a:p>
          <a:p>
            <a:pPr marL="0" indent="0">
              <a:buFontTx/>
              <a:buNone/>
              <a:defRPr/>
            </a:pPr>
            <a:r>
              <a:rPr lang="en-US" altLang="en-US" sz="2400" b="1" i="1" dirty="0" err="1" smtClean="0">
                <a:solidFill>
                  <a:srgbClr val="000000"/>
                </a:solidFill>
              </a:rPr>
              <a:t>eser</a:t>
            </a:r>
            <a:r>
              <a:rPr lang="en-US" altLang="en-US" sz="2400" b="1" i="1" dirty="0" smtClean="0">
                <a:solidFill>
                  <a:srgbClr val="000000"/>
                </a:solidFill>
              </a:rPr>
              <a:t> </a:t>
            </a:r>
            <a:r>
              <a:rPr lang="en-US" altLang="en-US" sz="2400" b="1" i="1" dirty="0">
                <a:solidFill>
                  <a:srgbClr val="000000"/>
                </a:solidFill>
              </a:rPr>
              <a:t>shekel </a:t>
            </a:r>
            <a:r>
              <a:rPr lang="en-US" altLang="en-US" sz="2400" b="1" dirty="0">
                <a:solidFill>
                  <a:srgbClr val="000000"/>
                </a:solidFill>
              </a:rPr>
              <a:t>‘10 </a:t>
            </a:r>
            <a:r>
              <a:rPr lang="en-US" altLang="en-US" sz="2400" b="1" dirty="0" smtClean="0">
                <a:solidFill>
                  <a:srgbClr val="000000"/>
                </a:solidFill>
              </a:rPr>
              <a:t>(masculine) shekels (masculine)’</a:t>
            </a:r>
          </a:p>
          <a:p>
            <a:pPr marL="0" indent="0">
              <a:buFontTx/>
              <a:buNone/>
              <a:defRPr/>
            </a:pPr>
            <a:endParaRPr lang="en-US" altLang="en-US" sz="800" b="1" dirty="0" smtClean="0">
              <a:solidFill>
                <a:srgbClr val="000000"/>
              </a:solidFill>
            </a:endParaRPr>
          </a:p>
          <a:p>
            <a:pPr marL="0" indent="0">
              <a:buFontTx/>
              <a:buNone/>
              <a:defRPr/>
            </a:pPr>
            <a:r>
              <a:rPr lang="en-US" altLang="en-US" sz="2400" b="1" dirty="0" smtClean="0">
                <a:solidFill>
                  <a:srgbClr val="000000"/>
                </a:solidFill>
              </a:rPr>
              <a:t>rather than</a:t>
            </a:r>
          </a:p>
          <a:p>
            <a:pPr marL="0" indent="0">
              <a:buFontTx/>
              <a:buNone/>
              <a:defRPr/>
            </a:pPr>
            <a:endParaRPr lang="en-US" altLang="en-US" sz="100" b="1" dirty="0">
              <a:solidFill>
                <a:srgbClr val="000000"/>
              </a:solidFill>
            </a:endParaRPr>
          </a:p>
          <a:p>
            <a:pPr marL="0" indent="0">
              <a:buFontTx/>
              <a:buNone/>
              <a:defRPr/>
            </a:pPr>
            <a:r>
              <a:rPr lang="en-US" altLang="en-US" sz="2400" b="1" i="1" dirty="0" err="1" smtClean="0">
                <a:solidFill>
                  <a:srgbClr val="000000"/>
                </a:solidFill>
              </a:rPr>
              <a:t>asar</a:t>
            </a:r>
            <a:r>
              <a:rPr lang="en-US" altLang="en-US" sz="2400" b="1" i="1" dirty="0" smtClean="0">
                <a:solidFill>
                  <a:srgbClr val="000000"/>
                </a:solidFill>
              </a:rPr>
              <a:t>-</a:t>
            </a:r>
            <a:r>
              <a:rPr lang="en-US" altLang="en-US" sz="4000" b="1" i="1" dirty="0" smtClean="0">
                <a:solidFill>
                  <a:srgbClr val="000000"/>
                </a:solidFill>
              </a:rPr>
              <a:t>a</a:t>
            </a:r>
            <a:r>
              <a:rPr lang="en-US" altLang="en-US" sz="2400" b="1" i="1" dirty="0" smtClean="0">
                <a:solidFill>
                  <a:srgbClr val="000000"/>
                </a:solidFill>
              </a:rPr>
              <a:t> </a:t>
            </a:r>
            <a:r>
              <a:rPr lang="en-US" altLang="en-US" sz="2400" b="1" i="1" dirty="0" err="1" smtClean="0">
                <a:solidFill>
                  <a:srgbClr val="000000"/>
                </a:solidFill>
              </a:rPr>
              <a:t>shkalim</a:t>
            </a:r>
            <a:r>
              <a:rPr lang="en-US" altLang="en-US" sz="2400" b="1" dirty="0">
                <a:solidFill>
                  <a:srgbClr val="000000"/>
                </a:solidFill>
              </a:rPr>
              <a:t> </a:t>
            </a:r>
            <a:r>
              <a:rPr lang="en-US" altLang="en-US" sz="2400" b="1" dirty="0" smtClean="0">
                <a:solidFill>
                  <a:srgbClr val="000000"/>
                </a:solidFill>
              </a:rPr>
              <a:t>‘10 (feminine) shekels (masculine)</a:t>
            </a:r>
            <a:endParaRPr lang="en-US" altLang="en-US" sz="2400" b="1" dirty="0">
              <a:solidFill>
                <a:srgbClr val="000000"/>
              </a:solidFill>
            </a:endParaRPr>
          </a:p>
          <a:p>
            <a:pPr algn="r" rtl="1" eaLnBrk="1" hangingPunct="1">
              <a:buFontTx/>
              <a:buNone/>
            </a:pPr>
            <a:endParaRPr lang="he-IL" altLang="en-US" sz="2400" b="1" dirty="0" smtClean="0">
              <a:solidFill>
                <a:srgbClr val="000000"/>
              </a:solidFill>
            </a:endParaRPr>
          </a:p>
          <a:p>
            <a:pPr algn="r" rtl="1" eaLnBrk="1" hangingPunct="1">
              <a:buFontTx/>
              <a:buNone/>
            </a:pPr>
            <a:r>
              <a:rPr lang="he-IL" altLang="en-US" sz="2000" dirty="0" smtClean="0"/>
              <a:t>"הוֹשִׁיעָה אֶת עַמֶּךָ וּבָרֵךְ אֶת נַחֲלָתֶךָ וּרְעֵם וְנַשְּׂאֵם עַד הָעוֹלָם" (תהלים כ"ח ט')</a:t>
            </a:r>
          </a:p>
          <a:p>
            <a:pPr algn="r" rtl="1" eaLnBrk="1" hangingPunct="1">
              <a:buFontTx/>
              <a:buNone/>
            </a:pPr>
            <a:endParaRPr lang="he-IL" altLang="en-US" sz="200" b="1" dirty="0" smtClean="0">
              <a:solidFill>
                <a:srgbClr val="000000"/>
              </a:solidFill>
            </a:endParaRPr>
          </a:p>
          <a:p>
            <a:pPr algn="r" rtl="1" eaLnBrk="1" hangingPunct="1">
              <a:buFontTx/>
              <a:buNone/>
            </a:pPr>
            <a:endParaRPr lang="en-US" altLang="en-US" b="1" dirty="0" smtClean="0">
              <a:solidFill>
                <a:srgbClr val="000000"/>
              </a:solidFill>
            </a:endParaRPr>
          </a:p>
        </p:txBody>
      </p:sp>
      <p:pic>
        <p:nvPicPr>
          <p:cNvPr id="75780"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566549414"/>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611188" y="404813"/>
            <a:ext cx="8305800" cy="609600"/>
          </a:xfrm>
        </p:spPr>
        <p:txBody>
          <a:bodyPr/>
          <a:lstStyle/>
          <a:p>
            <a:pPr eaLnBrk="1" hangingPunct="1"/>
            <a:r>
              <a:rPr lang="en-US" altLang="en-US" sz="3000" b="0" smtClean="0"/>
              <a:t>The Congruence Principle</a:t>
            </a:r>
            <a:endParaRPr lang="en-US" altLang="en-US" sz="3000" smtClean="0"/>
          </a:p>
        </p:txBody>
      </p:sp>
      <p:pic>
        <p:nvPicPr>
          <p:cNvPr id="75780"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
        <p:nvSpPr>
          <p:cNvPr id="2" name="TextBox 1"/>
          <p:cNvSpPr txBox="1"/>
          <p:nvPr/>
        </p:nvSpPr>
        <p:spPr>
          <a:xfrm>
            <a:off x="672024" y="1124704"/>
            <a:ext cx="7416824" cy="5539978"/>
          </a:xfrm>
          <a:prstGeom prst="rect">
            <a:avLst/>
          </a:prstGeom>
          <a:noFill/>
        </p:spPr>
        <p:txBody>
          <a:bodyPr wrap="square" rtlCol="0">
            <a:spAutoFit/>
          </a:bodyPr>
          <a:lstStyle/>
          <a:p>
            <a:r>
              <a:rPr lang="en-GB" sz="2400" b="1" dirty="0" smtClean="0"/>
              <a:t>In </a:t>
            </a:r>
            <a:r>
              <a:rPr lang="en-US" altLang="en-US" sz="2400" b="1" dirty="0" smtClean="0">
                <a:solidFill>
                  <a:srgbClr val="000000"/>
                </a:solidFill>
              </a:rPr>
              <a:t>most </a:t>
            </a:r>
            <a:r>
              <a:rPr lang="en-US" altLang="en-US" sz="2400" b="1" dirty="0">
                <a:solidFill>
                  <a:srgbClr val="000000"/>
                </a:solidFill>
              </a:rPr>
              <a:t>contributing languages to Israeli (and unlike in Hebrew), </a:t>
            </a:r>
            <a:endParaRPr lang="en-US" altLang="en-US" sz="2400" b="1" dirty="0" smtClean="0">
              <a:solidFill>
                <a:srgbClr val="000000"/>
              </a:solidFill>
            </a:endParaRPr>
          </a:p>
          <a:p>
            <a:r>
              <a:rPr lang="en-US" altLang="en-US" sz="2400" b="1" i="1" dirty="0" smtClean="0">
                <a:solidFill>
                  <a:srgbClr val="000000"/>
                </a:solidFill>
              </a:rPr>
              <a:t>f </a:t>
            </a:r>
            <a:r>
              <a:rPr lang="en-US" altLang="en-US" sz="2400" b="1" dirty="0">
                <a:solidFill>
                  <a:srgbClr val="000000"/>
                </a:solidFill>
              </a:rPr>
              <a:t>and </a:t>
            </a:r>
            <a:r>
              <a:rPr lang="en-US" altLang="en-US" sz="2400" b="1" i="1" dirty="0">
                <a:solidFill>
                  <a:srgbClr val="000000"/>
                </a:solidFill>
              </a:rPr>
              <a:t>p </a:t>
            </a:r>
            <a:r>
              <a:rPr lang="en-US" altLang="en-US" sz="2400" b="1" dirty="0">
                <a:solidFill>
                  <a:srgbClr val="000000"/>
                </a:solidFill>
              </a:rPr>
              <a:t>are phonemes  </a:t>
            </a:r>
            <a:endParaRPr lang="en-US" altLang="en-US" sz="2400" b="1" dirty="0" smtClean="0">
              <a:solidFill>
                <a:srgbClr val="000000"/>
              </a:solidFill>
            </a:endParaRPr>
          </a:p>
          <a:p>
            <a:r>
              <a:rPr lang="en-US" altLang="en-US" sz="2400" b="1" dirty="0" smtClean="0">
                <a:solidFill>
                  <a:srgbClr val="000000"/>
                </a:solidFill>
              </a:rPr>
              <a:t>rather </a:t>
            </a:r>
            <a:r>
              <a:rPr lang="en-US" altLang="en-US" sz="2400" b="1" dirty="0">
                <a:solidFill>
                  <a:srgbClr val="000000"/>
                </a:solidFill>
              </a:rPr>
              <a:t>than </a:t>
            </a:r>
            <a:r>
              <a:rPr lang="en-US" altLang="en-US" sz="2400" b="1" dirty="0" smtClean="0">
                <a:solidFill>
                  <a:srgbClr val="000000"/>
                </a:solidFill>
              </a:rPr>
              <a:t>allophones.</a:t>
            </a:r>
          </a:p>
          <a:p>
            <a:endParaRPr lang="en-US" altLang="en-US" sz="2400" b="1" dirty="0">
              <a:solidFill>
                <a:srgbClr val="000000"/>
              </a:solidFill>
            </a:endParaRPr>
          </a:p>
          <a:p>
            <a:r>
              <a:rPr lang="en-US" altLang="en-US" sz="2400" b="1" dirty="0" smtClean="0">
                <a:solidFill>
                  <a:srgbClr val="000000"/>
                </a:solidFill>
              </a:rPr>
              <a:t>The result in Israeli:</a:t>
            </a:r>
          </a:p>
          <a:p>
            <a:endParaRPr lang="en-US" altLang="en-US" sz="2400" b="1" dirty="0">
              <a:solidFill>
                <a:srgbClr val="000000"/>
              </a:solidFill>
            </a:endParaRPr>
          </a:p>
          <a:p>
            <a:pPr lvl="1" algn="ctr"/>
            <a:r>
              <a:rPr lang="en-US" altLang="en-US" sz="2400" b="1" dirty="0">
                <a:solidFill>
                  <a:srgbClr val="000000"/>
                </a:solidFill>
              </a:rPr>
              <a:t>Minimal Pairs</a:t>
            </a:r>
            <a:r>
              <a:rPr lang="en-US" altLang="en-US" sz="2400" b="1" dirty="0" smtClean="0">
                <a:solidFill>
                  <a:srgbClr val="000000"/>
                </a:solidFill>
              </a:rPr>
              <a:t>:</a:t>
            </a:r>
          </a:p>
          <a:p>
            <a:pPr lvl="1" algn="ctr"/>
            <a:r>
              <a:rPr lang="en-US" altLang="en-US" sz="2400" b="1" i="1" dirty="0" err="1" smtClean="0">
                <a:solidFill>
                  <a:srgbClr val="000000"/>
                </a:solidFill>
              </a:rPr>
              <a:t>leaFer</a:t>
            </a:r>
            <a:r>
              <a:rPr lang="en-US" altLang="en-US" sz="2400" b="1" i="1" dirty="0" smtClean="0">
                <a:solidFill>
                  <a:srgbClr val="000000"/>
                </a:solidFill>
              </a:rPr>
              <a:t> – </a:t>
            </a:r>
            <a:r>
              <a:rPr lang="en-US" altLang="en-US" sz="2400" b="1" i="1" dirty="0" err="1" smtClean="0">
                <a:solidFill>
                  <a:srgbClr val="000000"/>
                </a:solidFill>
              </a:rPr>
              <a:t>leaPer</a:t>
            </a:r>
            <a:r>
              <a:rPr lang="en-US" altLang="en-US" sz="2400" b="1" i="1" dirty="0" smtClean="0">
                <a:solidFill>
                  <a:srgbClr val="000000"/>
                </a:solidFill>
              </a:rPr>
              <a:t> (</a:t>
            </a:r>
            <a:r>
              <a:rPr lang="he-IL" altLang="en-US" sz="2400" b="1" dirty="0" smtClean="0">
                <a:solidFill>
                  <a:srgbClr val="000000"/>
                </a:solidFill>
              </a:rPr>
              <a:t>לאפר </a:t>
            </a:r>
            <a:r>
              <a:rPr lang="he-IL" altLang="en-US" sz="2400" b="1" dirty="0">
                <a:solidFill>
                  <a:srgbClr val="000000"/>
                </a:solidFill>
              </a:rPr>
              <a:t>– </a:t>
            </a:r>
            <a:r>
              <a:rPr lang="he-IL" altLang="en-US" sz="2400" b="1" dirty="0" smtClean="0">
                <a:solidFill>
                  <a:srgbClr val="000000"/>
                </a:solidFill>
              </a:rPr>
              <a:t>לאפּר</a:t>
            </a:r>
            <a:r>
              <a:rPr lang="en-GB" altLang="en-US" sz="2400" b="1" dirty="0" smtClean="0">
                <a:solidFill>
                  <a:srgbClr val="000000"/>
                </a:solidFill>
              </a:rPr>
              <a:t>)</a:t>
            </a:r>
            <a:endParaRPr lang="en-US" altLang="en-US" sz="2400" b="1" dirty="0">
              <a:solidFill>
                <a:srgbClr val="000000"/>
              </a:solidFill>
            </a:endParaRPr>
          </a:p>
          <a:p>
            <a:pPr lvl="1" algn="ctr"/>
            <a:r>
              <a:rPr lang="en-GB" altLang="en-US" sz="2400" b="1" i="1" dirty="0" err="1" smtClean="0">
                <a:solidFill>
                  <a:srgbClr val="000000"/>
                </a:solidFill>
              </a:rPr>
              <a:t>lehitkhaVer</a:t>
            </a:r>
            <a:r>
              <a:rPr lang="en-GB" altLang="en-US" sz="2400" b="1" i="1" dirty="0" smtClean="0">
                <a:solidFill>
                  <a:srgbClr val="000000"/>
                </a:solidFill>
              </a:rPr>
              <a:t> – </a:t>
            </a:r>
            <a:r>
              <a:rPr lang="en-GB" altLang="en-US" sz="2400" b="1" i="1" dirty="0" err="1" smtClean="0">
                <a:solidFill>
                  <a:srgbClr val="000000"/>
                </a:solidFill>
              </a:rPr>
              <a:t>lehitkhaBer</a:t>
            </a:r>
            <a:r>
              <a:rPr lang="en-GB" altLang="en-US" sz="2400" b="1" i="1" dirty="0" smtClean="0">
                <a:solidFill>
                  <a:srgbClr val="000000"/>
                </a:solidFill>
              </a:rPr>
              <a:t> (</a:t>
            </a:r>
            <a:r>
              <a:rPr lang="he-IL" altLang="en-US" sz="2400" b="1" dirty="0" smtClean="0">
                <a:solidFill>
                  <a:srgbClr val="000000"/>
                </a:solidFill>
              </a:rPr>
              <a:t>להתחבר </a:t>
            </a:r>
            <a:r>
              <a:rPr lang="he-IL" altLang="en-US" sz="2400" b="1" dirty="0">
                <a:solidFill>
                  <a:srgbClr val="000000"/>
                </a:solidFill>
              </a:rPr>
              <a:t>– </a:t>
            </a:r>
            <a:r>
              <a:rPr lang="he-IL" altLang="en-US" sz="2400" b="1" dirty="0" smtClean="0">
                <a:solidFill>
                  <a:srgbClr val="000000"/>
                </a:solidFill>
              </a:rPr>
              <a:t>להתחבּר</a:t>
            </a:r>
            <a:r>
              <a:rPr lang="en-GB" altLang="en-US" sz="2400" b="1" dirty="0" smtClean="0">
                <a:solidFill>
                  <a:srgbClr val="000000"/>
                </a:solidFill>
              </a:rPr>
              <a:t>)</a:t>
            </a:r>
            <a:endParaRPr lang="en-GB" altLang="en-US" sz="2400" b="1" dirty="0">
              <a:solidFill>
                <a:srgbClr val="000000"/>
              </a:solidFill>
            </a:endParaRPr>
          </a:p>
          <a:p>
            <a:pPr lvl="1" algn="ctr"/>
            <a:endParaRPr lang="en-US" altLang="en-US" sz="2400" b="1" dirty="0" smtClean="0">
              <a:solidFill>
                <a:srgbClr val="000000"/>
              </a:solidFill>
            </a:endParaRPr>
          </a:p>
          <a:p>
            <a:pPr lvl="1" algn="ctr"/>
            <a:r>
              <a:rPr lang="en-US" altLang="en-US" sz="2400" b="1" dirty="0" smtClean="0">
                <a:solidFill>
                  <a:srgbClr val="000000"/>
                </a:solidFill>
              </a:rPr>
              <a:t>In </a:t>
            </a:r>
            <a:r>
              <a:rPr lang="en-US" altLang="en-US" sz="2400" b="1" dirty="0">
                <a:solidFill>
                  <a:srgbClr val="000000"/>
                </a:solidFill>
              </a:rPr>
              <a:t>Hebrew [f] was an allophone of the phoneme /p/.</a:t>
            </a:r>
            <a:endParaRPr lang="he-IL" altLang="en-US" sz="2400" b="1" dirty="0">
              <a:solidFill>
                <a:srgbClr val="000000"/>
              </a:solidFill>
            </a:endParaRPr>
          </a:p>
          <a:p>
            <a:pPr lvl="1" algn="ctr"/>
            <a:r>
              <a:rPr lang="en-US" altLang="en-US" sz="2400" b="1" dirty="0">
                <a:solidFill>
                  <a:srgbClr val="000000"/>
                </a:solidFill>
              </a:rPr>
              <a:t>In Israeli, /f/ is an independent phoneme. </a:t>
            </a:r>
            <a:endParaRPr lang="en-US" altLang="en-US" sz="700" b="1" dirty="0">
              <a:solidFill>
                <a:srgbClr val="000000"/>
              </a:solidFill>
            </a:endParaRPr>
          </a:p>
          <a:p>
            <a:endParaRPr lang="en-GB" dirty="0"/>
          </a:p>
        </p:txBody>
      </p:sp>
    </p:spTree>
    <p:extLst>
      <p:ext uri="{BB962C8B-B14F-4D97-AF65-F5344CB8AC3E}">
        <p14:creationId xmlns:p14="http://schemas.microsoft.com/office/powerpoint/2010/main" xmlns="" val="701037358"/>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smtClean="0"/>
              <a:t>The Congruence Principle</a:t>
            </a:r>
          </a:p>
        </p:txBody>
      </p:sp>
      <p:sp>
        <p:nvSpPr>
          <p:cNvPr id="79875" name="Rectangle 3"/>
          <p:cNvSpPr>
            <a:spLocks noGrp="1" noChangeArrowheads="1"/>
          </p:cNvSpPr>
          <p:nvPr>
            <p:ph type="body" idx="4294967295"/>
          </p:nvPr>
        </p:nvSpPr>
        <p:spPr>
          <a:xfrm>
            <a:off x="539552" y="1437541"/>
            <a:ext cx="7993063" cy="5051058"/>
          </a:xfrm>
        </p:spPr>
        <p:txBody>
          <a:bodyPr/>
          <a:lstStyle/>
          <a:p>
            <a:pPr eaLnBrk="1" hangingPunct="1">
              <a:buNone/>
            </a:pPr>
            <a:r>
              <a:rPr lang="en-GB" sz="2800" b="1" dirty="0" smtClean="0"/>
              <a:t>In </a:t>
            </a:r>
            <a:r>
              <a:rPr lang="en-US" altLang="en-US" sz="2800" b="1" dirty="0">
                <a:solidFill>
                  <a:srgbClr val="000000"/>
                </a:solidFill>
              </a:rPr>
              <a:t>most contributing languages to Israeli (and unlike in Hebrew), </a:t>
            </a:r>
          </a:p>
          <a:p>
            <a:pPr eaLnBrk="1" hangingPunct="1">
              <a:buNone/>
            </a:pPr>
            <a:r>
              <a:rPr lang="en-US" altLang="en-US" sz="2800" b="1" dirty="0" smtClean="0">
                <a:solidFill>
                  <a:srgbClr val="000000"/>
                </a:solidFill>
              </a:rPr>
              <a:t>There are no pharyngeal consonants.</a:t>
            </a:r>
          </a:p>
          <a:p>
            <a:pPr eaLnBrk="1" hangingPunct="1">
              <a:buNone/>
            </a:pPr>
            <a:endParaRPr lang="en-US" altLang="en-US" sz="2800" b="1" dirty="0">
              <a:solidFill>
                <a:srgbClr val="000000"/>
              </a:solidFill>
            </a:endParaRPr>
          </a:p>
          <a:p>
            <a:pPr eaLnBrk="1" hangingPunct="1">
              <a:buNone/>
            </a:pPr>
            <a:r>
              <a:rPr lang="en-US" altLang="en-US" sz="2800" b="1" dirty="0" smtClean="0">
                <a:solidFill>
                  <a:srgbClr val="000000"/>
                </a:solidFill>
              </a:rPr>
              <a:t>The result:</a:t>
            </a:r>
            <a:endParaRPr lang="en-US" altLang="en-US" sz="2800" b="1" dirty="0">
              <a:solidFill>
                <a:srgbClr val="000000"/>
              </a:solidFill>
            </a:endParaRPr>
          </a:p>
          <a:p>
            <a:pPr eaLnBrk="1" hangingPunct="1">
              <a:buFontTx/>
              <a:buNone/>
            </a:pPr>
            <a:endParaRPr lang="en-US" altLang="en-US" sz="2000" b="1" dirty="0" smtClean="0">
              <a:solidFill>
                <a:srgbClr val="000000"/>
              </a:solidFill>
            </a:endParaRPr>
          </a:p>
          <a:p>
            <a:pPr eaLnBrk="1" hangingPunct="1">
              <a:lnSpc>
                <a:spcPct val="100000"/>
              </a:lnSpc>
              <a:buFontTx/>
              <a:buNone/>
            </a:pPr>
            <a:r>
              <a:rPr lang="en-US" altLang="en-US" sz="2800" b="1" dirty="0" smtClean="0">
                <a:solidFill>
                  <a:srgbClr val="000000"/>
                </a:solidFill>
              </a:rPr>
              <a:t>Pharyngeal </a:t>
            </a:r>
            <a:r>
              <a:rPr lang="en-US" altLang="en-US" sz="2800" b="1" dirty="0">
                <a:solidFill>
                  <a:srgbClr val="000000"/>
                </a:solidFill>
              </a:rPr>
              <a:t>Consonants are pronounced in Hebrew but </a:t>
            </a:r>
            <a:r>
              <a:rPr lang="en-US" altLang="en-US" sz="4800" b="1" dirty="0">
                <a:solidFill>
                  <a:srgbClr val="000000"/>
                </a:solidFill>
              </a:rPr>
              <a:t>not </a:t>
            </a:r>
            <a:r>
              <a:rPr lang="en-US" altLang="en-US" sz="2800" b="1" dirty="0">
                <a:solidFill>
                  <a:srgbClr val="000000"/>
                </a:solidFill>
              </a:rPr>
              <a:t>in Israeli:</a:t>
            </a:r>
          </a:p>
          <a:p>
            <a:pPr eaLnBrk="1" hangingPunct="1">
              <a:buFontTx/>
              <a:buNone/>
            </a:pPr>
            <a:r>
              <a:rPr lang="he-IL" altLang="en-US" sz="2800" b="1" dirty="0">
                <a:solidFill>
                  <a:srgbClr val="000000"/>
                </a:solidFill>
              </a:rPr>
              <a:t>ע</a:t>
            </a:r>
            <a:r>
              <a:rPr lang="en-US" altLang="en-US" sz="2800" b="1" dirty="0">
                <a:solidFill>
                  <a:srgbClr val="000000"/>
                </a:solidFill>
              </a:rPr>
              <a:t> </a:t>
            </a:r>
            <a:r>
              <a:rPr lang="he-IL" altLang="en-US" sz="2800" b="1" dirty="0">
                <a:solidFill>
                  <a:srgbClr val="000000"/>
                </a:solidFill>
              </a:rPr>
              <a:t>ח</a:t>
            </a:r>
          </a:p>
          <a:p>
            <a:pPr eaLnBrk="1" hangingPunct="1">
              <a:buFontTx/>
              <a:buNone/>
            </a:pPr>
            <a:r>
              <a:rPr lang="he-IL" altLang="en-US" sz="2800" b="1" dirty="0">
                <a:solidFill>
                  <a:srgbClr val="000000"/>
                </a:solidFill>
              </a:rPr>
              <a:t>ק</a:t>
            </a:r>
            <a:r>
              <a:rPr lang="en-US" altLang="en-US" sz="2800" b="1" dirty="0">
                <a:solidFill>
                  <a:srgbClr val="000000"/>
                </a:solidFill>
              </a:rPr>
              <a:t> </a:t>
            </a:r>
            <a:r>
              <a:rPr lang="he-IL" altLang="en-US" sz="2800" b="1" dirty="0">
                <a:solidFill>
                  <a:srgbClr val="000000"/>
                </a:solidFill>
              </a:rPr>
              <a:t>ט</a:t>
            </a:r>
            <a:r>
              <a:rPr lang="en-US" altLang="en-US" sz="2800" b="1" dirty="0">
                <a:solidFill>
                  <a:srgbClr val="000000"/>
                </a:solidFill>
              </a:rPr>
              <a:t> </a:t>
            </a:r>
            <a:r>
              <a:rPr lang="he-IL" altLang="en-US" sz="2800" b="1" dirty="0">
                <a:solidFill>
                  <a:srgbClr val="000000"/>
                </a:solidFill>
              </a:rPr>
              <a:t>צ</a:t>
            </a:r>
            <a:endParaRPr lang="en-US" altLang="en-US" sz="2800" b="1" dirty="0">
              <a:solidFill>
                <a:srgbClr val="000000"/>
              </a:solidFill>
            </a:endParaRPr>
          </a:p>
          <a:p>
            <a:pPr>
              <a:buFontTx/>
              <a:buNone/>
              <a:defRPr/>
            </a:pPr>
            <a:endParaRPr lang="en-AU" altLang="en-US" dirty="0" smtClean="0">
              <a:solidFill>
                <a:srgbClr val="000000"/>
              </a:solidFill>
            </a:endParaRPr>
          </a:p>
          <a:p>
            <a:pPr>
              <a:buFontTx/>
              <a:buNone/>
              <a:defRPr/>
            </a:pPr>
            <a:endParaRPr lang="en-AU" altLang="en-US" dirty="0" smtClean="0">
              <a:solidFill>
                <a:srgbClr val="000000"/>
              </a:solidFill>
            </a:endParaRPr>
          </a:p>
          <a:p>
            <a:pPr eaLnBrk="1" hangingPunct="1">
              <a:buFontTx/>
              <a:buNone/>
              <a:defRPr/>
            </a:pPr>
            <a:endParaRPr lang="en-US" altLang="en-US" dirty="0" smtClean="0">
              <a:solidFill>
                <a:srgbClr val="000000"/>
              </a:solidFill>
            </a:endParaRPr>
          </a:p>
          <a:p>
            <a:pPr eaLnBrk="1" hangingPunct="1">
              <a:buFontTx/>
              <a:buNone/>
              <a:defRPr/>
            </a:pPr>
            <a:endParaRPr lang="en-US" altLang="en-US" b="1" dirty="0" smtClean="0">
              <a:solidFill>
                <a:srgbClr val="000000"/>
              </a:solidFill>
            </a:endParaRPr>
          </a:p>
        </p:txBody>
      </p:sp>
      <p:pic>
        <p:nvPicPr>
          <p:cNvPr id="76804" name="Picture 2" descr="Imag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1725" y="260350"/>
            <a:ext cx="1357313"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4"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907132102"/>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4664"/>
            <a:ext cx="8305800" cy="609600"/>
          </a:xfrm>
        </p:spPr>
        <p:txBody>
          <a:bodyPr>
            <a:normAutofit/>
          </a:bodyPr>
          <a:lstStyle/>
          <a:p>
            <a:r>
              <a:rPr lang="en-US" sz="1800" b="1" dirty="0" smtClean="0"/>
              <a:t>‘</a:t>
            </a:r>
            <a:r>
              <a:rPr lang="en-US" sz="1800" b="1" dirty="0"/>
              <a:t>PHONO-SEMANTIC MATCHING’ (PSM, Zuckermann 2003</a:t>
            </a:r>
            <a:r>
              <a:rPr lang="en-US" sz="1800" b="1" dirty="0" smtClean="0"/>
              <a:t>)</a:t>
            </a:r>
            <a:endParaRPr lang="en-AU" sz="1800" b="1" dirty="0"/>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49</a:t>
            </a:fld>
            <a:endParaRPr lang="en-AU" dirty="0">
              <a:solidFill>
                <a:srgbClr val="000000"/>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980728"/>
            <a:ext cx="8419576"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39552" y="3785623"/>
            <a:ext cx="7668852" cy="2862322"/>
          </a:xfrm>
          <a:prstGeom prst="rect">
            <a:avLst/>
          </a:prstGeom>
        </p:spPr>
        <p:txBody>
          <a:bodyPr wrap="square">
            <a:spAutoFit/>
          </a:bodyPr>
          <a:lstStyle/>
          <a:p>
            <a:pPr hangingPunct="0"/>
            <a:r>
              <a:rPr lang="en-GB" sz="3600" dirty="0">
                <a:solidFill>
                  <a:srgbClr val="000000"/>
                </a:solidFill>
              </a:rPr>
              <a:t>PSM = Camouflaged borrowing in which a foreign lexical item is matched with a phonetically and semantically similar </a:t>
            </a:r>
            <a:r>
              <a:rPr lang="en-GB" sz="3600" b="1" u="sng" dirty="0">
                <a:solidFill>
                  <a:srgbClr val="000000"/>
                </a:solidFill>
              </a:rPr>
              <a:t>pre-existent</a:t>
            </a:r>
            <a:r>
              <a:rPr lang="en-GB" sz="3600" dirty="0">
                <a:solidFill>
                  <a:srgbClr val="000000"/>
                </a:solidFill>
              </a:rPr>
              <a:t> native word/root.</a:t>
            </a:r>
            <a:endParaRPr lang="en-AU" sz="3600" dirty="0">
              <a:solidFill>
                <a:srgbClr val="000000"/>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847678795"/>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4401" t="11501" r="4401" b="13167"/>
          <a:stretch>
            <a:fillRect/>
          </a:stretch>
        </p:blipFill>
        <p:spPr bwMode="auto">
          <a:xfrm>
            <a:off x="1692275" y="333375"/>
            <a:ext cx="6119813" cy="6065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613525"/>
            <a:ext cx="938213" cy="19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3387318"/>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50</a:t>
            </a:fld>
            <a:endParaRPr lang="en-AU" dirty="0">
              <a:solidFill>
                <a:srgbClr val="000000"/>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2800" y="260648"/>
            <a:ext cx="5091487" cy="6249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071670" y="6500835"/>
            <a:ext cx="3940490" cy="361492"/>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451059476"/>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6" descr="https://fbcdn-sphotos-e-a.akamaihd.net/hphotos-ak-ash3/538018_10152468679870495_42100741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300" y="548680"/>
            <a:ext cx="8568952" cy="3163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TextBox 4"/>
          <p:cNvSpPr txBox="1">
            <a:spLocks noChangeArrowheads="1"/>
          </p:cNvSpPr>
          <p:nvPr/>
        </p:nvSpPr>
        <p:spPr bwMode="auto">
          <a:xfrm>
            <a:off x="1187624" y="5805264"/>
            <a:ext cx="7128792" cy="584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0" tIns="45702" rIns="91400" bIns="45702">
            <a:spAutoFit/>
          </a:bodyPr>
          <a:lstStyle>
            <a:lvl1pPr algn="l" defTabSz="912813">
              <a:spcBef>
                <a:spcPct val="20000"/>
              </a:spcBef>
              <a:buFont typeface="Arial" pitchFamily="34" charset="0"/>
              <a:buChar char="•"/>
              <a:defRPr sz="2400">
                <a:solidFill>
                  <a:schemeClr val="tx1"/>
                </a:solidFill>
                <a:latin typeface="Georgia" pitchFamily="18" charset="0"/>
              </a:defRPr>
            </a:lvl1pPr>
            <a:lvl2pPr marL="742950" indent="-285750" algn="l" defTabSz="912813">
              <a:spcBef>
                <a:spcPct val="20000"/>
              </a:spcBef>
              <a:buFont typeface="Arial" pitchFamily="34" charset="0"/>
              <a:buChar char="–"/>
              <a:defRPr sz="2000">
                <a:solidFill>
                  <a:schemeClr val="tx1"/>
                </a:solidFill>
                <a:latin typeface="Georgia" pitchFamily="18" charset="0"/>
              </a:defRPr>
            </a:lvl2pPr>
            <a:lvl3pPr marL="1143000" indent="-228600" algn="l" defTabSz="912813">
              <a:spcBef>
                <a:spcPct val="20000"/>
              </a:spcBef>
              <a:buFont typeface="Arial" pitchFamily="34" charset="0"/>
              <a:buChar char="•"/>
              <a:defRPr>
                <a:solidFill>
                  <a:schemeClr val="tx1"/>
                </a:solidFill>
                <a:latin typeface="Georgia" pitchFamily="18" charset="0"/>
              </a:defRPr>
            </a:lvl3pPr>
            <a:lvl4pPr marL="1600200" indent="-228600" algn="l" defTabSz="912813">
              <a:spcBef>
                <a:spcPct val="20000"/>
              </a:spcBef>
              <a:buFont typeface="Arial" pitchFamily="34" charset="0"/>
              <a:buChar char="–"/>
              <a:defRPr sz="1600">
                <a:solidFill>
                  <a:schemeClr val="tx1"/>
                </a:solidFill>
                <a:latin typeface="Georgia" pitchFamily="18" charset="0"/>
              </a:defRPr>
            </a:lvl4pPr>
            <a:lvl5pPr marL="2057400" indent="-228600" algn="l" defTabSz="912813">
              <a:spcBef>
                <a:spcPct val="20000"/>
              </a:spcBef>
              <a:buFont typeface="Arial" pitchFamily="34" charset="0"/>
              <a:buChar char="»"/>
              <a:defRPr sz="16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buChar char="»"/>
              <a:defRPr sz="16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buChar char="»"/>
              <a:defRPr sz="16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buChar char="»"/>
              <a:defRPr sz="16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buChar char="»"/>
              <a:defRPr sz="1600">
                <a:solidFill>
                  <a:schemeClr val="tx1"/>
                </a:solidFill>
                <a:latin typeface="Georgia" pitchFamily="18" charset="0"/>
              </a:defRPr>
            </a:lvl9pPr>
          </a:lstStyle>
          <a:p>
            <a:pPr algn="ctr" eaLnBrk="0" fontAlgn="base" hangingPunct="0">
              <a:spcBef>
                <a:spcPct val="0"/>
              </a:spcBef>
              <a:spcAft>
                <a:spcPct val="0"/>
              </a:spcAft>
              <a:buFontTx/>
              <a:buNone/>
            </a:pPr>
            <a:r>
              <a:rPr lang="en-US" altLang="en-US" sz="3200" dirty="0" smtClean="0">
                <a:solidFill>
                  <a:srgbClr val="000000"/>
                </a:solidFill>
                <a:latin typeface="Times" pitchFamily="18" charset="0"/>
              </a:rPr>
              <a:t>(Google.co.il, 7 January 2013)</a:t>
            </a:r>
          </a:p>
        </p:txBody>
      </p:sp>
      <p:sp>
        <p:nvSpPr>
          <p:cNvPr id="79876" name="Subtitle 1"/>
          <p:cNvSpPr>
            <a:spLocks noGrp="1"/>
          </p:cNvSpPr>
          <p:nvPr>
            <p:ph type="subTitle" idx="1"/>
          </p:nvPr>
        </p:nvSpPr>
        <p:spPr>
          <a:xfrm>
            <a:off x="512646" y="3861048"/>
            <a:ext cx="8136259" cy="1806650"/>
          </a:xfrm>
        </p:spPr>
        <p:txBody>
          <a:bodyPr/>
          <a:lstStyle/>
          <a:p>
            <a:r>
              <a:rPr lang="en-AU" altLang="en-US" sz="2800" dirty="0" smtClean="0"/>
              <a:t>Two of three Israeli words here are </a:t>
            </a:r>
            <a:r>
              <a:rPr lang="en-AU" altLang="en-US" sz="2800" dirty="0" err="1" smtClean="0"/>
              <a:t>phono</a:t>
            </a:r>
            <a:r>
              <a:rPr lang="en-AU" altLang="en-US" sz="2800" dirty="0" smtClean="0"/>
              <a:t>-semantic matches: </a:t>
            </a:r>
          </a:p>
          <a:p>
            <a:pPr marL="457200" indent="-457200">
              <a:buFont typeface="Arial" pitchFamily="34" charset="0"/>
              <a:buChar char="•"/>
            </a:pPr>
            <a:r>
              <a:rPr lang="en-AU" altLang="en-US" sz="2800" i="1" dirty="0" err="1" smtClean="0"/>
              <a:t>buba</a:t>
            </a:r>
            <a:r>
              <a:rPr lang="en-AU" altLang="en-US" sz="2800" i="1" dirty="0" smtClean="0"/>
              <a:t> </a:t>
            </a:r>
            <a:r>
              <a:rPr lang="en-AU" altLang="en-US" sz="2800" dirty="0" smtClean="0"/>
              <a:t>‘doll’ (top)</a:t>
            </a:r>
          </a:p>
          <a:p>
            <a:pPr marL="457200" indent="-457200">
              <a:buFont typeface="Arial" pitchFamily="34" charset="0"/>
              <a:buChar char="•"/>
            </a:pPr>
            <a:r>
              <a:rPr lang="en-AU" altLang="en-US" sz="2800" i="1" dirty="0" err="1" smtClean="0"/>
              <a:t>glida</a:t>
            </a:r>
            <a:r>
              <a:rPr lang="en-AU" altLang="en-US" sz="2800" i="1" dirty="0" smtClean="0"/>
              <a:t> </a:t>
            </a:r>
            <a:r>
              <a:rPr lang="en-AU" altLang="en-US" sz="2800" dirty="0" smtClean="0"/>
              <a:t>‘ice-cream’ (right) </a:t>
            </a:r>
          </a:p>
        </p:txBody>
      </p:sp>
      <p:sp>
        <p:nvSpPr>
          <p:cNvPr id="6" name="TextBox 5"/>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964340439"/>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611560" y="667266"/>
            <a:ext cx="8305800" cy="609600"/>
          </a:xfrm>
        </p:spPr>
        <p:txBody>
          <a:bodyPr/>
          <a:lstStyle/>
          <a:p>
            <a:pPr eaLnBrk="1" hangingPunct="1"/>
            <a:r>
              <a:rPr lang="en-US" altLang="en-US" sz="4000" dirty="0" smtClean="0"/>
              <a:t>Calquing</a:t>
            </a:r>
            <a:endParaRPr lang="en-US" altLang="en-US" sz="3000" dirty="0" smtClean="0"/>
          </a:p>
        </p:txBody>
      </p:sp>
      <p:sp>
        <p:nvSpPr>
          <p:cNvPr id="79875" name="Rectangle 3"/>
          <p:cNvSpPr>
            <a:spLocks noGrp="1" noChangeArrowheads="1"/>
          </p:cNvSpPr>
          <p:nvPr>
            <p:ph type="body" idx="4294967295"/>
          </p:nvPr>
        </p:nvSpPr>
        <p:spPr>
          <a:xfrm>
            <a:off x="395448" y="1294204"/>
            <a:ext cx="7993063" cy="5391150"/>
          </a:xfrm>
        </p:spPr>
        <p:txBody>
          <a:bodyPr/>
          <a:lstStyle/>
          <a:p>
            <a:pPr>
              <a:buFontTx/>
              <a:buNone/>
              <a:defRPr/>
            </a:pPr>
            <a:r>
              <a:rPr lang="en-US" altLang="en-US" sz="2800" b="1" dirty="0">
                <a:solidFill>
                  <a:srgbClr val="000000"/>
                </a:solidFill>
              </a:rPr>
              <a:t>	</a:t>
            </a:r>
            <a:r>
              <a:rPr lang="en-US" altLang="en-US" sz="2800" b="1" dirty="0" smtClean="0">
                <a:solidFill>
                  <a:srgbClr val="000000"/>
                </a:solidFill>
              </a:rPr>
              <a:t>Israeli: </a:t>
            </a:r>
            <a:r>
              <a:rPr lang="he-IL" altLang="en-US" sz="2800" dirty="0" smtClean="0">
                <a:solidFill>
                  <a:srgbClr val="000000"/>
                </a:solidFill>
                <a:cs typeface="Arial" charset="0"/>
              </a:rPr>
              <a:t>מה </a:t>
            </a:r>
            <a:r>
              <a:rPr lang="he-IL" altLang="en-US" sz="2800" dirty="0">
                <a:solidFill>
                  <a:srgbClr val="000000"/>
                </a:solidFill>
                <a:cs typeface="Arial" charset="0"/>
              </a:rPr>
              <a:t>נשמע</a:t>
            </a:r>
            <a:r>
              <a:rPr lang="en-AU" altLang="en-US" sz="2800" dirty="0">
                <a:solidFill>
                  <a:srgbClr val="000000"/>
                </a:solidFill>
              </a:rPr>
              <a:t>  </a:t>
            </a:r>
            <a:r>
              <a:rPr lang="en-US" altLang="en-US" sz="2800" i="1" dirty="0" err="1">
                <a:solidFill>
                  <a:srgbClr val="000000"/>
                </a:solidFill>
              </a:rPr>
              <a:t>má</a:t>
            </a:r>
            <a:r>
              <a:rPr lang="en-US" altLang="en-US" sz="2800" i="1" dirty="0">
                <a:solidFill>
                  <a:srgbClr val="000000"/>
                </a:solidFill>
              </a:rPr>
              <a:t> </a:t>
            </a:r>
            <a:r>
              <a:rPr lang="en-US" altLang="en-US" sz="2800" i="1" dirty="0" err="1">
                <a:solidFill>
                  <a:srgbClr val="000000"/>
                </a:solidFill>
              </a:rPr>
              <a:t>nishmà</a:t>
            </a:r>
            <a:r>
              <a:rPr lang="en-US" altLang="en-US" sz="2800" dirty="0">
                <a:solidFill>
                  <a:srgbClr val="000000"/>
                </a:solidFill>
              </a:rPr>
              <a:t>, </a:t>
            </a:r>
            <a:endParaRPr lang="en-US" altLang="en-US" sz="2800" dirty="0" smtClean="0">
              <a:solidFill>
                <a:srgbClr val="000000"/>
              </a:solidFill>
            </a:endParaRPr>
          </a:p>
          <a:p>
            <a:pPr>
              <a:buFontTx/>
              <a:buNone/>
              <a:defRPr/>
            </a:pPr>
            <a:r>
              <a:rPr lang="en-US" altLang="en-US" sz="2800" dirty="0">
                <a:solidFill>
                  <a:srgbClr val="000000"/>
                </a:solidFill>
              </a:rPr>
              <a:t>	</a:t>
            </a:r>
            <a:r>
              <a:rPr lang="en-US" altLang="en-US" sz="2800" dirty="0" smtClean="0">
                <a:solidFill>
                  <a:srgbClr val="000000"/>
                </a:solidFill>
              </a:rPr>
              <a:t>lit</a:t>
            </a:r>
            <a:r>
              <a:rPr lang="en-US" altLang="en-US" sz="2800" dirty="0">
                <a:solidFill>
                  <a:srgbClr val="000000"/>
                </a:solidFill>
              </a:rPr>
              <a:t>. </a:t>
            </a:r>
            <a:r>
              <a:rPr lang="en-US" altLang="en-US" sz="2800" dirty="0" smtClean="0">
                <a:solidFill>
                  <a:srgbClr val="000000"/>
                </a:solidFill>
              </a:rPr>
              <a:t>	‘</a:t>
            </a:r>
            <a:r>
              <a:rPr lang="en-US" altLang="en-US" sz="2800" dirty="0">
                <a:solidFill>
                  <a:srgbClr val="000000"/>
                </a:solidFill>
              </a:rPr>
              <a:t>What does one hear? / What is heard</a:t>
            </a:r>
            <a:r>
              <a:rPr lang="en-US" altLang="en-US" sz="2800" dirty="0" smtClean="0">
                <a:solidFill>
                  <a:srgbClr val="000000"/>
                </a:solidFill>
              </a:rPr>
              <a:t>?’,</a:t>
            </a:r>
            <a:endParaRPr lang="en-US" altLang="en-US" sz="2800" dirty="0">
              <a:solidFill>
                <a:srgbClr val="000000"/>
              </a:solidFill>
            </a:endParaRPr>
          </a:p>
          <a:p>
            <a:pPr>
              <a:buFontTx/>
              <a:buNone/>
              <a:defRPr/>
            </a:pPr>
            <a:r>
              <a:rPr lang="en-US" altLang="en-US" sz="2800" dirty="0" smtClean="0">
                <a:solidFill>
                  <a:srgbClr val="000000"/>
                </a:solidFill>
              </a:rPr>
              <a:t>	i.e</a:t>
            </a:r>
            <a:r>
              <a:rPr lang="en-US" altLang="en-US" sz="2800" dirty="0">
                <a:solidFill>
                  <a:srgbClr val="000000"/>
                </a:solidFill>
              </a:rPr>
              <a:t>. ‘How are you?’</a:t>
            </a:r>
          </a:p>
          <a:p>
            <a:pPr>
              <a:lnSpc>
                <a:spcPct val="100000"/>
              </a:lnSpc>
              <a:buFontTx/>
              <a:buNone/>
              <a:defRPr/>
            </a:pPr>
            <a:r>
              <a:rPr lang="en-US" altLang="en-US" sz="2800" dirty="0">
                <a:solidFill>
                  <a:srgbClr val="000000"/>
                </a:solidFill>
              </a:rPr>
              <a:t>&lt;&lt;&lt;</a:t>
            </a:r>
            <a:endParaRPr lang="en-AU" altLang="en-US" sz="2800" dirty="0">
              <a:solidFill>
                <a:srgbClr val="000000"/>
              </a:solidFill>
            </a:endParaRPr>
          </a:p>
          <a:p>
            <a:pPr marL="514350" indent="-514350">
              <a:buFontTx/>
              <a:buAutoNum type="arabicParenBoth"/>
              <a:defRPr/>
            </a:pPr>
            <a:r>
              <a:rPr lang="en-US" altLang="en-US" sz="2800" b="1" dirty="0" smtClean="0">
                <a:solidFill>
                  <a:srgbClr val="000000"/>
                </a:solidFill>
              </a:rPr>
              <a:t>Yiddish</a:t>
            </a:r>
            <a:r>
              <a:rPr lang="en-US" altLang="en-US" sz="2800" dirty="0">
                <a:solidFill>
                  <a:srgbClr val="000000"/>
                </a:solidFill>
              </a:rPr>
              <a:t>: </a:t>
            </a:r>
            <a:r>
              <a:rPr lang="he-IL" altLang="en-US" sz="2800" dirty="0">
                <a:solidFill>
                  <a:srgbClr val="000000"/>
                </a:solidFill>
                <a:cs typeface="Arial" charset="0"/>
              </a:rPr>
              <a:t>וואָס הערט זיך</a:t>
            </a:r>
            <a:r>
              <a:rPr lang="en-AU" altLang="en-US" sz="2800" dirty="0">
                <a:solidFill>
                  <a:srgbClr val="000000"/>
                </a:solidFill>
              </a:rPr>
              <a:t> </a:t>
            </a:r>
            <a:r>
              <a:rPr lang="en-US" altLang="en-US" sz="2800" i="1" dirty="0" err="1">
                <a:solidFill>
                  <a:srgbClr val="000000"/>
                </a:solidFill>
              </a:rPr>
              <a:t>vos</a:t>
            </a:r>
            <a:r>
              <a:rPr lang="en-US" altLang="en-US" sz="2800" i="1" dirty="0">
                <a:solidFill>
                  <a:srgbClr val="000000"/>
                </a:solidFill>
              </a:rPr>
              <a:t> </a:t>
            </a:r>
            <a:r>
              <a:rPr lang="en-US" altLang="en-US" sz="2800" i="1" dirty="0" err="1">
                <a:solidFill>
                  <a:srgbClr val="000000"/>
                </a:solidFill>
              </a:rPr>
              <a:t>hert</a:t>
            </a:r>
            <a:r>
              <a:rPr lang="en-US" altLang="en-US" sz="2800" i="1" dirty="0">
                <a:solidFill>
                  <a:srgbClr val="000000"/>
                </a:solidFill>
              </a:rPr>
              <a:t> </a:t>
            </a:r>
            <a:r>
              <a:rPr lang="en-US" altLang="en-US" sz="2800" i="1" dirty="0" err="1">
                <a:solidFill>
                  <a:srgbClr val="000000"/>
                </a:solidFill>
              </a:rPr>
              <a:t>zikh</a:t>
            </a:r>
            <a:r>
              <a:rPr lang="en-US" altLang="en-US" sz="2800" i="1" dirty="0">
                <a:solidFill>
                  <a:srgbClr val="000000"/>
                </a:solidFill>
              </a:rPr>
              <a:t> (</a:t>
            </a:r>
            <a:r>
              <a:rPr lang="en-US" altLang="en-US" sz="2800" i="1" dirty="0" err="1">
                <a:solidFill>
                  <a:srgbClr val="000000"/>
                </a:solidFill>
              </a:rPr>
              <a:t>vsértsəkh</a:t>
            </a:r>
            <a:r>
              <a:rPr lang="en-US" altLang="en-US" sz="2800" dirty="0" smtClean="0">
                <a:solidFill>
                  <a:srgbClr val="000000"/>
                </a:solidFill>
              </a:rPr>
              <a:t>),</a:t>
            </a:r>
          </a:p>
          <a:p>
            <a:pPr marL="0" indent="0">
              <a:buNone/>
              <a:defRPr/>
            </a:pPr>
            <a:r>
              <a:rPr lang="en-US" altLang="en-US" sz="2800" dirty="0">
                <a:solidFill>
                  <a:srgbClr val="000000"/>
                </a:solidFill>
              </a:rPr>
              <a:t>	</a:t>
            </a:r>
            <a:r>
              <a:rPr lang="en-US" altLang="en-US" sz="2800" dirty="0" smtClean="0">
                <a:solidFill>
                  <a:srgbClr val="000000"/>
                </a:solidFill>
              </a:rPr>
              <a:t>lit</a:t>
            </a:r>
            <a:r>
              <a:rPr lang="en-US" altLang="en-US" sz="2800" dirty="0">
                <a:solidFill>
                  <a:srgbClr val="000000"/>
                </a:solidFill>
              </a:rPr>
              <a:t>. ‘What’s heard?, What does one hear?’, </a:t>
            </a:r>
            <a:r>
              <a:rPr lang="en-US" altLang="en-US" sz="2800" dirty="0" smtClean="0">
                <a:solidFill>
                  <a:srgbClr val="000000"/>
                </a:solidFill>
              </a:rPr>
              <a:t>	i.e</a:t>
            </a:r>
            <a:r>
              <a:rPr lang="en-US" altLang="en-US" sz="2800" dirty="0">
                <a:solidFill>
                  <a:srgbClr val="000000"/>
                </a:solidFill>
              </a:rPr>
              <a:t>. ‘How are you?’, ‘What’s up?’</a:t>
            </a:r>
            <a:endParaRPr lang="en-AU" altLang="en-US" sz="2800" dirty="0">
              <a:solidFill>
                <a:srgbClr val="000000"/>
              </a:solidFill>
            </a:endParaRPr>
          </a:p>
          <a:p>
            <a:pPr>
              <a:buFontTx/>
              <a:buNone/>
              <a:defRPr/>
            </a:pPr>
            <a:r>
              <a:rPr lang="en-US" altLang="en-US" sz="2800" b="1" dirty="0">
                <a:solidFill>
                  <a:srgbClr val="000000"/>
                </a:solidFill>
              </a:rPr>
              <a:t>+(2) Russian:</a:t>
            </a:r>
            <a:r>
              <a:rPr lang="en-US" altLang="en-US" sz="2800" dirty="0">
                <a:solidFill>
                  <a:srgbClr val="000000"/>
                </a:solidFill>
              </a:rPr>
              <a:t> </a:t>
            </a:r>
            <a:r>
              <a:rPr lang="ru-RU" altLang="en-US" sz="2800" dirty="0">
                <a:solidFill>
                  <a:srgbClr val="000000"/>
                </a:solidFill>
              </a:rPr>
              <a:t>Что слышно </a:t>
            </a:r>
            <a:r>
              <a:rPr lang="en-US" altLang="en-US" sz="2800" i="1" dirty="0" err="1">
                <a:solidFill>
                  <a:srgbClr val="000000"/>
                </a:solidFill>
              </a:rPr>
              <a:t>chto</a:t>
            </a:r>
            <a:r>
              <a:rPr lang="en-US" altLang="en-US" sz="2800" i="1" dirty="0">
                <a:solidFill>
                  <a:srgbClr val="000000"/>
                </a:solidFill>
              </a:rPr>
              <a:t> </a:t>
            </a:r>
            <a:r>
              <a:rPr lang="en-US" altLang="en-US" sz="2800" i="1" dirty="0" err="1">
                <a:solidFill>
                  <a:srgbClr val="000000"/>
                </a:solidFill>
              </a:rPr>
              <a:t>sl</a:t>
            </a:r>
            <a:r>
              <a:rPr lang="en-US" altLang="en-US" sz="2800" i="1" dirty="0" err="1">
                <a:solidFill>
                  <a:srgbClr val="000000"/>
                </a:solidFill>
                <a:sym typeface="DCBSymbol" pitchFamily="2" charset="2"/>
              </a:rPr>
              <a:t>y</a:t>
            </a:r>
            <a:r>
              <a:rPr lang="en-US" altLang="en-US" sz="2800" i="1" dirty="0" err="1">
                <a:solidFill>
                  <a:srgbClr val="000000"/>
                </a:solidFill>
              </a:rPr>
              <a:t>shno</a:t>
            </a:r>
            <a:r>
              <a:rPr lang="en-US" altLang="en-US" sz="2800" dirty="0">
                <a:solidFill>
                  <a:srgbClr val="000000"/>
                </a:solidFill>
              </a:rPr>
              <a:t> ‘id.’</a:t>
            </a:r>
            <a:endParaRPr lang="en-AU" altLang="en-US" sz="2800" dirty="0">
              <a:solidFill>
                <a:srgbClr val="000000"/>
              </a:solidFill>
            </a:endParaRPr>
          </a:p>
          <a:p>
            <a:pPr>
              <a:buFontTx/>
              <a:buNone/>
              <a:defRPr/>
            </a:pPr>
            <a:r>
              <a:rPr lang="en-US" altLang="en-US" sz="2800" b="1" dirty="0">
                <a:solidFill>
                  <a:srgbClr val="000000"/>
                </a:solidFill>
              </a:rPr>
              <a:t>+(3) Polish:</a:t>
            </a:r>
            <a:r>
              <a:rPr lang="en-US" altLang="en-US" sz="2800" dirty="0">
                <a:solidFill>
                  <a:srgbClr val="000000"/>
                </a:solidFill>
              </a:rPr>
              <a:t> </a:t>
            </a:r>
            <a:r>
              <a:rPr lang="en-US" altLang="en-US" sz="2800" i="1" dirty="0">
                <a:solidFill>
                  <a:srgbClr val="000000"/>
                </a:solidFill>
              </a:rPr>
              <a:t>Co </a:t>
            </a:r>
            <a:r>
              <a:rPr lang="en-US" altLang="en-US" sz="2800" i="1" dirty="0" err="1">
                <a:solidFill>
                  <a:srgbClr val="000000"/>
                </a:solidFill>
              </a:rPr>
              <a:t>s</a:t>
            </a:r>
            <a:r>
              <a:rPr lang="en-US" altLang="en-US" sz="2800" i="1" dirty="0" err="1">
                <a:solidFill>
                  <a:srgbClr val="000000"/>
                </a:solidFill>
                <a:sym typeface="SILDoulosIPA" pitchFamily="2" charset="2"/>
              </a:rPr>
              <a:t>ɫ</a:t>
            </a:r>
            <a:r>
              <a:rPr lang="en-US" altLang="en-US" sz="2800" i="1" dirty="0" err="1">
                <a:solidFill>
                  <a:srgbClr val="000000"/>
                </a:solidFill>
              </a:rPr>
              <a:t>ycha</a:t>
            </a:r>
            <a:r>
              <a:rPr lang="pl-PL" altLang="en-US" sz="2800" i="1" dirty="0">
                <a:solidFill>
                  <a:srgbClr val="000000"/>
                </a:solidFill>
              </a:rPr>
              <a:t>ć</a:t>
            </a:r>
            <a:r>
              <a:rPr lang="en-US" altLang="en-US" sz="2800" dirty="0">
                <a:solidFill>
                  <a:srgbClr val="000000"/>
                </a:solidFill>
              </a:rPr>
              <a:t> ‘id.’ </a:t>
            </a:r>
          </a:p>
          <a:p>
            <a:pPr>
              <a:buFontTx/>
              <a:buNone/>
              <a:defRPr/>
            </a:pPr>
            <a:r>
              <a:rPr lang="en-US" altLang="en-US" sz="2800" b="1" dirty="0">
                <a:solidFill>
                  <a:srgbClr val="000000"/>
                </a:solidFill>
              </a:rPr>
              <a:t>+(4) Romanian:</a:t>
            </a:r>
            <a:r>
              <a:rPr lang="en-US" altLang="en-US" sz="2800" dirty="0">
                <a:solidFill>
                  <a:srgbClr val="000000"/>
                </a:solidFill>
              </a:rPr>
              <a:t> </a:t>
            </a:r>
            <a:r>
              <a:rPr lang="en-US" altLang="en-US" sz="2800" i="1" dirty="0" err="1">
                <a:solidFill>
                  <a:srgbClr val="000000"/>
                </a:solidFill>
              </a:rPr>
              <a:t>Ce</a:t>
            </a:r>
            <a:r>
              <a:rPr lang="en-US" altLang="en-US" sz="2800" i="1" dirty="0">
                <a:solidFill>
                  <a:srgbClr val="000000"/>
                </a:solidFill>
              </a:rPr>
              <a:t> se </a:t>
            </a:r>
            <a:r>
              <a:rPr lang="en-US" altLang="en-US" sz="2800" i="1" dirty="0" err="1">
                <a:solidFill>
                  <a:srgbClr val="000000"/>
                </a:solidFill>
              </a:rPr>
              <a:t>aude</a:t>
            </a:r>
            <a:r>
              <a:rPr lang="en-US" altLang="en-US" sz="2800" i="1" dirty="0">
                <a:solidFill>
                  <a:srgbClr val="000000"/>
                </a:solidFill>
              </a:rPr>
              <a:t> </a:t>
            </a:r>
            <a:r>
              <a:rPr lang="en-US" altLang="en-US" sz="2800" dirty="0">
                <a:solidFill>
                  <a:srgbClr val="000000"/>
                </a:solidFill>
              </a:rPr>
              <a:t>‘id.’ </a:t>
            </a:r>
          </a:p>
          <a:p>
            <a:pPr>
              <a:buFontTx/>
              <a:buNone/>
              <a:defRPr/>
            </a:pPr>
            <a:endParaRPr lang="en-AU" altLang="en-US" dirty="0" smtClean="0">
              <a:solidFill>
                <a:srgbClr val="000000"/>
              </a:solidFill>
            </a:endParaRPr>
          </a:p>
          <a:p>
            <a:pPr>
              <a:buFontTx/>
              <a:buNone/>
              <a:defRPr/>
            </a:pPr>
            <a:endParaRPr lang="en-AU" altLang="en-US" dirty="0" smtClean="0">
              <a:solidFill>
                <a:srgbClr val="000000"/>
              </a:solidFill>
            </a:endParaRPr>
          </a:p>
          <a:p>
            <a:pPr eaLnBrk="1" hangingPunct="1">
              <a:buFontTx/>
              <a:buNone/>
              <a:defRPr/>
            </a:pPr>
            <a:endParaRPr lang="en-US" altLang="en-US" dirty="0" smtClean="0">
              <a:solidFill>
                <a:srgbClr val="000000"/>
              </a:solidFill>
            </a:endParaRPr>
          </a:p>
          <a:p>
            <a:pPr eaLnBrk="1" hangingPunct="1">
              <a:buFontTx/>
              <a:buNone/>
              <a:defRPr/>
            </a:pPr>
            <a:endParaRPr lang="en-US" altLang="en-US" b="1" dirty="0" smtClean="0">
              <a:solidFill>
                <a:srgbClr val="000000"/>
              </a:solidFill>
            </a:endParaRPr>
          </a:p>
        </p:txBody>
      </p:sp>
      <p:pic>
        <p:nvPicPr>
          <p:cNvPr id="76804" name="Picture 2" descr="Imag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1725" y="260350"/>
            <a:ext cx="1357313"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4"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860403891"/>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53</a:t>
            </a:fld>
            <a:endParaRPr lang="en-AU" dirty="0">
              <a:solidFill>
                <a:srgbClr val="000000"/>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340768"/>
            <a:ext cx="8136904"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827584" y="3894479"/>
            <a:ext cx="7200800" cy="2244012"/>
          </a:xfrm>
          <a:prstGeom prst="rect">
            <a:avLst/>
          </a:prstGeom>
        </p:spPr>
        <p:txBody>
          <a:bodyPr wrap="square">
            <a:spAutoFit/>
          </a:bodyPr>
          <a:lstStyle/>
          <a:p>
            <a:pPr algn="just">
              <a:lnSpc>
                <a:spcPct val="150000"/>
              </a:lnSpc>
              <a:tabLst>
                <a:tab pos="5600700" algn="r"/>
              </a:tabLst>
            </a:pPr>
            <a:r>
              <a:rPr lang="en-GB" sz="2400" dirty="0">
                <a:solidFill>
                  <a:srgbClr val="000000"/>
                </a:solidFill>
                <a:latin typeface="Times New Roman"/>
              </a:rPr>
              <a:t>The useful outcome is that </a:t>
            </a:r>
            <a:r>
              <a:rPr lang="en-GB" sz="2400" u="sng" dirty="0">
                <a:solidFill>
                  <a:srgbClr val="000000"/>
                </a:solidFill>
                <a:latin typeface="Times New Roman"/>
              </a:rPr>
              <a:t>multi-layered</a:t>
            </a:r>
            <a:r>
              <a:rPr lang="en-GB" sz="2400" dirty="0">
                <a:solidFill>
                  <a:srgbClr val="000000"/>
                </a:solidFill>
                <a:latin typeface="Times New Roman"/>
              </a:rPr>
              <a:t> Israeli has a historically-related minimal pair, the Yiddish-descent phrase being of a lower register compared with </a:t>
            </a:r>
            <a:r>
              <a:rPr lang="en-GB" sz="2400" i="1" dirty="0" err="1">
                <a:solidFill>
                  <a:srgbClr val="000000"/>
                </a:solidFill>
                <a:latin typeface="Times New Roman"/>
              </a:rPr>
              <a:t>khashkhú</a:t>
            </a:r>
            <a:r>
              <a:rPr lang="en-GB" sz="2400" i="1" dirty="0">
                <a:solidFill>
                  <a:srgbClr val="000000"/>
                </a:solidFill>
                <a:latin typeface="Times New Roman"/>
              </a:rPr>
              <a:t> </a:t>
            </a:r>
            <a:r>
              <a:rPr lang="en-GB" sz="2400" i="1" dirty="0" err="1">
                <a:solidFill>
                  <a:srgbClr val="000000"/>
                </a:solidFill>
                <a:latin typeface="Times New Roman"/>
              </a:rPr>
              <a:t>enáv</a:t>
            </a:r>
            <a:r>
              <a:rPr lang="en-GB" sz="2400" i="1" dirty="0">
                <a:solidFill>
                  <a:srgbClr val="000000"/>
                </a:solidFill>
                <a:latin typeface="Times New Roman"/>
              </a:rPr>
              <a:t> </a:t>
            </a:r>
            <a:r>
              <a:rPr lang="en-GB" sz="2400" dirty="0">
                <a:solidFill>
                  <a:srgbClr val="000000"/>
                </a:solidFill>
                <a:latin typeface="Times New Roman"/>
              </a:rPr>
              <a:t>(thus pronounced in Israeli).</a:t>
            </a:r>
            <a:endParaRPr lang="en-AU" sz="2400" dirty="0">
              <a:solidFill>
                <a:srgbClr val="000000"/>
              </a:solidFill>
              <a:latin typeface="Arial Unicode MS"/>
            </a:endParaRPr>
          </a:p>
        </p:txBody>
      </p:sp>
      <p:pic>
        <p:nvPicPr>
          <p:cNvPr id="8"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
        <p:nvSpPr>
          <p:cNvPr id="9" name="Rectangle 2"/>
          <p:cNvSpPr>
            <a:spLocks noGrp="1" noChangeArrowheads="1"/>
          </p:cNvSpPr>
          <p:nvPr>
            <p:ph type="title" idx="4294967295"/>
          </p:nvPr>
        </p:nvSpPr>
        <p:spPr>
          <a:xfrm>
            <a:off x="611560" y="667266"/>
            <a:ext cx="8305800" cy="609600"/>
          </a:xfrm>
        </p:spPr>
        <p:txBody>
          <a:bodyPr/>
          <a:lstStyle/>
          <a:p>
            <a:pPr eaLnBrk="1" hangingPunct="1"/>
            <a:r>
              <a:rPr lang="en-US" altLang="en-US" sz="4000" dirty="0" smtClean="0"/>
              <a:t>Calquing</a:t>
            </a:r>
            <a:endParaRPr lang="en-US" altLang="en-US" sz="3000" dirty="0" smtClean="0"/>
          </a:p>
        </p:txBody>
      </p:sp>
    </p:spTree>
    <p:extLst>
      <p:ext uri="{BB962C8B-B14F-4D97-AF65-F5344CB8AC3E}">
        <p14:creationId xmlns:p14="http://schemas.microsoft.com/office/powerpoint/2010/main" xmlns="" val="1563737503"/>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b="0" smtClean="0"/>
              <a:t>Horizontal Gene Transfer</a:t>
            </a:r>
            <a:r>
              <a:rPr lang="en-US" altLang="en-US" sz="2400" b="0" smtClean="0"/>
              <a:t/>
            </a:r>
            <a:br>
              <a:rPr lang="en-US" altLang="en-US" sz="2400" b="0" smtClean="0"/>
            </a:br>
            <a:r>
              <a:rPr lang="en-US" altLang="en-US" b="0" smtClean="0"/>
              <a:t/>
            </a:r>
            <a:br>
              <a:rPr lang="en-US" altLang="en-US" b="0" smtClean="0"/>
            </a:br>
            <a:endParaRPr lang="en-US" altLang="en-US" smtClean="0"/>
          </a:p>
        </p:txBody>
      </p:sp>
      <p:sp>
        <p:nvSpPr>
          <p:cNvPr id="78851" name="Rectangle 3"/>
          <p:cNvSpPr>
            <a:spLocks noGrp="1" noChangeArrowheads="1"/>
          </p:cNvSpPr>
          <p:nvPr>
            <p:ph type="body" idx="4294967295"/>
          </p:nvPr>
        </p:nvSpPr>
        <p:spPr>
          <a:xfrm>
            <a:off x="684213" y="1268413"/>
            <a:ext cx="7626350" cy="5256212"/>
          </a:xfrm>
        </p:spPr>
        <p:txBody>
          <a:bodyPr/>
          <a:lstStyle/>
          <a:p>
            <a:pPr marL="457200" indent="-457200" eaLnBrk="1" hangingPunct="1">
              <a:buFontTx/>
              <a:buNone/>
            </a:pPr>
            <a:r>
              <a:rPr lang="en-AU" altLang="en-US" sz="2800" b="1" smtClean="0">
                <a:solidFill>
                  <a:srgbClr val="000000"/>
                </a:solidFill>
              </a:rPr>
              <a:t>Inadvertent Calquing in Israeli</a:t>
            </a:r>
          </a:p>
          <a:p>
            <a:pPr marL="457200" indent="-457200" eaLnBrk="1" hangingPunct="1">
              <a:buFontTx/>
              <a:buNone/>
            </a:pPr>
            <a:endParaRPr lang="he-IL" altLang="en-US" smtClean="0">
              <a:solidFill>
                <a:srgbClr val="000000"/>
              </a:solidFill>
            </a:endParaRPr>
          </a:p>
          <a:p>
            <a:pPr marL="457200" indent="-457200" algn="r" rtl="1" eaLnBrk="1" hangingPunct="1">
              <a:buFontTx/>
              <a:buNone/>
            </a:pPr>
            <a:r>
              <a:rPr lang="he-IL" altLang="en-US" sz="4000" b="1" smtClean="0">
                <a:solidFill>
                  <a:srgbClr val="000000"/>
                </a:solidFill>
              </a:rPr>
              <a:t>"ועל כל מתנגדינו אנחנו </a:t>
            </a:r>
            <a:r>
              <a:rPr lang="he-IL" altLang="en-US" sz="4000" b="1" u="sng" smtClean="0">
                <a:solidFill>
                  <a:srgbClr val="000000"/>
                </a:solidFill>
              </a:rPr>
              <a:t>מצפצפים</a:t>
            </a:r>
            <a:r>
              <a:rPr lang="he-IL" altLang="en-US" sz="4000" b="1" smtClean="0">
                <a:solidFill>
                  <a:srgbClr val="000000"/>
                </a:solidFill>
              </a:rPr>
              <a:t>!"</a:t>
            </a:r>
          </a:p>
          <a:p>
            <a:pPr marL="457200" indent="-457200" algn="r" rtl="1" eaLnBrk="1" hangingPunct="1">
              <a:buFontTx/>
              <a:buNone/>
            </a:pPr>
            <a:endParaRPr lang="he-IL" altLang="en-US" smtClean="0"/>
          </a:p>
          <a:p>
            <a:pPr marL="457200" indent="-457200" algn="r" rtl="1" eaLnBrk="1" hangingPunct="1">
              <a:buFontTx/>
              <a:buNone/>
            </a:pPr>
            <a:r>
              <a:rPr lang="he-IL" altLang="en-US" smtClean="0"/>
              <a:t>המשפט האחרון בהמנון גדוד מגיני השפה!</a:t>
            </a:r>
          </a:p>
          <a:p>
            <a:pPr marL="457200" indent="-457200" algn="r" rtl="1" eaLnBrk="1" hangingPunct="1">
              <a:buFontTx/>
              <a:buNone/>
            </a:pPr>
            <a:endParaRPr lang="he-IL" altLang="en-US" smtClean="0"/>
          </a:p>
          <a:p>
            <a:pPr marL="457200" indent="-457200" algn="r" rtl="1" eaLnBrk="1" hangingPunct="1">
              <a:buFontTx/>
              <a:buNone/>
            </a:pPr>
            <a:r>
              <a:rPr lang="he-IL" altLang="en-US" smtClean="0"/>
              <a:t>הפוסל ב"מומו" פוסל וטובל ו"שרץ" בידו: </a:t>
            </a:r>
          </a:p>
          <a:p>
            <a:pPr marL="457200" indent="-457200" algn="r" rtl="1" eaLnBrk="1" hangingPunct="1">
              <a:buFontTx/>
              <a:buNone/>
            </a:pPr>
            <a:r>
              <a:rPr lang="he-IL" altLang="en-US" smtClean="0"/>
              <a:t>מיר </a:t>
            </a:r>
            <a:r>
              <a:rPr lang="he-IL" altLang="en-US" sz="2800" b="1" u="sng" smtClean="0"/>
              <a:t>פייפן</a:t>
            </a:r>
            <a:r>
              <a:rPr lang="he-IL" altLang="en-US" sz="2800" smtClean="0"/>
              <a:t> </a:t>
            </a:r>
            <a:r>
              <a:rPr lang="he-IL" altLang="en-US" smtClean="0"/>
              <a:t>זיך </a:t>
            </a:r>
            <a:r>
              <a:rPr lang="he-IL" altLang="en-US" sz="2800" b="1" u="sng" smtClean="0"/>
              <a:t>אויף</a:t>
            </a:r>
            <a:r>
              <a:rPr lang="he-IL" altLang="en-US" sz="2800" smtClean="0"/>
              <a:t> </a:t>
            </a:r>
            <a:r>
              <a:rPr lang="he-IL" altLang="en-US" smtClean="0"/>
              <a:t>אונדזערע שונאים אויס.</a:t>
            </a:r>
          </a:p>
          <a:p>
            <a:pPr marL="457200" indent="-457200" algn="r" rtl="1" eaLnBrk="1" hangingPunct="1">
              <a:buFontTx/>
              <a:buNone/>
            </a:pPr>
            <a:endParaRPr lang="he-IL" altLang="en-US" smtClean="0"/>
          </a:p>
          <a:p>
            <a:pPr marL="457200" indent="-457200" algn="r" rtl="1" eaLnBrk="1" hangingPunct="1">
              <a:buFontTx/>
              <a:buNone/>
            </a:pPr>
            <a:r>
              <a:rPr lang="he-IL" altLang="en-US" smtClean="0"/>
              <a:t>הישראלית איננה </a:t>
            </a:r>
            <a:r>
              <a:rPr lang="he-IL" altLang="en-US" sz="2800" b="1" smtClean="0"/>
              <a:t>רצח יידיש </a:t>
            </a:r>
            <a:r>
              <a:rPr lang="he-IL" altLang="en-US" smtClean="0"/>
              <a:t>אלא </a:t>
            </a:r>
            <a:r>
              <a:rPr lang="he-IL" altLang="en-US" sz="2800" b="1" smtClean="0"/>
              <a:t>יידיש רעדט זיך</a:t>
            </a:r>
            <a:r>
              <a:rPr lang="he-IL" altLang="en-US" smtClean="0"/>
              <a:t>: </a:t>
            </a:r>
          </a:p>
          <a:p>
            <a:pPr marL="457200" indent="-457200" algn="r" rtl="1" eaLnBrk="1" hangingPunct="1">
              <a:buFontTx/>
              <a:buNone/>
            </a:pPr>
            <a:r>
              <a:rPr lang="he-IL" altLang="en-US" smtClean="0"/>
              <a:t>היידיש מִתְדבּרת בתוך הישראלית.</a:t>
            </a:r>
            <a:endParaRPr lang="en-US" altLang="en-US" smtClean="0">
              <a:solidFill>
                <a:srgbClr val="000000"/>
              </a:solidFill>
            </a:endParaRPr>
          </a:p>
          <a:p>
            <a:pPr marL="457200" indent="-457200" eaLnBrk="1" hangingPunct="1">
              <a:buFontTx/>
              <a:buNone/>
            </a:pPr>
            <a:endParaRPr lang="en-US" altLang="en-US" b="1" smtClean="0">
              <a:solidFill>
                <a:srgbClr val="000000"/>
              </a:solidFill>
            </a:endParaRPr>
          </a:p>
        </p:txBody>
      </p:sp>
      <p:pic>
        <p:nvPicPr>
          <p:cNvPr id="78852"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1075182034"/>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smtClean="0"/>
              <a:t>Horizontal Gene Transfer</a:t>
            </a:r>
            <a:r>
              <a:rPr lang="en-US" altLang="en-US" sz="2400" smtClean="0"/>
              <a:t/>
            </a:r>
            <a:br>
              <a:rPr lang="en-US" altLang="en-US" sz="2400" smtClean="0"/>
            </a:br>
            <a:r>
              <a:rPr lang="en-US" altLang="en-US" smtClean="0"/>
              <a:t/>
            </a:r>
            <a:br>
              <a:rPr lang="en-US" altLang="en-US" smtClean="0"/>
            </a:br>
            <a:endParaRPr lang="en-US" altLang="en-US" smtClean="0"/>
          </a:p>
        </p:txBody>
      </p:sp>
      <p:sp>
        <p:nvSpPr>
          <p:cNvPr id="48131" name="Rectangle 3"/>
          <p:cNvSpPr>
            <a:spLocks noGrp="1" noChangeArrowheads="1"/>
          </p:cNvSpPr>
          <p:nvPr>
            <p:ph type="body" idx="4294967295"/>
          </p:nvPr>
        </p:nvSpPr>
        <p:spPr>
          <a:xfrm>
            <a:off x="755650" y="1412875"/>
            <a:ext cx="7626350" cy="5256213"/>
          </a:xfrm>
        </p:spPr>
        <p:txBody>
          <a:bodyPr/>
          <a:lstStyle/>
          <a:p>
            <a:pPr marL="457200" indent="-457200" eaLnBrk="1" hangingPunct="1">
              <a:buFontTx/>
              <a:buNone/>
              <a:defRPr/>
            </a:pPr>
            <a:r>
              <a:rPr lang="en-AU" altLang="en-US" sz="3200" b="1" dirty="0" smtClean="0">
                <a:solidFill>
                  <a:srgbClr val="000000"/>
                </a:solidFill>
              </a:rPr>
              <a:t>Calquing in Reclaimed </a:t>
            </a:r>
            <a:r>
              <a:rPr lang="en-AU" altLang="en-US" sz="3200" b="1" dirty="0" err="1" smtClean="0">
                <a:solidFill>
                  <a:srgbClr val="000000"/>
                </a:solidFill>
              </a:rPr>
              <a:t>Barngarla</a:t>
            </a:r>
            <a:endParaRPr lang="en-AU" altLang="en-US" sz="3200" b="1" dirty="0" smtClean="0">
              <a:solidFill>
                <a:srgbClr val="000000"/>
              </a:solidFill>
            </a:endParaRPr>
          </a:p>
          <a:p>
            <a:pPr>
              <a:buFontTx/>
              <a:buNone/>
              <a:defRPr/>
            </a:pPr>
            <a:r>
              <a:rPr lang="en-US" sz="2400" b="1" i="1" dirty="0" err="1" smtClean="0"/>
              <a:t>gabiwa</a:t>
            </a:r>
            <a:r>
              <a:rPr lang="en-US" sz="2400" b="1" i="1" dirty="0" smtClean="0"/>
              <a:t> </a:t>
            </a:r>
            <a:r>
              <a:rPr lang="en-US" sz="2400" b="1" dirty="0" smtClean="0"/>
              <a:t>‘computer’ &lt; triple clipping &lt;</a:t>
            </a:r>
            <a:endParaRPr lang="en-US" sz="2400" dirty="0" smtClean="0"/>
          </a:p>
          <a:p>
            <a:pPr>
              <a:buFontTx/>
              <a:buNone/>
              <a:defRPr/>
            </a:pPr>
            <a:r>
              <a:rPr lang="en-US" sz="2400" b="1" i="1" u="sng" dirty="0" err="1" smtClean="0"/>
              <a:t>ga</a:t>
            </a:r>
            <a:r>
              <a:rPr lang="en-US" sz="2400" b="1" i="1" dirty="0" err="1" smtClean="0"/>
              <a:t>ga</a:t>
            </a:r>
            <a:r>
              <a:rPr lang="en-US" sz="2400" b="1" i="1" u="sng" dirty="0" err="1" smtClean="0"/>
              <a:t>bi</a:t>
            </a:r>
            <a:r>
              <a:rPr lang="en-US" sz="2400" b="1" i="1" dirty="0" err="1" smtClean="0"/>
              <a:t>bi</a:t>
            </a:r>
            <a:r>
              <a:rPr lang="en-US" sz="2400" b="1" i="1" u="sng" dirty="0" err="1" smtClean="0"/>
              <a:t>wa</a:t>
            </a:r>
            <a:r>
              <a:rPr lang="en-US" sz="2400" b="1" i="1" dirty="0" err="1" smtClean="0"/>
              <a:t>ribirga</a:t>
            </a:r>
            <a:r>
              <a:rPr lang="en-US" sz="2400" b="1" dirty="0" smtClean="0"/>
              <a:t> &lt; </a:t>
            </a:r>
          </a:p>
          <a:p>
            <a:pPr>
              <a:buFontTx/>
              <a:buNone/>
              <a:defRPr/>
            </a:pPr>
            <a:r>
              <a:rPr lang="en-US" sz="2400" b="1" i="1" dirty="0" smtClean="0"/>
              <a:t>Gaga </a:t>
            </a:r>
            <a:r>
              <a:rPr lang="en-US" sz="2400" b="1" i="1" dirty="0" err="1" smtClean="0"/>
              <a:t>Bibi</a:t>
            </a:r>
            <a:r>
              <a:rPr lang="en-US" sz="2400" b="1" dirty="0" smtClean="0"/>
              <a:t> ‘brain’ [from </a:t>
            </a:r>
            <a:r>
              <a:rPr lang="en-US" sz="2400" b="1" i="1" dirty="0" smtClean="0"/>
              <a:t>gaga </a:t>
            </a:r>
            <a:r>
              <a:rPr lang="en-US" sz="2400" b="1" dirty="0" smtClean="0"/>
              <a:t>‘head’ + </a:t>
            </a:r>
            <a:r>
              <a:rPr lang="en-US" sz="2400" b="1" i="1" dirty="0" err="1" smtClean="0"/>
              <a:t>bibi</a:t>
            </a:r>
            <a:r>
              <a:rPr lang="en-US" sz="2400" b="1" i="1" dirty="0" smtClean="0"/>
              <a:t> </a:t>
            </a:r>
            <a:r>
              <a:rPr lang="en-US" sz="2400" b="1" dirty="0" smtClean="0"/>
              <a:t>‘jelly substance’ (such as egg)]</a:t>
            </a:r>
            <a:endParaRPr lang="en-US" sz="2400" dirty="0" smtClean="0"/>
          </a:p>
          <a:p>
            <a:pPr>
              <a:buFontTx/>
              <a:buNone/>
              <a:defRPr/>
            </a:pPr>
            <a:r>
              <a:rPr lang="en-US" sz="2400" b="1" dirty="0" smtClean="0"/>
              <a:t>+</a:t>
            </a:r>
            <a:r>
              <a:rPr lang="en-US" sz="2400" b="1" i="1" dirty="0" err="1" smtClean="0"/>
              <a:t>Waribirga</a:t>
            </a:r>
            <a:r>
              <a:rPr lang="en-US" sz="2400" b="1" dirty="0" smtClean="0"/>
              <a:t> ‘lightning’ </a:t>
            </a:r>
            <a:endParaRPr lang="en-US" sz="2400" dirty="0" smtClean="0"/>
          </a:p>
          <a:p>
            <a:pPr>
              <a:buFontTx/>
              <a:buNone/>
              <a:defRPr/>
            </a:pPr>
            <a:r>
              <a:rPr lang="en-US" sz="2400" b="1" dirty="0" smtClean="0"/>
              <a:t>Note that </a:t>
            </a:r>
            <a:r>
              <a:rPr lang="en-US" sz="2400" b="1" i="1" dirty="0" err="1" smtClean="0"/>
              <a:t>gabiwa</a:t>
            </a:r>
            <a:r>
              <a:rPr lang="en-US" sz="2400" b="1" dirty="0" smtClean="0"/>
              <a:t> alludes to </a:t>
            </a:r>
            <a:r>
              <a:rPr lang="en-US" sz="2400" b="1" i="1" dirty="0" err="1" smtClean="0"/>
              <a:t>gabmididi</a:t>
            </a:r>
            <a:r>
              <a:rPr lang="en-US" sz="2400" b="1" dirty="0" smtClean="0"/>
              <a:t> ‘learning’ as in GABMIDIDI BARNGARLIDI MANOO, i.e. ‘learning and speaking </a:t>
            </a:r>
            <a:r>
              <a:rPr lang="en-US" sz="2400" b="1" dirty="0" err="1" smtClean="0"/>
              <a:t>Barngarla</a:t>
            </a:r>
            <a:r>
              <a:rPr lang="en-US" sz="2400" b="1" dirty="0" smtClean="0"/>
              <a:t> together’ (the name of the language reclamation workshops and project)</a:t>
            </a:r>
          </a:p>
          <a:p>
            <a:pPr>
              <a:buFontTx/>
              <a:buNone/>
              <a:defRPr/>
            </a:pPr>
            <a:r>
              <a:rPr lang="en-US" sz="2400" b="1" dirty="0"/>
              <a:t>T</a:t>
            </a:r>
            <a:r>
              <a:rPr lang="en-US" sz="2400" b="1" dirty="0" smtClean="0"/>
              <a:t>he word </a:t>
            </a:r>
            <a:r>
              <a:rPr lang="en-US" sz="2400" b="1" i="1" dirty="0" err="1" smtClean="0"/>
              <a:t>wabma</a:t>
            </a:r>
            <a:r>
              <a:rPr lang="en-US" sz="2400" b="1" i="1" dirty="0" smtClean="0"/>
              <a:t> </a:t>
            </a:r>
            <a:r>
              <a:rPr lang="en-US" sz="2400" b="1" dirty="0" smtClean="0"/>
              <a:t>means ‘wise’ – see Lutheran missionary Clamor Schürmann (1844: 64).</a:t>
            </a:r>
            <a:endParaRPr lang="en-US" sz="2400" dirty="0" smtClean="0"/>
          </a:p>
          <a:p>
            <a:pPr marL="457200" indent="-457200" eaLnBrk="1" hangingPunct="1">
              <a:buFontTx/>
              <a:buNone/>
              <a:defRPr/>
            </a:pPr>
            <a:endParaRPr lang="en-US" altLang="en-US" dirty="0" smtClean="0">
              <a:solidFill>
                <a:srgbClr val="000000"/>
              </a:solidFill>
            </a:endParaRPr>
          </a:p>
          <a:p>
            <a:pPr marL="457200" indent="-457200" eaLnBrk="1" hangingPunct="1">
              <a:buFontTx/>
              <a:buNone/>
              <a:defRPr/>
            </a:pPr>
            <a:endParaRPr lang="en-US" altLang="en-US" b="1" dirty="0" smtClean="0">
              <a:solidFill>
                <a:srgbClr val="000000"/>
              </a:solidFill>
            </a:endParaRPr>
          </a:p>
        </p:txBody>
      </p:sp>
      <p:pic>
        <p:nvPicPr>
          <p:cNvPr id="79876"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937149886"/>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33400" y="381000"/>
            <a:ext cx="8305800" cy="609600"/>
          </a:xfrm>
        </p:spPr>
        <p:txBody>
          <a:bodyPr/>
          <a:lstStyle/>
          <a:p>
            <a:pPr eaLnBrk="1" hangingPunct="1"/>
            <a:r>
              <a:rPr lang="en-US" altLang="en-US" sz="3000" smtClean="0"/>
              <a:t>Horizontal Gene Transfer</a:t>
            </a:r>
            <a:r>
              <a:rPr lang="en-US" altLang="en-US" sz="2400" smtClean="0"/>
              <a:t/>
            </a:r>
            <a:br>
              <a:rPr lang="en-US" altLang="en-US" sz="2400" smtClean="0"/>
            </a:br>
            <a:r>
              <a:rPr lang="en-US" altLang="en-US" smtClean="0"/>
              <a:t/>
            </a:r>
            <a:br>
              <a:rPr lang="en-US" altLang="en-US" smtClean="0"/>
            </a:br>
            <a:endParaRPr lang="en-US" altLang="en-US" smtClean="0"/>
          </a:p>
        </p:txBody>
      </p:sp>
      <p:sp>
        <p:nvSpPr>
          <p:cNvPr id="80899" name="Rectangle 3"/>
          <p:cNvSpPr>
            <a:spLocks noGrp="1" noChangeArrowheads="1"/>
          </p:cNvSpPr>
          <p:nvPr>
            <p:ph type="body" idx="4294967295"/>
          </p:nvPr>
        </p:nvSpPr>
        <p:spPr>
          <a:xfrm>
            <a:off x="381000" y="990600"/>
            <a:ext cx="8153400" cy="5410200"/>
          </a:xfrm>
        </p:spPr>
        <p:txBody>
          <a:bodyPr/>
          <a:lstStyle/>
          <a:p>
            <a:pPr>
              <a:lnSpc>
                <a:spcPct val="100000"/>
              </a:lnSpc>
              <a:buFontTx/>
              <a:buNone/>
            </a:pPr>
            <a:r>
              <a:rPr lang="en-US" altLang="en-US" sz="2600" smtClean="0"/>
              <a:t>Barngarla </a:t>
            </a:r>
            <a:r>
              <a:rPr lang="en-US" altLang="en-US" sz="2600" i="1" smtClean="0"/>
              <a:t>GABIWA </a:t>
            </a:r>
            <a:r>
              <a:rPr lang="en-US" altLang="en-US" sz="2600" smtClean="0"/>
              <a:t>is modelled upon</a:t>
            </a:r>
          </a:p>
          <a:p>
            <a:pPr>
              <a:lnSpc>
                <a:spcPct val="100000"/>
              </a:lnSpc>
              <a:buFontTx/>
              <a:buNone/>
            </a:pPr>
            <a:r>
              <a:rPr lang="en-US" altLang="en-US" sz="2600" smtClean="0"/>
              <a:t>Te Reo Māori </a:t>
            </a:r>
            <a:r>
              <a:rPr lang="en-US" altLang="en-US" sz="2600" b="1" i="1" smtClean="0"/>
              <a:t>rorohiko</a:t>
            </a:r>
            <a:r>
              <a:rPr lang="en-US" altLang="en-US" sz="2600" smtClean="0"/>
              <a:t> ‘computer, </a:t>
            </a:r>
          </a:p>
          <a:p>
            <a:pPr>
              <a:lnSpc>
                <a:spcPct val="100000"/>
              </a:lnSpc>
              <a:buFontTx/>
              <a:buNone/>
            </a:pPr>
            <a:r>
              <a:rPr lang="en-US" altLang="en-US" sz="2600" smtClean="0"/>
              <a:t>lit. ‘lightning brain’, compounding of </a:t>
            </a:r>
            <a:r>
              <a:rPr lang="en-US" altLang="en-US" sz="2600" i="1" smtClean="0"/>
              <a:t>roro</a:t>
            </a:r>
            <a:r>
              <a:rPr lang="en-US" altLang="en-US" sz="2600" smtClean="0"/>
              <a:t> ‘brain’ + </a:t>
            </a:r>
            <a:r>
              <a:rPr lang="en-US" altLang="en-US" sz="2600" i="1" smtClean="0"/>
              <a:t>hiko</a:t>
            </a:r>
            <a:r>
              <a:rPr lang="en-US" altLang="en-US" sz="2600" smtClean="0"/>
              <a:t> ‘lightning’ (and the latter consequently ‘electricity’). </a:t>
            </a:r>
          </a:p>
          <a:p>
            <a:pPr>
              <a:lnSpc>
                <a:spcPct val="100000"/>
              </a:lnSpc>
              <a:buFontTx/>
              <a:buNone/>
            </a:pPr>
            <a:r>
              <a:rPr lang="en-US" altLang="en-US" sz="2600" smtClean="0"/>
              <a:t>Yet another </a:t>
            </a:r>
            <a:r>
              <a:rPr lang="en-US" altLang="en-US" sz="2600" b="1" smtClean="0"/>
              <a:t>horizontal gene transfer </a:t>
            </a:r>
            <a:r>
              <a:rPr lang="en-US" altLang="en-US" sz="2600" smtClean="0"/>
              <a:t>occurred between Māori and Kaurna: </a:t>
            </a:r>
          </a:p>
          <a:p>
            <a:pPr>
              <a:lnSpc>
                <a:spcPct val="100000"/>
              </a:lnSpc>
              <a:buFontTx/>
              <a:buNone/>
            </a:pPr>
            <a:r>
              <a:rPr lang="en-AU" altLang="en-US" sz="2600" b="1" i="1" smtClean="0"/>
              <a:t>mukarntu</a:t>
            </a:r>
            <a:r>
              <a:rPr lang="en-US" altLang="en-US" sz="2600" smtClean="0"/>
              <a:t>, lit. ‘lightning brain’, i.e. ‘computer’, </a:t>
            </a:r>
          </a:p>
          <a:p>
            <a:pPr>
              <a:lnSpc>
                <a:spcPct val="100000"/>
              </a:lnSpc>
              <a:buFontTx/>
              <a:buNone/>
            </a:pPr>
            <a:r>
              <a:rPr lang="en-US" altLang="en-US" sz="2600" smtClean="0"/>
              <a:t>a portmanteau blending of </a:t>
            </a:r>
          </a:p>
          <a:p>
            <a:pPr>
              <a:lnSpc>
                <a:spcPct val="100000"/>
              </a:lnSpc>
              <a:buFontTx/>
              <a:buNone/>
            </a:pPr>
            <a:r>
              <a:rPr lang="en-US" altLang="en-US" sz="2600" b="1" i="1" smtClean="0"/>
              <a:t>mukamuka</a:t>
            </a:r>
            <a:r>
              <a:rPr lang="en-US" altLang="en-US" sz="2600" smtClean="0"/>
              <a:t> ‘brain’ (note the reduplication) </a:t>
            </a:r>
          </a:p>
          <a:p>
            <a:pPr>
              <a:lnSpc>
                <a:spcPct val="100000"/>
              </a:lnSpc>
              <a:buFontTx/>
              <a:buNone/>
            </a:pPr>
            <a:r>
              <a:rPr lang="en-US" altLang="en-US" sz="2600" smtClean="0"/>
              <a:t>+ </a:t>
            </a:r>
            <a:r>
              <a:rPr lang="en-AU" altLang="en-US" sz="2600" b="1" i="1" smtClean="0"/>
              <a:t>karntu</a:t>
            </a:r>
            <a:r>
              <a:rPr lang="en-AU" altLang="en-US" sz="2600" smtClean="0"/>
              <a:t> </a:t>
            </a:r>
            <a:r>
              <a:rPr lang="en-US" altLang="en-US" sz="2600" smtClean="0"/>
              <a:t>‘thunder, lightning’</a:t>
            </a:r>
            <a:endParaRPr lang="en-US" altLang="en-US" sz="2600" b="1" smtClean="0">
              <a:solidFill>
                <a:srgbClr val="000000"/>
              </a:solidFill>
            </a:endParaRPr>
          </a:p>
        </p:txBody>
      </p:sp>
      <p:pic>
        <p:nvPicPr>
          <p:cNvPr id="80900"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1409269940"/>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539750" y="476250"/>
            <a:ext cx="8305800" cy="865188"/>
          </a:xfrm>
        </p:spPr>
        <p:txBody>
          <a:bodyPr/>
          <a:lstStyle/>
          <a:p>
            <a:pPr algn="ctr" eaLnBrk="1" hangingPunct="1"/>
            <a:r>
              <a:rPr lang="en-US" altLang="en-US" sz="3200" smtClean="0">
                <a:solidFill>
                  <a:srgbClr val="000000"/>
                </a:solidFill>
              </a:rPr>
              <a:t>Stammbaum (Family Tree)</a:t>
            </a:r>
            <a:endParaRPr lang="en-US" altLang="en-US" sz="3000" smtClean="0"/>
          </a:p>
        </p:txBody>
      </p:sp>
      <p:sp>
        <p:nvSpPr>
          <p:cNvPr id="77827" name="Rectangle 3"/>
          <p:cNvSpPr>
            <a:spLocks noGrp="1" noChangeArrowheads="1"/>
          </p:cNvSpPr>
          <p:nvPr>
            <p:ph type="body" idx="4294967295"/>
          </p:nvPr>
        </p:nvSpPr>
        <p:spPr>
          <a:xfrm>
            <a:off x="468312" y="1340768"/>
            <a:ext cx="8207375" cy="4895850"/>
          </a:xfrm>
        </p:spPr>
        <p:txBody>
          <a:bodyPr/>
          <a:lstStyle/>
          <a:p>
            <a:pPr eaLnBrk="1" hangingPunct="1">
              <a:buFontTx/>
              <a:buNone/>
            </a:pPr>
            <a:r>
              <a:rPr lang="en-US" altLang="en-US" sz="2400" dirty="0" err="1" smtClean="0"/>
              <a:t>Stammbaum</a:t>
            </a:r>
            <a:r>
              <a:rPr lang="en-US" altLang="en-US" sz="2400" dirty="0" smtClean="0"/>
              <a:t> (Family Tree) </a:t>
            </a:r>
            <a:r>
              <a:rPr lang="en-US" altLang="en-US" sz="2400" dirty="0" smtClean="0">
                <a:sym typeface="Wingdings" pitchFamily="2" charset="2"/>
              </a:rPr>
              <a:t> Jones  </a:t>
            </a:r>
            <a:r>
              <a:rPr lang="en-US" altLang="en-US" sz="2400" dirty="0" smtClean="0"/>
              <a:t>Herschel </a:t>
            </a:r>
            <a:r>
              <a:rPr lang="en-US" altLang="en-US" sz="2400" dirty="0" smtClean="0">
                <a:sym typeface="Wingdings" pitchFamily="2" charset="2"/>
              </a:rPr>
              <a:t></a:t>
            </a:r>
            <a:r>
              <a:rPr lang="en-US" altLang="en-US" sz="2400" dirty="0" smtClean="0"/>
              <a:t> Darwin </a:t>
            </a:r>
            <a:r>
              <a:rPr lang="en-US" altLang="en-US" sz="2400" dirty="0" smtClean="0">
                <a:sym typeface="Wingdings" pitchFamily="2" charset="2"/>
              </a:rPr>
              <a:t> T</a:t>
            </a:r>
            <a:r>
              <a:rPr lang="en-US" altLang="en-US" sz="2400" dirty="0" smtClean="0"/>
              <a:t>ree of Life (</a:t>
            </a:r>
            <a:r>
              <a:rPr lang="en-US" altLang="en-US" sz="2400" dirty="0" smtClean="0">
                <a:sym typeface="Wingdings" pitchFamily="2" charset="2"/>
              </a:rPr>
              <a:t> Network of Life)</a:t>
            </a:r>
          </a:p>
          <a:p>
            <a:pPr eaLnBrk="1" hangingPunct="1">
              <a:lnSpc>
                <a:spcPct val="100000"/>
              </a:lnSpc>
              <a:buFontTx/>
              <a:buNone/>
            </a:pPr>
            <a:r>
              <a:rPr lang="en-US" altLang="en-US" sz="3200" b="1" dirty="0" smtClean="0">
                <a:sym typeface="Wingdings" pitchFamily="2" charset="2"/>
              </a:rPr>
              <a:t>The speciation is more gradual than one might think. </a:t>
            </a:r>
          </a:p>
          <a:p>
            <a:pPr eaLnBrk="1" hangingPunct="1">
              <a:lnSpc>
                <a:spcPct val="100000"/>
              </a:lnSpc>
              <a:buFontTx/>
              <a:buNone/>
            </a:pPr>
            <a:r>
              <a:rPr lang="en-US" altLang="en-US" sz="3200" b="1" dirty="0" smtClean="0">
                <a:sym typeface="Wingdings" pitchFamily="2" charset="2"/>
              </a:rPr>
              <a:t>There is </a:t>
            </a:r>
            <a:r>
              <a:rPr lang="en-US" altLang="en-US" sz="3200" b="1" i="1" dirty="0" smtClean="0">
                <a:sym typeface="Wingdings" pitchFamily="2" charset="2"/>
              </a:rPr>
              <a:t>vertical </a:t>
            </a:r>
            <a:r>
              <a:rPr lang="en-US" altLang="en-US" sz="3200" b="1" dirty="0" smtClean="0">
                <a:sym typeface="Wingdings" pitchFamily="2" charset="2"/>
              </a:rPr>
              <a:t>gene transfer even after the alleged speciation – see, e.g. </a:t>
            </a:r>
            <a:r>
              <a:rPr lang="en-US" altLang="en-US" sz="3200" b="1" i="1" dirty="0" smtClean="0">
                <a:sym typeface="Wingdings" pitchFamily="2" charset="2"/>
              </a:rPr>
              <a:t>Homo sapiens </a:t>
            </a:r>
            <a:r>
              <a:rPr lang="en-US" altLang="en-US" sz="3200" b="1" i="1" dirty="0" err="1" smtClean="0">
                <a:sym typeface="Wingdings" pitchFamily="2" charset="2"/>
              </a:rPr>
              <a:t>sapiens</a:t>
            </a:r>
            <a:r>
              <a:rPr lang="en-US" altLang="en-US" sz="3200" b="1" i="1" dirty="0" smtClean="0">
                <a:sym typeface="Wingdings" pitchFamily="2" charset="2"/>
              </a:rPr>
              <a:t> </a:t>
            </a:r>
            <a:r>
              <a:rPr lang="en-US" altLang="en-US" sz="3200" b="1" dirty="0" smtClean="0">
                <a:sym typeface="Wingdings" pitchFamily="2" charset="2"/>
              </a:rPr>
              <a:t>that is several percent </a:t>
            </a:r>
            <a:r>
              <a:rPr lang="en-US" altLang="en-US" sz="3200" b="1" i="1" dirty="0" smtClean="0"/>
              <a:t>Homo </a:t>
            </a:r>
            <a:r>
              <a:rPr lang="en-US" altLang="en-US" sz="3200" b="1" i="1" dirty="0" err="1" smtClean="0"/>
              <a:t>neanderthalensis</a:t>
            </a:r>
            <a:r>
              <a:rPr lang="en-US" altLang="en-US" sz="3200" b="1" i="1" dirty="0" smtClean="0">
                <a:sym typeface="Wingdings" pitchFamily="2" charset="2"/>
              </a:rPr>
              <a:t>.</a:t>
            </a:r>
          </a:p>
          <a:p>
            <a:pPr eaLnBrk="1" hangingPunct="1">
              <a:buFontTx/>
              <a:buNone/>
            </a:pPr>
            <a:r>
              <a:rPr lang="en-US" altLang="en-US" sz="2400" dirty="0" smtClean="0">
                <a:solidFill>
                  <a:srgbClr val="000000"/>
                </a:solidFill>
              </a:rPr>
              <a:t>A reclaimed language as a </a:t>
            </a:r>
            <a:r>
              <a:rPr lang="en-US" altLang="en-US" sz="2400" dirty="0" err="1" smtClean="0">
                <a:solidFill>
                  <a:srgbClr val="000000"/>
                </a:solidFill>
              </a:rPr>
              <a:t>Frankensteinian</a:t>
            </a:r>
            <a:r>
              <a:rPr lang="en-US" altLang="en-US" sz="2400" dirty="0" smtClean="0">
                <a:solidFill>
                  <a:srgbClr val="000000"/>
                </a:solidFill>
              </a:rPr>
              <a:t> </a:t>
            </a:r>
            <a:r>
              <a:rPr lang="en-US" altLang="en-US" sz="2400" dirty="0" err="1" smtClean="0">
                <a:solidFill>
                  <a:srgbClr val="000000"/>
                </a:solidFill>
              </a:rPr>
              <a:t>Phinocchio</a:t>
            </a:r>
            <a:r>
              <a:rPr lang="en-US" altLang="en-US" sz="2400" dirty="0" smtClean="0">
                <a:solidFill>
                  <a:srgbClr val="000000"/>
                </a:solidFill>
              </a:rPr>
              <a:t>?</a:t>
            </a:r>
            <a:endParaRPr lang="he-IL" altLang="en-US" sz="2400" dirty="0" smtClean="0">
              <a:solidFill>
                <a:srgbClr val="000000"/>
              </a:solidFill>
            </a:endParaRPr>
          </a:p>
          <a:p>
            <a:pPr eaLnBrk="1" hangingPunct="1">
              <a:buFontTx/>
              <a:buNone/>
            </a:pPr>
            <a:r>
              <a:rPr lang="en-US" altLang="en-US" sz="2400" b="1" dirty="0" smtClean="0"/>
              <a:t>Tree of Life </a:t>
            </a:r>
            <a:r>
              <a:rPr lang="en-US" altLang="en-US" sz="2400" b="1" dirty="0" smtClean="0">
                <a:sym typeface="Wingdings" pitchFamily="2" charset="2"/>
              </a:rPr>
              <a:t> Network of Life</a:t>
            </a:r>
            <a:endParaRPr lang="en-US" altLang="en-US" b="1" dirty="0" smtClean="0">
              <a:solidFill>
                <a:srgbClr val="000000"/>
              </a:solidFill>
            </a:endParaRPr>
          </a:p>
        </p:txBody>
      </p:sp>
      <p:pic>
        <p:nvPicPr>
          <p:cNvPr id="77828"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022859516"/>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31788" y="304800"/>
            <a:ext cx="8496300" cy="863600"/>
          </a:xfrm>
        </p:spPr>
        <p:txBody>
          <a:bodyPr/>
          <a:lstStyle/>
          <a:p>
            <a:pPr eaLnBrk="1" hangingPunct="1"/>
            <a:r>
              <a:rPr lang="en-US" altLang="en-US" smtClean="0"/>
              <a:t>Horizontal Gene Transfer: </a:t>
            </a:r>
            <a:r>
              <a:rPr lang="en-US" altLang="en-US" sz="2400" smtClean="0"/>
              <a:t/>
            </a:r>
            <a:br>
              <a:rPr lang="en-US" altLang="en-US" sz="2400" smtClean="0"/>
            </a:br>
            <a:r>
              <a:rPr lang="en-US" altLang="en-US" sz="2000" smtClean="0"/>
              <a:t>Ruthlessly Rootless Verb-Templates in Israeli</a:t>
            </a:r>
            <a:endParaRPr lang="en-US" altLang="en-US" sz="2400" smtClean="0"/>
          </a:p>
        </p:txBody>
      </p:sp>
      <p:sp>
        <p:nvSpPr>
          <p:cNvPr id="81923" name="Rectangle 3"/>
          <p:cNvSpPr>
            <a:spLocks noGrp="1" noChangeArrowheads="1"/>
          </p:cNvSpPr>
          <p:nvPr>
            <p:ph type="body" idx="4294967295"/>
          </p:nvPr>
        </p:nvSpPr>
        <p:spPr>
          <a:xfrm>
            <a:off x="395536" y="1107708"/>
            <a:ext cx="8447088" cy="5400675"/>
          </a:xfrm>
        </p:spPr>
        <p:txBody>
          <a:bodyPr/>
          <a:lstStyle/>
          <a:p>
            <a:pPr eaLnBrk="1" hangingPunct="1">
              <a:lnSpc>
                <a:spcPct val="100000"/>
              </a:lnSpc>
              <a:buFontTx/>
              <a:buNone/>
            </a:pPr>
            <a:r>
              <a:rPr lang="en-US" altLang="en-US" sz="2400" b="1" dirty="0" err="1" smtClean="0">
                <a:solidFill>
                  <a:srgbClr val="000000"/>
                </a:solidFill>
              </a:rPr>
              <a:t>Hishprits</a:t>
            </a:r>
            <a:r>
              <a:rPr lang="en-US" altLang="en-US" sz="2400" b="1" dirty="0" smtClean="0">
                <a:solidFill>
                  <a:srgbClr val="000000"/>
                </a:solidFill>
              </a:rPr>
              <a:t> (verb) &lt; </a:t>
            </a:r>
            <a:r>
              <a:rPr lang="en-US" altLang="en-US" sz="2400" b="1" dirty="0" err="1" smtClean="0">
                <a:solidFill>
                  <a:srgbClr val="000000"/>
                </a:solidFill>
              </a:rPr>
              <a:t>Shprits</a:t>
            </a:r>
            <a:r>
              <a:rPr lang="en-US" altLang="en-US" sz="2400" b="1" dirty="0" smtClean="0">
                <a:solidFill>
                  <a:srgbClr val="000000"/>
                </a:solidFill>
              </a:rPr>
              <a:t> (stem)</a:t>
            </a:r>
          </a:p>
          <a:p>
            <a:pPr eaLnBrk="1" hangingPunct="1">
              <a:lnSpc>
                <a:spcPct val="100000"/>
              </a:lnSpc>
              <a:buFontTx/>
              <a:buNone/>
            </a:pPr>
            <a:r>
              <a:rPr lang="en-US" altLang="en-US" sz="2400" b="1" dirty="0" err="1" smtClean="0">
                <a:solidFill>
                  <a:srgbClr val="000000"/>
                </a:solidFill>
              </a:rPr>
              <a:t>Hiklik</a:t>
            </a:r>
            <a:r>
              <a:rPr lang="en-US" altLang="en-US" sz="2400" b="1" dirty="0" smtClean="0">
                <a:solidFill>
                  <a:srgbClr val="000000"/>
                </a:solidFill>
              </a:rPr>
              <a:t> (verb) &lt; </a:t>
            </a:r>
            <a:r>
              <a:rPr lang="en-US" altLang="en-US" sz="2400" b="1" dirty="0" err="1" smtClean="0">
                <a:solidFill>
                  <a:srgbClr val="000000"/>
                </a:solidFill>
              </a:rPr>
              <a:t>Klik</a:t>
            </a:r>
            <a:r>
              <a:rPr lang="en-US" altLang="en-US" sz="2400" b="1" dirty="0" smtClean="0">
                <a:solidFill>
                  <a:srgbClr val="000000"/>
                </a:solidFill>
              </a:rPr>
              <a:t> (stem) </a:t>
            </a:r>
          </a:p>
          <a:p>
            <a:pPr eaLnBrk="1" hangingPunct="1">
              <a:lnSpc>
                <a:spcPct val="100000"/>
              </a:lnSpc>
              <a:buFontTx/>
              <a:buNone/>
            </a:pPr>
            <a:r>
              <a:rPr lang="en-US" altLang="en-US" sz="2400" b="1" dirty="0" err="1" smtClean="0">
                <a:solidFill>
                  <a:srgbClr val="000000"/>
                </a:solidFill>
              </a:rPr>
              <a:t>Trinsfer</a:t>
            </a:r>
            <a:r>
              <a:rPr lang="en-US" altLang="en-US" sz="2400" b="1" dirty="0" smtClean="0">
                <a:solidFill>
                  <a:srgbClr val="000000"/>
                </a:solidFill>
              </a:rPr>
              <a:t> (verb) &lt; Transfer (stem)</a:t>
            </a:r>
          </a:p>
          <a:p>
            <a:pPr eaLnBrk="1" hangingPunct="1">
              <a:lnSpc>
                <a:spcPct val="100000"/>
              </a:lnSpc>
              <a:buFontTx/>
              <a:buNone/>
            </a:pPr>
            <a:endParaRPr lang="en-US" altLang="en-US" sz="700" b="1" dirty="0" smtClean="0">
              <a:solidFill>
                <a:srgbClr val="000000"/>
              </a:solidFill>
            </a:endParaRPr>
          </a:p>
          <a:p>
            <a:pPr eaLnBrk="1" hangingPunct="1">
              <a:lnSpc>
                <a:spcPct val="100000"/>
              </a:lnSpc>
              <a:buFontTx/>
              <a:buNone/>
            </a:pPr>
            <a:endParaRPr lang="en-US" altLang="en-US" sz="500" b="1" i="1" dirty="0" smtClean="0">
              <a:solidFill>
                <a:srgbClr val="000000"/>
              </a:solidFill>
            </a:endParaRPr>
          </a:p>
          <a:p>
            <a:pPr eaLnBrk="1" hangingPunct="1">
              <a:lnSpc>
                <a:spcPct val="100000"/>
              </a:lnSpc>
              <a:buFontTx/>
              <a:buNone/>
            </a:pPr>
            <a:r>
              <a:rPr lang="en-US" altLang="en-US" sz="2800" b="1" i="1" dirty="0" err="1" smtClean="0">
                <a:solidFill>
                  <a:srgbClr val="000000"/>
                </a:solidFill>
              </a:rPr>
              <a:t>Fikes</a:t>
            </a:r>
            <a:r>
              <a:rPr lang="en-US" altLang="en-US" sz="2800" b="1" i="1" dirty="0" smtClean="0">
                <a:solidFill>
                  <a:srgbClr val="000000"/>
                </a:solidFill>
              </a:rPr>
              <a:t> (verb) &lt; </a:t>
            </a:r>
            <a:r>
              <a:rPr lang="en-US" altLang="en-US" sz="2800" b="1" i="1" dirty="0" err="1" smtClean="0">
                <a:solidFill>
                  <a:srgbClr val="000000"/>
                </a:solidFill>
              </a:rPr>
              <a:t>Fokus</a:t>
            </a:r>
            <a:r>
              <a:rPr lang="en-US" altLang="en-US" sz="2800" b="1" i="1" dirty="0" smtClean="0">
                <a:solidFill>
                  <a:srgbClr val="000000"/>
                </a:solidFill>
              </a:rPr>
              <a:t> (stem)</a:t>
            </a:r>
            <a:endParaRPr lang="en-US" altLang="en-US" sz="2800" b="1" dirty="0" smtClean="0">
              <a:solidFill>
                <a:srgbClr val="000000"/>
              </a:solidFill>
              <a:sym typeface="Wingdings" pitchFamily="2" charset="2"/>
            </a:endParaRPr>
          </a:p>
          <a:p>
            <a:pPr eaLnBrk="1" hangingPunct="1">
              <a:lnSpc>
                <a:spcPct val="100000"/>
              </a:lnSpc>
              <a:buFontTx/>
              <a:buNone/>
            </a:pPr>
            <a:r>
              <a:rPr lang="en-US" altLang="en-US" sz="2800" b="1" i="1" dirty="0" err="1" smtClean="0">
                <a:solidFill>
                  <a:srgbClr val="000000"/>
                </a:solidFill>
              </a:rPr>
              <a:t>Fikses</a:t>
            </a:r>
            <a:r>
              <a:rPr lang="en-US" altLang="en-US" sz="2800" b="1" i="1" dirty="0" smtClean="0">
                <a:solidFill>
                  <a:srgbClr val="000000"/>
                </a:solidFill>
              </a:rPr>
              <a:t> (verb) &lt; </a:t>
            </a:r>
            <a:r>
              <a:rPr lang="en-US" altLang="en-US" sz="2800" b="1" i="1" dirty="0" err="1" smtClean="0">
                <a:solidFill>
                  <a:srgbClr val="000000"/>
                </a:solidFill>
              </a:rPr>
              <a:t>Faks</a:t>
            </a:r>
            <a:r>
              <a:rPr lang="en-US" altLang="en-US" sz="2800" b="1" i="1" dirty="0" smtClean="0">
                <a:solidFill>
                  <a:srgbClr val="000000"/>
                </a:solidFill>
              </a:rPr>
              <a:t> (stem)</a:t>
            </a:r>
            <a:endParaRPr lang="en-US" altLang="en-US" sz="2800" b="1" dirty="0" smtClean="0">
              <a:solidFill>
                <a:srgbClr val="000000"/>
              </a:solidFill>
            </a:endParaRPr>
          </a:p>
          <a:p>
            <a:pPr eaLnBrk="1" hangingPunct="1">
              <a:lnSpc>
                <a:spcPct val="100000"/>
              </a:lnSpc>
              <a:buFontTx/>
              <a:buNone/>
            </a:pPr>
            <a:endParaRPr lang="en-AU" altLang="en-US" sz="200" b="1" dirty="0" smtClean="0">
              <a:solidFill>
                <a:srgbClr val="000000"/>
              </a:solidFill>
            </a:endParaRPr>
          </a:p>
          <a:p>
            <a:pPr eaLnBrk="1" hangingPunct="1">
              <a:lnSpc>
                <a:spcPct val="100000"/>
              </a:lnSpc>
              <a:buFontTx/>
              <a:buNone/>
            </a:pPr>
            <a:endParaRPr lang="en-AU" altLang="en-US" sz="1100" b="1" dirty="0" smtClean="0">
              <a:solidFill>
                <a:srgbClr val="000000"/>
              </a:solidFill>
            </a:endParaRPr>
          </a:p>
          <a:p>
            <a:pPr eaLnBrk="1" hangingPunct="1">
              <a:lnSpc>
                <a:spcPct val="100000"/>
              </a:lnSpc>
              <a:buFontTx/>
              <a:buNone/>
            </a:pPr>
            <a:r>
              <a:rPr lang="en-AU" altLang="en-US" sz="2400" b="1" dirty="0" err="1" smtClean="0">
                <a:solidFill>
                  <a:srgbClr val="000000"/>
                </a:solidFill>
              </a:rPr>
              <a:t>Fibrek</a:t>
            </a:r>
            <a:r>
              <a:rPr lang="en-AU" altLang="en-US" sz="2400" b="1" dirty="0" smtClean="0">
                <a:solidFill>
                  <a:srgbClr val="000000"/>
                </a:solidFill>
              </a:rPr>
              <a:t> (verb) &lt; </a:t>
            </a:r>
            <a:r>
              <a:rPr lang="en-AU" altLang="en-US" sz="2400" b="1" dirty="0" err="1" smtClean="0">
                <a:solidFill>
                  <a:srgbClr val="000000"/>
                </a:solidFill>
              </a:rPr>
              <a:t>Fabrika</a:t>
            </a:r>
            <a:r>
              <a:rPr lang="en-AU" altLang="en-US" sz="2400" b="1" dirty="0" smtClean="0">
                <a:solidFill>
                  <a:srgbClr val="000000"/>
                </a:solidFill>
              </a:rPr>
              <a:t> (stem)</a:t>
            </a:r>
          </a:p>
          <a:p>
            <a:pPr eaLnBrk="1" hangingPunct="1">
              <a:lnSpc>
                <a:spcPct val="100000"/>
              </a:lnSpc>
              <a:spcBef>
                <a:spcPts val="600"/>
              </a:spcBef>
              <a:buFontTx/>
              <a:buNone/>
            </a:pPr>
            <a:r>
              <a:rPr lang="en-AU" altLang="en-US" sz="2400" b="1" dirty="0" err="1" smtClean="0">
                <a:solidFill>
                  <a:srgbClr val="000000"/>
                </a:solidFill>
              </a:rPr>
              <a:t>Piprek</a:t>
            </a:r>
            <a:r>
              <a:rPr lang="en-AU" altLang="en-US" sz="2400" b="1" dirty="0" smtClean="0">
                <a:solidFill>
                  <a:srgbClr val="000000"/>
                </a:solidFill>
              </a:rPr>
              <a:t> (verb) &lt; Paprika (stem)</a:t>
            </a:r>
          </a:p>
          <a:p>
            <a:pPr eaLnBrk="1" hangingPunct="1">
              <a:lnSpc>
                <a:spcPct val="100000"/>
              </a:lnSpc>
              <a:spcBef>
                <a:spcPts val="600"/>
              </a:spcBef>
              <a:buFontTx/>
              <a:buNone/>
            </a:pPr>
            <a:r>
              <a:rPr lang="en-AU" altLang="en-US" sz="2400" b="1" dirty="0" smtClean="0">
                <a:solidFill>
                  <a:srgbClr val="000000"/>
                </a:solidFill>
              </a:rPr>
              <a:t>Cf.   </a:t>
            </a:r>
            <a:r>
              <a:rPr lang="en-AU" altLang="en-US" sz="3200" b="1" dirty="0" err="1" smtClean="0">
                <a:solidFill>
                  <a:srgbClr val="000000"/>
                </a:solidFill>
              </a:rPr>
              <a:t>Len</a:t>
            </a:r>
            <a:r>
              <a:rPr lang="en-AU" altLang="en-US" sz="4000" b="1" dirty="0" err="1" smtClean="0">
                <a:solidFill>
                  <a:srgbClr val="000000"/>
                </a:solidFill>
              </a:rPr>
              <a:t>a</a:t>
            </a:r>
            <a:r>
              <a:rPr lang="en-AU" altLang="en-US" sz="3200" b="1" dirty="0" err="1" smtClean="0">
                <a:solidFill>
                  <a:srgbClr val="000000"/>
                </a:solidFill>
              </a:rPr>
              <a:t>r</a:t>
            </a:r>
            <a:r>
              <a:rPr lang="en-AU" altLang="en-US" sz="4000" b="1" dirty="0" err="1" smtClean="0">
                <a:solidFill>
                  <a:srgbClr val="000000"/>
                </a:solidFill>
              </a:rPr>
              <a:t>a</a:t>
            </a:r>
            <a:r>
              <a:rPr lang="en-AU" altLang="en-US" sz="3200" b="1" dirty="0" err="1" smtClean="0">
                <a:solidFill>
                  <a:srgbClr val="000000"/>
                </a:solidFill>
              </a:rPr>
              <a:t>t</a:t>
            </a:r>
            <a:r>
              <a:rPr lang="en-AU" altLang="en-US" sz="4000" b="1" dirty="0" err="1" smtClean="0">
                <a:solidFill>
                  <a:srgbClr val="000000"/>
                </a:solidFill>
              </a:rPr>
              <a:t>e</a:t>
            </a:r>
            <a:r>
              <a:rPr lang="en-AU" altLang="en-US" sz="3200" b="1" dirty="0" err="1" smtClean="0">
                <a:solidFill>
                  <a:srgbClr val="000000"/>
                </a:solidFill>
              </a:rPr>
              <a:t>v</a:t>
            </a:r>
            <a:r>
              <a:rPr lang="en-AU" altLang="en-US" sz="2800" b="1" dirty="0" smtClean="0">
                <a:solidFill>
                  <a:srgbClr val="000000"/>
                </a:solidFill>
              </a:rPr>
              <a:t> (verb) ‘to produce a narrative’</a:t>
            </a:r>
            <a:endParaRPr lang="en-AU" altLang="en-US" sz="2000" b="1" dirty="0" smtClean="0">
              <a:solidFill>
                <a:srgbClr val="000000"/>
              </a:solidFill>
            </a:endParaRPr>
          </a:p>
          <a:p>
            <a:pPr algn="r" eaLnBrk="1" hangingPunct="1">
              <a:lnSpc>
                <a:spcPct val="100000"/>
              </a:lnSpc>
              <a:buFontTx/>
              <a:buNone/>
            </a:pPr>
            <a:r>
              <a:rPr lang="en-AU" altLang="en-US" sz="1200" b="1" dirty="0" smtClean="0">
                <a:solidFill>
                  <a:srgbClr val="000000"/>
                </a:solidFill>
              </a:rPr>
              <a:t>(Used by </a:t>
            </a:r>
            <a:r>
              <a:rPr lang="en-US" altLang="en-US" sz="1200" b="1" dirty="0" smtClean="0">
                <a:solidFill>
                  <a:srgbClr val="000000"/>
                </a:solidFill>
              </a:rPr>
              <a:t>Prof. </a:t>
            </a:r>
            <a:r>
              <a:rPr lang="en-AU" altLang="en-US" sz="1200" b="1" dirty="0" err="1" smtClean="0">
                <a:solidFill>
                  <a:srgbClr val="000000"/>
                </a:solidFill>
              </a:rPr>
              <a:t>Yigal</a:t>
            </a:r>
            <a:r>
              <a:rPr lang="en-AU" altLang="en-US" sz="1200" b="1" dirty="0" smtClean="0">
                <a:solidFill>
                  <a:srgbClr val="000000"/>
                </a:solidFill>
              </a:rPr>
              <a:t> Schwartz at a conference at Bar-</a:t>
            </a:r>
            <a:r>
              <a:rPr lang="en-AU" altLang="en-US" sz="1200" b="1" dirty="0" err="1" smtClean="0">
                <a:solidFill>
                  <a:srgbClr val="000000"/>
                </a:solidFill>
              </a:rPr>
              <a:t>Ilan</a:t>
            </a:r>
            <a:r>
              <a:rPr lang="en-AU" altLang="en-US" sz="1200" b="1" dirty="0" smtClean="0">
                <a:solidFill>
                  <a:srgbClr val="000000"/>
                </a:solidFill>
              </a:rPr>
              <a:t> University in December 2012)</a:t>
            </a:r>
            <a:endParaRPr lang="en-US" altLang="en-US" sz="1200" b="1" dirty="0" smtClean="0">
              <a:solidFill>
                <a:srgbClr val="000000"/>
              </a:solidFill>
            </a:endParaRPr>
          </a:p>
          <a:p>
            <a:pPr eaLnBrk="1" hangingPunct="1">
              <a:buFontTx/>
              <a:buNone/>
            </a:pPr>
            <a:r>
              <a:rPr lang="en-AU" altLang="en-US" sz="2000" dirty="0" smtClean="0">
                <a:solidFill>
                  <a:srgbClr val="000000"/>
                </a:solidFill>
              </a:rPr>
              <a:t/>
            </a:r>
            <a:br>
              <a:rPr lang="en-AU" altLang="en-US" sz="2000" dirty="0" smtClean="0">
                <a:solidFill>
                  <a:srgbClr val="000000"/>
                </a:solidFill>
              </a:rPr>
            </a:br>
            <a:endParaRPr lang="en-US" altLang="en-US" sz="2000" dirty="0" smtClean="0">
              <a:solidFill>
                <a:srgbClr val="000000"/>
              </a:solidFill>
            </a:endParaRPr>
          </a:p>
          <a:p>
            <a:pPr eaLnBrk="1" hangingPunct="1">
              <a:buFontTx/>
              <a:buNone/>
            </a:pPr>
            <a:endParaRPr lang="en-US" altLang="en-US" sz="2000" dirty="0" smtClean="0">
              <a:solidFill>
                <a:srgbClr val="000000"/>
              </a:solidFill>
            </a:endParaRPr>
          </a:p>
          <a:p>
            <a:pPr eaLnBrk="1" hangingPunct="1">
              <a:buFontTx/>
              <a:buNone/>
            </a:pPr>
            <a:endParaRPr lang="en-US" altLang="en-US" sz="2000" b="1" dirty="0" smtClean="0">
              <a:solidFill>
                <a:srgbClr val="000000"/>
              </a:solidFill>
            </a:endParaRPr>
          </a:p>
        </p:txBody>
      </p:sp>
      <p:pic>
        <p:nvPicPr>
          <p:cNvPr id="81924"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5" name="TextBox 1"/>
          <p:cNvSpPr txBox="1">
            <a:spLocks noChangeArrowheads="1"/>
          </p:cNvSpPr>
          <p:nvPr/>
        </p:nvSpPr>
        <p:spPr bwMode="auto">
          <a:xfrm>
            <a:off x="4921736" y="3284984"/>
            <a:ext cx="4191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defTabSz="912813"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defTabSz="912813"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defTabSz="912813"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defTabSz="912813"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defTabSz="912813" eaLnBrk="1" fontAlgn="base" hangingPunct="1">
              <a:lnSpc>
                <a:spcPct val="100000"/>
              </a:lnSpc>
              <a:spcBef>
                <a:spcPct val="0"/>
              </a:spcBef>
              <a:spcAft>
                <a:spcPct val="0"/>
              </a:spcAft>
              <a:buClrTx/>
              <a:buFontTx/>
              <a:buNone/>
            </a:pPr>
            <a:r>
              <a:rPr lang="en-US" altLang="en-US" sz="4400" b="1" dirty="0" smtClean="0">
                <a:solidFill>
                  <a:srgbClr val="000000"/>
                </a:solidFill>
                <a:cs typeface="Arial" pitchFamily="34" charset="0"/>
                <a:sym typeface="Wingdings" pitchFamily="2" charset="2"/>
              </a:rPr>
              <a:t></a:t>
            </a:r>
            <a:r>
              <a:rPr lang="en-US" altLang="en-US" sz="4400" b="1" u="sng" dirty="0" smtClean="0">
                <a:solidFill>
                  <a:srgbClr val="000000"/>
                </a:solidFill>
                <a:cs typeface="Arial" pitchFamily="34" charset="0"/>
              </a:rPr>
              <a:t>Minimal Pair</a:t>
            </a:r>
            <a:endParaRPr lang="en-US" altLang="en-US" sz="4400" b="1" i="1" u="sng" dirty="0" smtClean="0">
              <a:solidFill>
                <a:srgbClr val="000000"/>
              </a:solidFill>
              <a:cs typeface="Arial" pitchFamily="34" charset="0"/>
            </a:endParaRPr>
          </a:p>
        </p:txBody>
      </p:sp>
      <p:sp>
        <p:nvSpPr>
          <p:cNvPr id="6" name="TextBox 5"/>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3133813670"/>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323850" y="404813"/>
            <a:ext cx="8496300" cy="863600"/>
          </a:xfrm>
        </p:spPr>
        <p:txBody>
          <a:bodyPr/>
          <a:lstStyle/>
          <a:p>
            <a:pPr eaLnBrk="1" hangingPunct="1"/>
            <a:r>
              <a:rPr lang="en-US" altLang="en-US" smtClean="0"/>
              <a:t>Horizontal Gene Transfer:</a:t>
            </a:r>
            <a:br>
              <a:rPr lang="en-US" altLang="en-US" smtClean="0"/>
            </a:br>
            <a:r>
              <a:rPr lang="en-US" altLang="en-US" sz="2400" smtClean="0"/>
              <a:t>A New Adjective Template in Israeli (from Arabic)</a:t>
            </a:r>
          </a:p>
        </p:txBody>
      </p:sp>
      <p:sp>
        <p:nvSpPr>
          <p:cNvPr id="82947" name="Rectangle 3"/>
          <p:cNvSpPr>
            <a:spLocks noGrp="1" noChangeArrowheads="1"/>
          </p:cNvSpPr>
          <p:nvPr>
            <p:ph type="body" idx="4294967295"/>
          </p:nvPr>
        </p:nvSpPr>
        <p:spPr>
          <a:xfrm>
            <a:off x="468313" y="1557338"/>
            <a:ext cx="8207375" cy="4679950"/>
          </a:xfrm>
        </p:spPr>
        <p:txBody>
          <a:bodyPr/>
          <a:lstStyle/>
          <a:p>
            <a:pPr eaLnBrk="1" hangingPunct="1">
              <a:lnSpc>
                <a:spcPct val="100000"/>
              </a:lnSpc>
              <a:buFontTx/>
              <a:buNone/>
            </a:pPr>
            <a:r>
              <a:rPr lang="en-AU" altLang="en-US" sz="2400" b="1" smtClean="0">
                <a:solidFill>
                  <a:srgbClr val="000000"/>
                </a:solidFill>
              </a:rPr>
              <a:t>Israeli neologisms:</a:t>
            </a:r>
          </a:p>
          <a:p>
            <a:pPr eaLnBrk="1" hangingPunct="1">
              <a:lnSpc>
                <a:spcPct val="100000"/>
              </a:lnSpc>
              <a:buFontTx/>
              <a:buNone/>
            </a:pPr>
            <a:r>
              <a:rPr lang="en-AU" altLang="en-US" sz="2400" b="1" smtClean="0">
                <a:solidFill>
                  <a:srgbClr val="000000"/>
                </a:solidFill>
              </a:rPr>
              <a:t>maFLuTS</a:t>
            </a:r>
          </a:p>
          <a:p>
            <a:pPr eaLnBrk="1" hangingPunct="1">
              <a:lnSpc>
                <a:spcPct val="100000"/>
              </a:lnSpc>
              <a:buFontTx/>
              <a:buNone/>
            </a:pPr>
            <a:r>
              <a:rPr lang="en-AU" altLang="en-US" sz="2400" b="1" smtClean="0">
                <a:solidFill>
                  <a:srgbClr val="000000"/>
                </a:solidFill>
              </a:rPr>
              <a:t>maGNuV</a:t>
            </a:r>
          </a:p>
          <a:p>
            <a:pPr eaLnBrk="1" hangingPunct="1">
              <a:lnSpc>
                <a:spcPct val="100000"/>
              </a:lnSpc>
              <a:buFontTx/>
              <a:buNone/>
            </a:pPr>
            <a:r>
              <a:rPr lang="en-AU" altLang="en-US" sz="3200" b="1" smtClean="0"/>
              <a:t>(A New Adjective Pattern: ma</a:t>
            </a:r>
            <a:r>
              <a:rPr lang="en-AU" altLang="en-US" sz="3200" b="1" smtClean="0">
                <a:sym typeface="Wingdings" pitchFamily="2" charset="2"/>
              </a:rPr>
              <a:t></a:t>
            </a:r>
            <a:r>
              <a:rPr lang="en-AU" altLang="en-US" sz="3200" b="1" smtClean="0"/>
              <a:t>u</a:t>
            </a:r>
            <a:r>
              <a:rPr lang="en-AU" altLang="en-US" sz="3200" b="1" smtClean="0">
                <a:sym typeface="Wingdings" pitchFamily="2" charset="2"/>
              </a:rPr>
              <a:t></a:t>
            </a:r>
            <a:r>
              <a:rPr lang="en-AU" altLang="en-US" sz="3200" b="1" smtClean="0"/>
              <a:t>)</a:t>
            </a:r>
            <a:endParaRPr lang="he-IL" altLang="en-US" sz="3200" b="1" smtClean="0"/>
          </a:p>
          <a:p>
            <a:pPr eaLnBrk="1" hangingPunct="1">
              <a:lnSpc>
                <a:spcPct val="100000"/>
              </a:lnSpc>
              <a:buFontTx/>
              <a:buNone/>
            </a:pPr>
            <a:endParaRPr lang="en-AU" altLang="en-US" sz="1600" b="1" smtClean="0">
              <a:solidFill>
                <a:srgbClr val="000000"/>
              </a:solidFill>
            </a:endParaRPr>
          </a:p>
          <a:p>
            <a:pPr eaLnBrk="1" hangingPunct="1">
              <a:lnSpc>
                <a:spcPct val="100000"/>
              </a:lnSpc>
              <a:buFontTx/>
              <a:buNone/>
            </a:pPr>
            <a:r>
              <a:rPr lang="en-AU" altLang="en-US" sz="2400" b="1" smtClean="0">
                <a:solidFill>
                  <a:srgbClr val="000000"/>
                </a:solidFill>
              </a:rPr>
              <a:t>cf. Arabic loanwords within Israeli:</a:t>
            </a:r>
          </a:p>
          <a:p>
            <a:pPr eaLnBrk="1" hangingPunct="1">
              <a:lnSpc>
                <a:spcPct val="100000"/>
              </a:lnSpc>
              <a:buFontTx/>
              <a:buNone/>
            </a:pPr>
            <a:r>
              <a:rPr lang="en-AU" altLang="en-US" sz="2400" b="1" smtClean="0">
                <a:solidFill>
                  <a:srgbClr val="000000"/>
                </a:solidFill>
              </a:rPr>
              <a:t>maJNuN</a:t>
            </a:r>
          </a:p>
          <a:p>
            <a:pPr eaLnBrk="1" hangingPunct="1">
              <a:lnSpc>
                <a:spcPct val="100000"/>
              </a:lnSpc>
              <a:buFontTx/>
              <a:buNone/>
            </a:pPr>
            <a:r>
              <a:rPr lang="en-AU" altLang="en-US" sz="2400" b="1" smtClean="0">
                <a:solidFill>
                  <a:srgbClr val="000000"/>
                </a:solidFill>
              </a:rPr>
              <a:t>maDRuB</a:t>
            </a:r>
          </a:p>
          <a:p>
            <a:pPr eaLnBrk="1" hangingPunct="1">
              <a:lnSpc>
                <a:spcPct val="100000"/>
              </a:lnSpc>
              <a:buFontTx/>
              <a:buNone/>
            </a:pPr>
            <a:r>
              <a:rPr lang="en-AU" altLang="en-US" sz="2400" b="1" smtClean="0">
                <a:solidFill>
                  <a:srgbClr val="000000"/>
                </a:solidFill>
              </a:rPr>
              <a:t>maHaBuL</a:t>
            </a:r>
            <a:endParaRPr lang="en-US" altLang="en-US" sz="2000" smtClean="0">
              <a:solidFill>
                <a:srgbClr val="000000"/>
              </a:solidFill>
            </a:endParaRPr>
          </a:p>
          <a:p>
            <a:pPr eaLnBrk="1" hangingPunct="1">
              <a:buFontTx/>
              <a:buNone/>
            </a:pPr>
            <a:endParaRPr lang="en-US" altLang="en-US" sz="2000" b="1" smtClean="0">
              <a:solidFill>
                <a:srgbClr val="000000"/>
              </a:solidFill>
            </a:endParaRPr>
          </a:p>
        </p:txBody>
      </p:sp>
      <p:pic>
        <p:nvPicPr>
          <p:cNvPr id="82948"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162000509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381000" y="1676400"/>
            <a:ext cx="5343525" cy="1752600"/>
          </a:xfrm>
        </p:spPr>
        <p:txBody>
          <a:bodyPr>
            <a:normAutofit fontScale="92500" lnSpcReduction="20000"/>
          </a:bodyPr>
          <a:lstStyle/>
          <a:p>
            <a:pPr algn="ctr" eaLnBrk="1" hangingPunct="1">
              <a:defRPr/>
            </a:pPr>
            <a:r>
              <a:rPr lang="en-AU" altLang="en-US" sz="6600" b="1" i="1" dirty="0" smtClean="0">
                <a:solidFill>
                  <a:schemeClr val="bg1"/>
                </a:solidFill>
              </a:rPr>
              <a:t>The Hebrew Revival</a:t>
            </a:r>
            <a:endParaRPr lang="en-AU" altLang="en-US" sz="3600" b="1" i="1" dirty="0" smtClean="0">
              <a:solidFill>
                <a:schemeClr val="bg1"/>
              </a:solidFill>
            </a:endParaRP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154781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179512" y="1676400"/>
            <a:ext cx="7200800" cy="1752600"/>
          </a:xfrm>
        </p:spPr>
        <p:txBody>
          <a:bodyPr>
            <a:normAutofit/>
          </a:bodyPr>
          <a:lstStyle/>
          <a:p>
            <a:pPr algn="ctr" eaLnBrk="1" hangingPunct="1">
              <a:defRPr/>
            </a:pPr>
            <a:r>
              <a:rPr lang="en-AU" altLang="en-US" sz="3600" b="1" dirty="0" smtClean="0">
                <a:solidFill>
                  <a:schemeClr val="bg1"/>
                </a:solidFill>
              </a:rPr>
              <a:t>FOUNDER PRINCIPLE</a:t>
            </a: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1421792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539750" y="476250"/>
            <a:ext cx="8305800" cy="609600"/>
          </a:xfrm>
        </p:spPr>
        <p:txBody>
          <a:bodyPr/>
          <a:lstStyle/>
          <a:p>
            <a:pPr eaLnBrk="1" hangingPunct="1"/>
            <a:r>
              <a:rPr lang="en-US" altLang="en-US" sz="3000" smtClean="0"/>
              <a:t>The Founder Principle</a:t>
            </a:r>
          </a:p>
        </p:txBody>
      </p:sp>
      <p:sp>
        <p:nvSpPr>
          <p:cNvPr id="83971" name="Rectangle 3"/>
          <p:cNvSpPr>
            <a:spLocks noGrp="1" noChangeArrowheads="1"/>
          </p:cNvSpPr>
          <p:nvPr>
            <p:ph type="body" idx="4294967295"/>
          </p:nvPr>
        </p:nvSpPr>
        <p:spPr>
          <a:xfrm>
            <a:off x="323529" y="981075"/>
            <a:ext cx="8496944" cy="5111750"/>
          </a:xfrm>
        </p:spPr>
        <p:txBody>
          <a:bodyPr/>
          <a:lstStyle/>
          <a:p>
            <a:pPr eaLnBrk="1" hangingPunct="1">
              <a:lnSpc>
                <a:spcPct val="100000"/>
              </a:lnSpc>
              <a:spcBef>
                <a:spcPct val="0"/>
              </a:spcBef>
              <a:buFontTx/>
              <a:buNone/>
            </a:pPr>
            <a:r>
              <a:rPr lang="en-AU" altLang="en-US" sz="4800" b="1" dirty="0" smtClean="0">
                <a:solidFill>
                  <a:srgbClr val="000000"/>
                </a:solidFill>
              </a:rPr>
              <a:t>The revivalists’ </a:t>
            </a:r>
          </a:p>
          <a:p>
            <a:pPr eaLnBrk="1" hangingPunct="1">
              <a:lnSpc>
                <a:spcPct val="100000"/>
              </a:lnSpc>
              <a:spcBef>
                <a:spcPct val="0"/>
              </a:spcBef>
              <a:buFontTx/>
              <a:buNone/>
            </a:pPr>
            <a:r>
              <a:rPr lang="en-AU" altLang="en-US" sz="4800" b="1" dirty="0" smtClean="0">
                <a:solidFill>
                  <a:srgbClr val="000000"/>
                </a:solidFill>
              </a:rPr>
              <a:t>(and documenters’) </a:t>
            </a:r>
          </a:p>
          <a:p>
            <a:pPr eaLnBrk="1" hangingPunct="1">
              <a:lnSpc>
                <a:spcPct val="100000"/>
              </a:lnSpc>
              <a:spcBef>
                <a:spcPct val="0"/>
              </a:spcBef>
              <a:buFontTx/>
              <a:buNone/>
            </a:pPr>
            <a:r>
              <a:rPr lang="en-AU" altLang="en-US" sz="4800" b="1" dirty="0" smtClean="0">
                <a:solidFill>
                  <a:srgbClr val="000000"/>
                </a:solidFill>
              </a:rPr>
              <a:t>mother tongue(s) </a:t>
            </a:r>
          </a:p>
          <a:p>
            <a:pPr eaLnBrk="1" hangingPunct="1">
              <a:lnSpc>
                <a:spcPct val="100000"/>
              </a:lnSpc>
              <a:spcBef>
                <a:spcPct val="0"/>
              </a:spcBef>
              <a:buFontTx/>
              <a:buNone/>
            </a:pPr>
            <a:r>
              <a:rPr lang="en-AU" altLang="en-US" sz="4800" b="1" dirty="0" smtClean="0">
                <a:solidFill>
                  <a:srgbClr val="000000"/>
                </a:solidFill>
              </a:rPr>
              <a:t>are the primary contributors </a:t>
            </a:r>
          </a:p>
          <a:p>
            <a:pPr eaLnBrk="1" hangingPunct="1">
              <a:lnSpc>
                <a:spcPct val="100000"/>
              </a:lnSpc>
              <a:spcBef>
                <a:spcPct val="0"/>
              </a:spcBef>
              <a:buFontTx/>
              <a:buNone/>
            </a:pPr>
            <a:r>
              <a:rPr lang="en-AU" altLang="en-US" sz="4800" b="1" dirty="0" smtClean="0">
                <a:solidFill>
                  <a:srgbClr val="000000"/>
                </a:solidFill>
              </a:rPr>
              <a:t>to the emerging language </a:t>
            </a:r>
            <a:r>
              <a:rPr lang="en-AU" altLang="en-US" sz="4000" b="1" dirty="0" smtClean="0">
                <a:solidFill>
                  <a:srgbClr val="000000"/>
                </a:solidFill>
              </a:rPr>
              <a:t>(even if the revivalists do not want them to be).</a:t>
            </a:r>
          </a:p>
          <a:p>
            <a:pPr eaLnBrk="1" hangingPunct="1">
              <a:buFontTx/>
              <a:buNone/>
            </a:pPr>
            <a:endParaRPr lang="en-AU" altLang="en-US" sz="100" b="1"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b="1" dirty="0" smtClean="0">
              <a:solidFill>
                <a:srgbClr val="000000"/>
              </a:solidFill>
            </a:endParaRPr>
          </a:p>
        </p:txBody>
      </p:sp>
      <p:pic>
        <p:nvPicPr>
          <p:cNvPr id="83972"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830659101"/>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56" y="548680"/>
            <a:ext cx="8305800" cy="609600"/>
          </a:xfrm>
        </p:spPr>
        <p:txBody>
          <a:bodyPr>
            <a:normAutofit/>
          </a:bodyPr>
          <a:lstStyle/>
          <a:p>
            <a:pPr marR="377825" hangingPunct="0">
              <a:spcAft>
                <a:spcPts val="1300"/>
              </a:spcAft>
            </a:pPr>
            <a:r>
              <a:rPr lang="en-US" sz="2800" b="1" kern="1400" cap="all" dirty="0" smtClean="0">
                <a:latin typeface="Times New Roman"/>
                <a:ea typeface="MS Mincho"/>
              </a:rPr>
              <a:t>THE </a:t>
            </a:r>
            <a:r>
              <a:rPr lang="en-US" sz="2800" b="1" kern="1400" cap="all" dirty="0">
                <a:latin typeface="Times New Roman"/>
                <a:ea typeface="MS Mincho"/>
              </a:rPr>
              <a:t>FOUNDER </a:t>
            </a:r>
            <a:r>
              <a:rPr lang="en-US" sz="2800" b="1" kern="1400" cap="all" dirty="0" smtClean="0">
                <a:latin typeface="Times New Roman"/>
                <a:ea typeface="MS Mincho"/>
              </a:rPr>
              <a:t>PRINCIPLE</a:t>
            </a:r>
            <a:endParaRPr lang="en-AU" sz="2800" dirty="0"/>
          </a:p>
        </p:txBody>
      </p:sp>
      <p:sp>
        <p:nvSpPr>
          <p:cNvPr id="3" name="Content Placeholder 2"/>
          <p:cNvSpPr>
            <a:spLocks noGrp="1"/>
          </p:cNvSpPr>
          <p:nvPr>
            <p:ph idx="1"/>
          </p:nvPr>
        </p:nvSpPr>
        <p:spPr>
          <a:xfrm>
            <a:off x="323528" y="1268760"/>
            <a:ext cx="8229600" cy="2880320"/>
          </a:xfrm>
        </p:spPr>
        <p:txBody>
          <a:bodyPr>
            <a:noAutofit/>
          </a:bodyPr>
          <a:lstStyle/>
          <a:p>
            <a:pPr algn="just" hangingPunct="0">
              <a:spcAft>
                <a:spcPts val="0"/>
              </a:spcAft>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AU" sz="1800" kern="1400" dirty="0">
                <a:latin typeface="Times New Roman"/>
                <a:ea typeface="MS Mincho"/>
              </a:rPr>
              <a:t>Most Israelis believe that their language is different from Biblical Hebrew</a:t>
            </a:r>
            <a:r>
              <a:rPr lang="en-AU" sz="1800" b="1" kern="1400" dirty="0">
                <a:latin typeface="Times New Roman"/>
                <a:ea typeface="MS Mincho"/>
              </a:rPr>
              <a:t> </a:t>
            </a:r>
            <a:r>
              <a:rPr lang="en-AU" sz="1800" kern="1400" dirty="0">
                <a:latin typeface="Times New Roman"/>
                <a:ea typeface="MS Mincho"/>
              </a:rPr>
              <a:t>in exactly the same way as</a:t>
            </a:r>
            <a:r>
              <a:rPr lang="en-AU" sz="1800" b="1" kern="1400" dirty="0">
                <a:latin typeface="Times New Roman"/>
                <a:ea typeface="MS Mincho"/>
              </a:rPr>
              <a:t> </a:t>
            </a:r>
            <a:r>
              <a:rPr lang="en-AU" sz="1800" kern="1400" dirty="0">
                <a:latin typeface="Times New Roman"/>
                <a:ea typeface="MS Mincho"/>
              </a:rPr>
              <a:t>the English of the American novelist John Grisham (b. 1955) is different from that of William Shakespeare (1564-1616), let alone Geoffrey Chaucer (</a:t>
            </a:r>
            <a:r>
              <a:rPr lang="en-AU" sz="1800" i="1" kern="1400" dirty="0">
                <a:latin typeface="Times New Roman"/>
                <a:ea typeface="MS Mincho"/>
              </a:rPr>
              <a:t>c. </a:t>
            </a:r>
            <a:r>
              <a:rPr lang="en-AU" sz="1800" kern="1400" dirty="0">
                <a:latin typeface="Times New Roman"/>
                <a:ea typeface="MS Mincho"/>
              </a:rPr>
              <a:t>1343-1400). Others might refer you to the</a:t>
            </a:r>
            <a:r>
              <a:rPr lang="en-AU" sz="1800" b="1" kern="1400" dirty="0">
                <a:latin typeface="Times New Roman"/>
                <a:ea typeface="MS Mincho"/>
              </a:rPr>
              <a:t> </a:t>
            </a:r>
            <a:r>
              <a:rPr lang="en-AU" sz="1800" kern="1400" dirty="0">
                <a:latin typeface="Times New Roman"/>
                <a:ea typeface="MS Mincho"/>
              </a:rPr>
              <a:t>Greek spoken in today’s Athens, in contrast to that of the playwright Aristophanes (</a:t>
            </a:r>
            <a:r>
              <a:rPr lang="en-AU" sz="1800" i="1" kern="1400" dirty="0">
                <a:latin typeface="Times New Roman"/>
                <a:ea typeface="MS Mincho"/>
              </a:rPr>
              <a:t>c. </a:t>
            </a:r>
            <a:r>
              <a:rPr lang="en-AU" sz="1800" kern="1400" dirty="0">
                <a:latin typeface="Times New Roman"/>
                <a:ea typeface="MS Mincho"/>
              </a:rPr>
              <a:t>448-380 BC), the historian Thucydides (</a:t>
            </a:r>
            <a:r>
              <a:rPr lang="en-AU" sz="1800" i="1" kern="1400" dirty="0">
                <a:latin typeface="Times New Roman"/>
                <a:ea typeface="MS Mincho"/>
              </a:rPr>
              <a:t>c. </a:t>
            </a:r>
            <a:r>
              <a:rPr lang="en-AU" sz="1800" kern="1400" dirty="0">
                <a:latin typeface="Times New Roman"/>
                <a:ea typeface="MS Mincho"/>
              </a:rPr>
              <a:t>460-400 BC) or the language of </a:t>
            </a:r>
            <a:r>
              <a:rPr lang="en-US" sz="1800" kern="1400" dirty="0">
                <a:latin typeface="Times New Roman"/>
                <a:ea typeface="MS Mincho"/>
              </a:rPr>
              <a:t>Homer’s </a:t>
            </a:r>
            <a:r>
              <a:rPr lang="en-US" sz="1800" i="1" kern="1400" dirty="0">
                <a:latin typeface="Times New Roman"/>
                <a:ea typeface="MS Mincho"/>
              </a:rPr>
              <a:t>Iliad </a:t>
            </a:r>
            <a:r>
              <a:rPr lang="en-US" sz="1800" kern="1400" dirty="0">
                <a:latin typeface="Times New Roman"/>
                <a:ea typeface="MS Mincho"/>
              </a:rPr>
              <a:t>and </a:t>
            </a:r>
            <a:r>
              <a:rPr lang="en-US" sz="1800" i="1" kern="1400" dirty="0">
                <a:latin typeface="Times New Roman"/>
                <a:ea typeface="MS Mincho"/>
              </a:rPr>
              <a:t>Odyssey</a:t>
            </a:r>
            <a:r>
              <a:rPr lang="en-US" sz="1800" kern="1400" dirty="0">
                <a:latin typeface="Times New Roman"/>
                <a:ea typeface="MS Mincho"/>
              </a:rPr>
              <a:t>. Many linguists still argue that the role of Yiddish in Israeli is no different from that of other languages such as </a:t>
            </a:r>
            <a:r>
              <a:rPr lang="en-US" sz="1800" kern="1400" dirty="0" err="1">
                <a:latin typeface="Times New Roman"/>
                <a:ea typeface="MS Mincho"/>
              </a:rPr>
              <a:t>Judaeo</a:t>
            </a:r>
            <a:r>
              <a:rPr lang="en-US" sz="1800" kern="1400" dirty="0">
                <a:latin typeface="Times New Roman"/>
                <a:ea typeface="MS Mincho"/>
              </a:rPr>
              <a:t>-Spanish (a.k.a. Ladino), Arabic and English. Such a view is confuted by the </a:t>
            </a:r>
            <a:r>
              <a:rPr lang="en-US" sz="1800" i="1" kern="1400" dirty="0">
                <a:latin typeface="Times New Roman"/>
                <a:ea typeface="MS Mincho"/>
              </a:rPr>
              <a:t>Founder Principle</a:t>
            </a:r>
            <a:r>
              <a:rPr lang="en-US" sz="1800" kern="1400" dirty="0">
                <a:latin typeface="Times New Roman"/>
                <a:ea typeface="MS Mincho"/>
              </a:rPr>
              <a:t>, which emphasizes </a:t>
            </a:r>
            <a:r>
              <a:rPr lang="en-US" sz="1800" b="1" kern="1400" dirty="0">
                <a:latin typeface="Times New Roman"/>
                <a:ea typeface="MS Mincho"/>
              </a:rPr>
              <a:t>the impact of the founder population</a:t>
            </a:r>
            <a:r>
              <a:rPr lang="en-US" sz="1800" kern="1400" dirty="0" smtClean="0">
                <a:latin typeface="Times New Roman"/>
                <a:ea typeface="MS Mincho"/>
              </a:rPr>
              <a:t>:</a:t>
            </a:r>
            <a:endParaRPr lang="en-AU" sz="1800" kern="1400" dirty="0">
              <a:latin typeface="Times New Roman"/>
              <a:ea typeface="MS Mincho"/>
            </a:endParaRP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62</a:t>
            </a:fld>
            <a:endParaRPr lang="en-AU" dirty="0">
              <a:solidFill>
                <a:srgbClr val="000000"/>
              </a:solidFill>
            </a:endParaRPr>
          </a:p>
        </p:txBody>
      </p:sp>
      <p:sp>
        <p:nvSpPr>
          <p:cNvPr id="6" name="Text Box 2"/>
          <p:cNvSpPr txBox="1">
            <a:spLocks noChangeArrowheads="1"/>
          </p:cNvSpPr>
          <p:nvPr/>
        </p:nvSpPr>
        <p:spPr bwMode="auto">
          <a:xfrm>
            <a:off x="827584" y="4437112"/>
            <a:ext cx="7848872" cy="18722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zh-CN" sz="2800" dirty="0" smtClean="0">
                <a:solidFill>
                  <a:srgbClr val="000000"/>
                </a:solidFill>
                <a:latin typeface="Calibri" pitchFamily="34" charset="0"/>
                <a:ea typeface="SimSun" pitchFamily="2" charset="-122"/>
                <a:cs typeface="Arial" pitchFamily="34" charset="0"/>
              </a:rPr>
              <a:t>Yiddish is a primary contributor to Israeli because it was the mother tongue of the vast majority of revivalists and first pioneers in </a:t>
            </a:r>
            <a:r>
              <a:rPr lang="en-AU" altLang="zh-CN" sz="2800" i="1" dirty="0" err="1" smtClean="0">
                <a:solidFill>
                  <a:srgbClr val="000000"/>
                </a:solidFill>
                <a:latin typeface="Calibri" pitchFamily="34" charset="0"/>
                <a:ea typeface="SimSun" pitchFamily="2" charset="-122"/>
                <a:cs typeface="Arial" pitchFamily="34" charset="0"/>
              </a:rPr>
              <a:t>Eretz</a:t>
            </a:r>
            <a:r>
              <a:rPr lang="en-AU" altLang="zh-CN" sz="2800" i="1" dirty="0" smtClean="0">
                <a:solidFill>
                  <a:srgbClr val="000000"/>
                </a:solidFill>
                <a:latin typeface="Calibri" pitchFamily="34" charset="0"/>
                <a:ea typeface="SimSun" pitchFamily="2" charset="-122"/>
                <a:cs typeface="Arial" pitchFamily="34" charset="0"/>
              </a:rPr>
              <a:t> </a:t>
            </a:r>
            <a:r>
              <a:rPr lang="en-AU" altLang="zh-CN" sz="2800" i="1" dirty="0" err="1" smtClean="0">
                <a:solidFill>
                  <a:srgbClr val="000000"/>
                </a:solidFill>
                <a:latin typeface="Calibri" pitchFamily="34" charset="0"/>
                <a:ea typeface="SimSun" pitchFamily="2" charset="-122"/>
                <a:cs typeface="Arial" pitchFamily="34" charset="0"/>
              </a:rPr>
              <a:t>Yisrael</a:t>
            </a:r>
            <a:r>
              <a:rPr lang="en-AU" altLang="zh-CN" sz="2800" dirty="0" smtClean="0">
                <a:solidFill>
                  <a:srgbClr val="000000"/>
                </a:solidFill>
                <a:latin typeface="Calibri" pitchFamily="34" charset="0"/>
                <a:ea typeface="SimSun" pitchFamily="2" charset="-122"/>
                <a:cs typeface="Arial" pitchFamily="34" charset="0"/>
              </a:rPr>
              <a:t> at the </a:t>
            </a:r>
            <a:r>
              <a:rPr lang="en-AU" altLang="zh-CN" sz="2800" u="sng" dirty="0" smtClean="0">
                <a:solidFill>
                  <a:srgbClr val="000000"/>
                </a:solidFill>
                <a:latin typeface="Calibri" pitchFamily="34" charset="0"/>
                <a:ea typeface="SimSun" pitchFamily="2" charset="-122"/>
                <a:cs typeface="Arial" pitchFamily="34" charset="0"/>
              </a:rPr>
              <a:t>critical</a:t>
            </a:r>
            <a:r>
              <a:rPr lang="en-AU" altLang="zh-CN" sz="2800" dirty="0" smtClean="0">
                <a:solidFill>
                  <a:srgbClr val="000000"/>
                </a:solidFill>
                <a:latin typeface="Calibri" pitchFamily="34" charset="0"/>
                <a:ea typeface="SimSun" pitchFamily="2" charset="-122"/>
                <a:cs typeface="Arial" pitchFamily="34" charset="0"/>
              </a:rPr>
              <a:t> period of the beginning of Israeli.</a:t>
            </a:r>
            <a:endParaRPr lang="en-US" altLang="zh-CN" sz="2800" dirty="0" smtClean="0">
              <a:solidFill>
                <a:srgbClr val="000000"/>
              </a:solidFill>
              <a:latin typeface="Times New Roman" pitchFamily="18" charset="0"/>
              <a:ea typeface="SimSun" pitchFamily="2" charset="-122"/>
              <a:cs typeface="Arial" pitchFamily="34" charset="0"/>
            </a:endParaRPr>
          </a:p>
          <a:p>
            <a:pPr fontAlgn="base">
              <a:spcBef>
                <a:spcPct val="0"/>
              </a:spcBef>
              <a:spcAft>
                <a:spcPct val="0"/>
              </a:spcAft>
            </a:pPr>
            <a:endParaRPr lang="en-US" altLang="en-US" dirty="0" smtClean="0">
              <a:solidFill>
                <a:srgbClr val="000000"/>
              </a:solidFill>
              <a:cs typeface="Arial" pitchFamily="34" charset="0"/>
            </a:endParaRPr>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862465069"/>
      </p:ext>
    </p:extLst>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865515"/>
          </a:xfrm>
        </p:spPr>
        <p:txBody>
          <a:bodyPr>
            <a:noAutofit/>
          </a:bodyPr>
          <a:lstStyle/>
          <a:p>
            <a:pPr hangingPunct="0">
              <a:lnSpc>
                <a:spcPct val="120000"/>
              </a:lnSpc>
            </a:pPr>
            <a:r>
              <a:rPr lang="en-AU" sz="2800" dirty="0"/>
              <a:t>At the same time I suggest that </a:t>
            </a:r>
            <a:r>
              <a:rPr lang="en-US" sz="2800" dirty="0"/>
              <a:t>lethargic liturgical </a:t>
            </a:r>
            <a:r>
              <a:rPr lang="en-AU" sz="2800" dirty="0"/>
              <a:t>Hebrew too </a:t>
            </a:r>
            <a:r>
              <a:rPr lang="en-AU" sz="2800" dirty="0" err="1" smtClean="0"/>
              <a:t>fulfills</a:t>
            </a:r>
            <a:r>
              <a:rPr lang="en-AU" sz="2800" dirty="0" smtClean="0"/>
              <a:t> </a:t>
            </a:r>
            <a:r>
              <a:rPr lang="en-AU" sz="2800" dirty="0"/>
              <a:t>the criteria of a primary contributor for the following reasons: </a:t>
            </a:r>
            <a:endParaRPr lang="en-AU" sz="2800" dirty="0" smtClean="0"/>
          </a:p>
          <a:p>
            <a:pPr hangingPunct="0">
              <a:lnSpc>
                <a:spcPct val="120000"/>
              </a:lnSpc>
            </a:pPr>
            <a:r>
              <a:rPr lang="en-AU" sz="2800" dirty="0" smtClean="0"/>
              <a:t>(</a:t>
            </a:r>
            <a:r>
              <a:rPr lang="en-AU" sz="2800" dirty="0" err="1"/>
              <a:t>i</a:t>
            </a:r>
            <a:r>
              <a:rPr lang="en-AU" sz="2800" dirty="0"/>
              <a:t>) Despite millennia without native speakers, it persisted as a most important cultural, literary and liturgical language throughout the generations; </a:t>
            </a:r>
            <a:endParaRPr lang="en-AU" sz="2800" dirty="0" smtClean="0"/>
          </a:p>
          <a:p>
            <a:pPr hangingPunct="0">
              <a:lnSpc>
                <a:spcPct val="120000"/>
              </a:lnSpc>
            </a:pPr>
            <a:r>
              <a:rPr lang="en-AU" sz="2800" dirty="0" smtClean="0"/>
              <a:t>(</a:t>
            </a:r>
            <a:r>
              <a:rPr lang="en-AU" sz="2800" dirty="0"/>
              <a:t>ii) Revivalists made a huge effort to revive it and were, in fact, partly successful.</a:t>
            </a:r>
          </a:p>
          <a:p>
            <a:pPr marL="0" indent="0" hangingPunct="0">
              <a:lnSpc>
                <a:spcPct val="120000"/>
              </a:lnSpc>
              <a:buNone/>
            </a:pPr>
            <a:r>
              <a:rPr lang="en-AU" sz="2800" b="1" dirty="0"/>
              <a:t> </a:t>
            </a: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63</a:t>
            </a:fld>
            <a:endParaRPr lang="en-AU" dirty="0">
              <a:solidFill>
                <a:srgbClr val="000000"/>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661828995"/>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865515"/>
          </a:xfrm>
        </p:spPr>
        <p:txBody>
          <a:bodyPr>
            <a:noAutofit/>
          </a:bodyPr>
          <a:lstStyle/>
          <a:p>
            <a:pPr marL="0" indent="0">
              <a:lnSpc>
                <a:spcPct val="120000"/>
              </a:lnSpc>
              <a:buNone/>
            </a:pPr>
            <a:r>
              <a:rPr lang="en-AU" sz="2400" dirty="0" smtClean="0"/>
              <a:t>The Founder Principle works because by the time later immigrations came to Israel, Israeli had already entrenched the fundamental parts of its grammar. Thus, Moroccan Jews arriving in Israel in the 1950s had to learn a fully-fledged language (even though it often did not appear so to the Hebrew-obsessed language planners). Obviously, they initially developed their own variety of Israeli but ultimately the influence of their mother tongue was relatively negligible. ‘The oldest features have a greater chance of prevailing over some newer alternatives simply because they have acquired more and more carriers, hence more transmitters, with each additional generation of speakers’ (</a:t>
            </a:r>
            <a:r>
              <a:rPr lang="en-AU" sz="2400" b="1" dirty="0" err="1" smtClean="0"/>
              <a:t>Salikoko</a:t>
            </a:r>
            <a:r>
              <a:rPr lang="en-AU" sz="2400" b="1" dirty="0" smtClean="0"/>
              <a:t> </a:t>
            </a:r>
            <a:r>
              <a:rPr lang="en-AU" sz="2400" b="1" dirty="0" err="1" smtClean="0"/>
              <a:t>Mufwene</a:t>
            </a:r>
            <a:r>
              <a:rPr lang="en-AU" sz="2400" dirty="0" smtClean="0"/>
              <a:t> 2001: 29).</a:t>
            </a:r>
            <a:endParaRPr lang="en-AU" sz="2400" dirty="0"/>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64</a:t>
            </a:fld>
            <a:endParaRPr lang="en-AU" dirty="0">
              <a:solidFill>
                <a:srgbClr val="000000"/>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1647750094"/>
      </p:ext>
    </p:extLst>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10000"/>
          </a:bodyPr>
          <a:lstStyle/>
          <a:p>
            <a:pPr hangingPunct="0">
              <a:lnSpc>
                <a:spcPct val="120000"/>
              </a:lnSpc>
            </a:pPr>
            <a:r>
              <a:rPr lang="en-AU" sz="3500" u="sng" dirty="0"/>
              <a:t>Had the Moroccan Jews arrived in Israel first, had Ben-Yehuda (born Perelman) been an </a:t>
            </a:r>
            <a:r>
              <a:rPr lang="en-AU" sz="3500" u="sng" dirty="0" err="1"/>
              <a:t>Abarjel</a:t>
            </a:r>
            <a:r>
              <a:rPr lang="en-AU" sz="3500" u="sng" dirty="0"/>
              <a:t>…, Israeli would have been a totally different language, much more Semitic! </a:t>
            </a:r>
            <a:endParaRPr lang="en-AU" sz="3500" dirty="0"/>
          </a:p>
          <a:p>
            <a:pPr marL="0" indent="0" hangingPunct="0">
              <a:lnSpc>
                <a:spcPct val="120000"/>
              </a:lnSpc>
              <a:buNone/>
            </a:pPr>
            <a:r>
              <a:rPr lang="en-AU" b="1" dirty="0"/>
              <a:t> </a:t>
            </a:r>
          </a:p>
          <a:p>
            <a:pPr hangingPunct="0">
              <a:lnSpc>
                <a:spcPct val="120000"/>
              </a:lnSpc>
            </a:pPr>
            <a:r>
              <a:rPr lang="en-US" dirty="0"/>
              <a:t>Thus, comparing Israeli to Semitic languages characterized by both </a:t>
            </a:r>
            <a:r>
              <a:rPr lang="en-US" dirty="0" smtClean="0"/>
              <a:t>Indo-European </a:t>
            </a:r>
            <a:r>
              <a:rPr lang="en-US" dirty="0"/>
              <a:t>traits (like Israeli) and a continuous genetic chain of native speakers (unlike Israeli) is problematic. </a:t>
            </a:r>
            <a:r>
              <a:rPr lang="en-US" i="1" dirty="0"/>
              <a:t>Pace </a:t>
            </a:r>
            <a:r>
              <a:rPr lang="en-US" dirty="0"/>
              <a:t>traditionalists, the formation of Israeli is </a:t>
            </a:r>
            <a:r>
              <a:rPr lang="en-US" i="1" dirty="0"/>
              <a:t>not </a:t>
            </a:r>
            <a:r>
              <a:rPr lang="en-US" dirty="0"/>
              <a:t>the result of language contact between Hebrew and a prestigious, powerful </a:t>
            </a:r>
            <a:r>
              <a:rPr lang="en-US" i="1" dirty="0" err="1"/>
              <a:t>superstratum</a:t>
            </a:r>
            <a:r>
              <a:rPr lang="en-US" dirty="0"/>
              <a:t> ­– such as English in the case of Arabic, or Kurdish in the case of Neo-Aramaic. Rather, </a:t>
            </a:r>
            <a:r>
              <a:rPr lang="en-US" i="1" dirty="0"/>
              <a:t>ab initio</a:t>
            </a:r>
            <a:r>
              <a:rPr lang="en-US" dirty="0"/>
              <a:t>,</a:t>
            </a:r>
            <a:r>
              <a:rPr lang="en-US" i="1" dirty="0"/>
              <a:t> </a:t>
            </a:r>
            <a:r>
              <a:rPr lang="en-US" dirty="0"/>
              <a:t>Israeli had two primary contributors: Yiddish and Hebrew. While Kurdish is a </a:t>
            </a:r>
            <a:r>
              <a:rPr lang="en-US" i="1" dirty="0" err="1"/>
              <a:t>superstratum</a:t>
            </a:r>
            <a:r>
              <a:rPr lang="en-US" dirty="0"/>
              <a:t> for Neo-Aramaic, Yiddish is a </a:t>
            </a:r>
            <a:r>
              <a:rPr lang="en-US" i="1" dirty="0"/>
              <a:t>primary contributor</a:t>
            </a:r>
            <a:r>
              <a:rPr lang="en-US" dirty="0"/>
              <a:t> for Israeli. The two cases are, therefore, not parallel</a:t>
            </a:r>
            <a:r>
              <a:rPr lang="en-US" dirty="0" smtClean="0"/>
              <a:t>.</a:t>
            </a:r>
            <a:endParaRPr lang="en-AU" dirty="0"/>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65</a:t>
            </a:fld>
            <a:endParaRPr lang="en-AU" dirty="0">
              <a:solidFill>
                <a:srgbClr val="000000"/>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18060605"/>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4713387"/>
          </a:xfrm>
        </p:spPr>
        <p:txBody>
          <a:bodyPr>
            <a:noAutofit/>
          </a:bodyPr>
          <a:lstStyle/>
          <a:p>
            <a:pPr marL="0" indent="0">
              <a:lnSpc>
                <a:spcPct val="100000"/>
              </a:lnSpc>
              <a:spcBef>
                <a:spcPts val="0"/>
              </a:spcBef>
              <a:buNone/>
            </a:pPr>
            <a:r>
              <a:rPr lang="en-US" sz="2900" dirty="0"/>
              <a:t>The case of Israeli demonstrates that the reality of linguistic genesis is far more complex than a simple family tree system allows. It might well be the case that ‘each language has a single parent’ ‘</a:t>
            </a:r>
            <a:r>
              <a:rPr lang="en-US" sz="2900" i="1" dirty="0"/>
              <a:t>in the normal course of linguistic evolution</a:t>
            </a:r>
            <a:r>
              <a:rPr lang="en-US" sz="2900" dirty="0"/>
              <a:t>’ (Dixon 1997: 11-13) but not in the case of </a:t>
            </a:r>
            <a:r>
              <a:rPr lang="en-AU" sz="2900" dirty="0"/>
              <a:t>a ‘non-genetic’ language resulting from semi-engineering. </a:t>
            </a:r>
            <a:r>
              <a:rPr lang="en-US" sz="2900" dirty="0"/>
              <a:t>Thus, the comparative historical methodology, which I often rely on – as well as the problematic comparative </a:t>
            </a:r>
            <a:r>
              <a:rPr lang="en-US" sz="2900" dirty="0" err="1"/>
              <a:t>lexico</a:t>
            </a:r>
            <a:r>
              <a:rPr lang="en-US" sz="2900" dirty="0"/>
              <a:t>-statistics (cf. Swadesh 1952) – cannot explain the intricate genesis of Israeli. </a:t>
            </a:r>
            <a:endParaRPr lang="en-AU" sz="2900" dirty="0"/>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66</a:t>
            </a:fld>
            <a:endParaRPr lang="en-AU" dirty="0">
              <a:solidFill>
                <a:srgbClr val="000000"/>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311856793"/>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56" y="490662"/>
            <a:ext cx="8229600" cy="850106"/>
          </a:xfrm>
        </p:spPr>
        <p:txBody>
          <a:bodyPr/>
          <a:lstStyle/>
          <a:p>
            <a:r>
              <a:rPr lang="en-AU" dirty="0"/>
              <a:t>MORPHOLOGY</a:t>
            </a: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67</a:t>
            </a:fld>
            <a:endParaRPr lang="en-AU" dirty="0">
              <a:solidFill>
                <a:srgbClr val="000000"/>
              </a:solidFill>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4472"/>
          <a:stretch/>
        </p:blipFill>
        <p:spPr bwMode="auto">
          <a:xfrm>
            <a:off x="391060" y="1340768"/>
            <a:ext cx="8522710"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03661947"/>
      </p:ext>
    </p:extLst>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29" y="476672"/>
            <a:ext cx="8229600" cy="504056"/>
          </a:xfrm>
        </p:spPr>
        <p:txBody>
          <a:bodyPr/>
          <a:lstStyle/>
          <a:p>
            <a:r>
              <a:rPr lang="en-AU" dirty="0"/>
              <a:t>MORPHOLOGY</a:t>
            </a: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68</a:t>
            </a:fld>
            <a:endParaRPr lang="en-AU" dirty="0">
              <a:solidFill>
                <a:srgbClr val="000000"/>
              </a:solidFill>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9627" b="-1"/>
          <a:stretch/>
        </p:blipFill>
        <p:spPr bwMode="auto">
          <a:xfrm>
            <a:off x="539553" y="1204886"/>
            <a:ext cx="8003604" cy="5305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267486614"/>
      </p:ext>
    </p:extLst>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4664"/>
            <a:ext cx="8305800" cy="609600"/>
          </a:xfrm>
        </p:spPr>
        <p:txBody>
          <a:bodyPr/>
          <a:lstStyle/>
          <a:p>
            <a:r>
              <a:rPr lang="en-AU" dirty="0"/>
              <a:t>SYNTAX</a:t>
            </a:r>
          </a:p>
        </p:txBody>
      </p:sp>
      <p:sp>
        <p:nvSpPr>
          <p:cNvPr id="3" name="Content Placeholder 2"/>
          <p:cNvSpPr>
            <a:spLocks noGrp="1"/>
          </p:cNvSpPr>
          <p:nvPr>
            <p:ph idx="1"/>
          </p:nvPr>
        </p:nvSpPr>
        <p:spPr>
          <a:xfrm>
            <a:off x="457200" y="1196752"/>
            <a:ext cx="8229600" cy="4968552"/>
          </a:xfrm>
        </p:spPr>
        <p:txBody>
          <a:bodyPr>
            <a:normAutofit fontScale="92500" lnSpcReduction="10000"/>
          </a:bodyPr>
          <a:lstStyle/>
          <a:p>
            <a:pPr>
              <a:lnSpc>
                <a:spcPct val="150000"/>
              </a:lnSpc>
            </a:pPr>
            <a:r>
              <a:rPr lang="en-AU" dirty="0"/>
              <a:t>Constituent order: Biblical </a:t>
            </a:r>
            <a:r>
              <a:rPr lang="en-AU" b="1" dirty="0"/>
              <a:t>Hebrew </a:t>
            </a:r>
            <a:r>
              <a:rPr lang="en-AU" b="1" dirty="0" smtClean="0"/>
              <a:t>VSO </a:t>
            </a:r>
            <a:r>
              <a:rPr lang="en-AU" sz="1700" dirty="0" smtClean="0"/>
              <a:t>(VAO </a:t>
            </a:r>
            <a:r>
              <a:rPr lang="en-AU" sz="1700" dirty="0"/>
              <a:t>/ </a:t>
            </a:r>
            <a:r>
              <a:rPr lang="en-AU" sz="1700" dirty="0" smtClean="0"/>
              <a:t>VS)   </a:t>
            </a:r>
            <a:r>
              <a:rPr lang="en-AU" dirty="0"/>
              <a:t>vs  </a:t>
            </a:r>
            <a:r>
              <a:rPr lang="en-AU" i="1" dirty="0"/>
              <a:t> </a:t>
            </a:r>
            <a:r>
              <a:rPr lang="en-AU" b="1" dirty="0"/>
              <a:t>Israeli  </a:t>
            </a:r>
            <a:r>
              <a:rPr lang="en-AU" b="1" dirty="0" smtClean="0"/>
              <a:t>SVO </a:t>
            </a:r>
            <a:r>
              <a:rPr lang="en-AU" sz="1700" dirty="0" smtClean="0"/>
              <a:t>(AVO </a:t>
            </a:r>
            <a:r>
              <a:rPr lang="en-AU" sz="1700" dirty="0"/>
              <a:t>/ SV(E</a:t>
            </a:r>
            <a:r>
              <a:rPr lang="en-AU" sz="1700" dirty="0" smtClean="0"/>
              <a:t>))</a:t>
            </a:r>
          </a:p>
          <a:p>
            <a:pPr>
              <a:lnSpc>
                <a:spcPct val="150000"/>
              </a:lnSpc>
            </a:pPr>
            <a:r>
              <a:rPr lang="en-AU" i="1" dirty="0" err="1" smtClean="0"/>
              <a:t>Habere</a:t>
            </a:r>
            <a:r>
              <a:rPr lang="en-AU" dirty="0" smtClean="0"/>
              <a:t> </a:t>
            </a:r>
            <a:r>
              <a:rPr lang="en-AU" dirty="0"/>
              <a:t>language: </a:t>
            </a:r>
            <a:r>
              <a:rPr lang="en-AU" i="1" dirty="0" err="1"/>
              <a:t>yésh</a:t>
            </a:r>
            <a:r>
              <a:rPr lang="en-AU" i="1" dirty="0"/>
              <a:t> li X </a:t>
            </a:r>
            <a:r>
              <a:rPr lang="en-AU" dirty="0"/>
              <a:t>‘there.is for.me X’ (‘I have X’) – </a:t>
            </a:r>
            <a:endParaRPr lang="en-AU" dirty="0" smtClean="0"/>
          </a:p>
          <a:p>
            <a:pPr marL="0" indent="0">
              <a:lnSpc>
                <a:spcPct val="150000"/>
              </a:lnSpc>
              <a:buNone/>
            </a:pPr>
            <a:r>
              <a:rPr lang="en-AU" dirty="0" smtClean="0"/>
              <a:t>      in </a:t>
            </a:r>
            <a:r>
              <a:rPr lang="en-AU" dirty="0"/>
              <a:t>Hebrew X is NOMINATIVE; in Israeli X is </a:t>
            </a:r>
            <a:r>
              <a:rPr lang="en-AU" dirty="0" smtClean="0"/>
              <a:t>ACCUSATIVE</a:t>
            </a:r>
          </a:p>
          <a:p>
            <a:pPr>
              <a:lnSpc>
                <a:spcPct val="150000"/>
              </a:lnSpc>
            </a:pPr>
            <a:r>
              <a:rPr lang="en-AU" dirty="0" smtClean="0"/>
              <a:t>Verb-Subject </a:t>
            </a:r>
            <a:r>
              <a:rPr lang="en-AU" dirty="0"/>
              <a:t>‘disagreement’: </a:t>
            </a:r>
            <a:r>
              <a:rPr lang="en-AU" i="1" dirty="0" err="1"/>
              <a:t>koév</a:t>
            </a:r>
            <a:r>
              <a:rPr lang="en-AU" i="1" dirty="0"/>
              <a:t> li ha-</a:t>
            </a:r>
            <a:r>
              <a:rPr lang="en-AU" i="1" dirty="0" err="1"/>
              <a:t>béten</a:t>
            </a:r>
            <a:r>
              <a:rPr lang="en-AU" i="1" dirty="0"/>
              <a:t> </a:t>
            </a:r>
            <a:r>
              <a:rPr lang="en-AU" dirty="0"/>
              <a:t>‘hurts (masculine) me the stomach (feminine)’ (‘My stomach hurts</a:t>
            </a:r>
            <a:r>
              <a:rPr lang="en-AU" dirty="0" smtClean="0"/>
              <a:t>’)</a:t>
            </a:r>
          </a:p>
          <a:p>
            <a:pPr>
              <a:lnSpc>
                <a:spcPct val="150000"/>
              </a:lnSpc>
            </a:pPr>
            <a:r>
              <a:rPr lang="en-AU" dirty="0" smtClean="0"/>
              <a:t>Increased </a:t>
            </a:r>
            <a:r>
              <a:rPr lang="en-AU" dirty="0"/>
              <a:t>use of the copula: </a:t>
            </a:r>
            <a:r>
              <a:rPr lang="en-AU" i="1" dirty="0" err="1"/>
              <a:t>késef</a:t>
            </a:r>
            <a:r>
              <a:rPr lang="en-AU" i="1" dirty="0"/>
              <a:t> </a:t>
            </a:r>
            <a:r>
              <a:rPr lang="en-AU" b="1" i="1" dirty="0" err="1"/>
              <a:t>ze</a:t>
            </a:r>
            <a:r>
              <a:rPr lang="en-AU" b="1" i="1" dirty="0"/>
              <a:t> </a:t>
            </a:r>
            <a:r>
              <a:rPr lang="en-AU" i="1" dirty="0"/>
              <a:t>lo ha-</a:t>
            </a:r>
            <a:r>
              <a:rPr lang="en-AU" i="1" dirty="0" err="1"/>
              <a:t>kól</a:t>
            </a:r>
            <a:r>
              <a:rPr lang="en-AU" i="1" dirty="0"/>
              <a:t> </a:t>
            </a:r>
            <a:r>
              <a:rPr lang="en-AU" dirty="0"/>
              <a:t>‘Money </a:t>
            </a:r>
            <a:r>
              <a:rPr lang="en-AU" i="1" dirty="0"/>
              <a:t>is </a:t>
            </a:r>
            <a:r>
              <a:rPr lang="en-AU" dirty="0"/>
              <a:t>not everything</a:t>
            </a:r>
            <a:r>
              <a:rPr lang="en-AU" dirty="0" smtClean="0"/>
              <a:t>’</a:t>
            </a:r>
          </a:p>
          <a:p>
            <a:pPr>
              <a:lnSpc>
                <a:spcPct val="150000"/>
              </a:lnSpc>
            </a:pPr>
            <a:r>
              <a:rPr lang="en-AU" dirty="0" smtClean="0"/>
              <a:t>Tautological </a:t>
            </a:r>
            <a:r>
              <a:rPr lang="en-AU" dirty="0"/>
              <a:t>infinitives: </a:t>
            </a:r>
            <a:r>
              <a:rPr lang="en-AU" i="1" dirty="0"/>
              <a:t>le-</a:t>
            </a:r>
            <a:r>
              <a:rPr lang="en-AU" i="1" dirty="0" err="1"/>
              <a:t>dabér</a:t>
            </a:r>
            <a:r>
              <a:rPr lang="en-AU" i="1" dirty="0"/>
              <a:t>, </a:t>
            </a:r>
            <a:r>
              <a:rPr lang="en-AU" i="1" dirty="0" err="1"/>
              <a:t>hu</a:t>
            </a:r>
            <a:r>
              <a:rPr lang="en-AU" i="1" dirty="0"/>
              <a:t> </a:t>
            </a:r>
            <a:r>
              <a:rPr lang="en-AU" i="1" dirty="0" err="1"/>
              <a:t>medabér</a:t>
            </a:r>
            <a:r>
              <a:rPr lang="en-AU" i="1" dirty="0"/>
              <a:t> </a:t>
            </a:r>
            <a:r>
              <a:rPr lang="en-AU" dirty="0"/>
              <a:t>‘To speak, he speaks…’</a:t>
            </a: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69</a:t>
            </a:fld>
            <a:endParaRPr lang="en-AU" dirty="0">
              <a:solidFill>
                <a:srgbClr val="000000"/>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428003328"/>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7</a:t>
            </a:fld>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xmlns="" val="3713571187"/>
              </p:ext>
            </p:extLst>
          </p:nvPr>
        </p:nvGraphicFramePr>
        <p:xfrm>
          <a:off x="1307658" y="692696"/>
          <a:ext cx="7656830" cy="2038350"/>
        </p:xfrm>
        <a:graphic>
          <a:graphicData uri="http://schemas.openxmlformats.org/drawingml/2006/table">
            <a:tbl>
              <a:tblPr>
                <a:tableStyleId>{2D5ABB26-0587-4C30-8999-92F81FD0307C}</a:tableStyleId>
              </a:tblPr>
              <a:tblGrid>
                <a:gridCol w="7656830">
                  <a:extLst>
                    <a:ext uri="{9D8B030D-6E8A-4147-A177-3AD203B41FA5}">
                      <a16:colId xmlns:a16="http://schemas.microsoft.com/office/drawing/2014/main" xmlns="" val="20000"/>
                    </a:ext>
                  </a:extLst>
                </a:gridCol>
              </a:tblGrid>
              <a:tr h="0">
                <a:tc>
                  <a:txBody>
                    <a:bodyPr/>
                    <a:lstStyle/>
                    <a:p>
                      <a:pPr marL="342900" lvl="0" indent="-342900" algn="ctr" hangingPunct="0">
                        <a:lnSpc>
                          <a:spcPts val="1900"/>
                        </a:lnSpc>
                        <a:spcAft>
                          <a:spcPts val="0"/>
                        </a:spcAft>
                        <a:buFont typeface="+mj-lt"/>
                        <a:buAutoNum type="arabicPeriod"/>
                        <a:tabLst>
                          <a:tab pos="457200" algn="l"/>
                        </a:tabLst>
                      </a:pPr>
                      <a:r>
                        <a:rPr lang="en-US" sz="1400" b="1" kern="1400" dirty="0">
                          <a:effectLst/>
                        </a:rPr>
                        <a:t>CHART OF THE SEMITIC FAMILY TREE</a:t>
                      </a:r>
                      <a:endParaRPr lang="en-AU" sz="1200" b="1" kern="1400" dirty="0">
                        <a:effectLst/>
                      </a:endParaRPr>
                    </a:p>
                    <a:p>
                      <a:pPr marL="228600" algn="ctr" hangingPunct="0">
                        <a:lnSpc>
                          <a:spcPts val="1900"/>
                        </a:lnSpc>
                        <a:spcAft>
                          <a:spcPts val="0"/>
                        </a:spcAft>
                      </a:pPr>
                      <a:r>
                        <a:rPr lang="en-US" sz="1400" b="1" kern="1400" dirty="0">
                          <a:effectLst/>
                        </a:rPr>
                        <a:t> </a:t>
                      </a:r>
                      <a:endParaRPr lang="en-AU" sz="1200" b="1" kern="1400" dirty="0">
                        <a:effectLst/>
                      </a:endParaRPr>
                    </a:p>
                    <a:p>
                      <a:pPr marL="228600" algn="ctr" hangingPunct="0">
                        <a:lnSpc>
                          <a:spcPts val="1900"/>
                        </a:lnSpc>
                        <a:spcAft>
                          <a:spcPts val="0"/>
                        </a:spcAft>
                      </a:pPr>
                      <a:r>
                        <a:rPr lang="en-US" sz="1400" b="1" kern="1400" dirty="0">
                          <a:effectLst/>
                        </a:rPr>
                        <a:t>         Afro-Asiatic</a:t>
                      </a:r>
                      <a:endParaRPr lang="en-AU" sz="1200" b="1" kern="1400" dirty="0">
                        <a:effectLst/>
                      </a:endParaRPr>
                    </a:p>
                    <a:p>
                      <a:pPr marL="228600" algn="ctr" hangingPunct="0">
                        <a:lnSpc>
                          <a:spcPts val="1900"/>
                        </a:lnSpc>
                        <a:spcAft>
                          <a:spcPts val="0"/>
                        </a:spcAft>
                      </a:pPr>
                      <a:r>
                        <a:rPr lang="en-US" sz="1400" kern="1400" dirty="0">
                          <a:effectLst/>
                        </a:rPr>
                        <a:t> </a:t>
                      </a:r>
                      <a:endParaRPr lang="en-AU" sz="1200" kern="1400" dirty="0">
                        <a:effectLst/>
                      </a:endParaRPr>
                    </a:p>
                    <a:p>
                      <a:pPr algn="ctr" fontAlgn="auto" hangingPunct="1">
                        <a:lnSpc>
                          <a:spcPts val="2000"/>
                        </a:lnSpc>
                        <a:spcAft>
                          <a:spcPts val="0"/>
                        </a:spcAft>
                      </a:pPr>
                      <a:r>
                        <a:rPr lang="en-US" sz="1200" kern="0" dirty="0">
                          <a:effectLst/>
                        </a:rPr>
                        <a:t> </a:t>
                      </a:r>
                      <a:endParaRPr lang="en-AU" sz="1200" kern="1400" dirty="0">
                        <a:effectLst/>
                      </a:endParaRPr>
                    </a:p>
                    <a:p>
                      <a:pPr algn="ctr" fontAlgn="auto" hangingPunct="1">
                        <a:lnSpc>
                          <a:spcPts val="2000"/>
                        </a:lnSpc>
                        <a:spcAft>
                          <a:spcPts val="0"/>
                        </a:spcAft>
                      </a:pPr>
                      <a:r>
                        <a:rPr lang="en-AU" sz="1200" kern="0" dirty="0">
                          <a:effectLst/>
                        </a:rPr>
                        <a:t> </a:t>
                      </a:r>
                      <a:endParaRPr lang="en-AU" sz="1200" kern="1400" dirty="0">
                        <a:effectLst/>
                      </a:endParaRPr>
                    </a:p>
                    <a:p>
                      <a:pPr algn="ctr" fontAlgn="auto" hangingPunct="1">
                        <a:lnSpc>
                          <a:spcPts val="2000"/>
                        </a:lnSpc>
                        <a:spcAft>
                          <a:spcPts val="0"/>
                        </a:spcAft>
                      </a:pPr>
                      <a:r>
                        <a:rPr lang="en-AU" sz="1000" dirty="0">
                          <a:effectLst/>
                        </a:rPr>
                        <a:t/>
                      </a:r>
                      <a:br>
                        <a:rPr lang="en-AU" sz="1000" dirty="0">
                          <a:effectLst/>
                        </a:rPr>
                      </a:br>
                      <a:endParaRPr lang="en-AU" sz="1200" kern="1400" dirty="0">
                        <a:effectLst/>
                        <a:latin typeface="Times New Roman"/>
                        <a:ea typeface="MS Mincho"/>
                      </a:endParaRPr>
                    </a:p>
                  </a:txBody>
                  <a:tcPr marL="28575" marR="28575" marT="28575" marB="28575" anchor="ctr"/>
                </a:tc>
                <a:extLst>
                  <a:ext uri="{0D108BD9-81ED-4DB2-BD59-A6C34878D82A}">
                    <a16:rowId xmlns:a16="http://schemas.microsoft.com/office/drawing/2014/main" xmlns="" val="10000"/>
                  </a:ext>
                </a:extLst>
              </a:tr>
            </a:tbl>
          </a:graphicData>
        </a:graphic>
      </p:graphicFrame>
      <p:pic>
        <p:nvPicPr>
          <p:cNvPr id="2049" name="Picture 1" descr="http://www.bartleby.com/61/images/tree.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1304351" y="1955353"/>
            <a:ext cx="7543800" cy="33337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4"/>
          <p:cNvGrpSpPr/>
          <p:nvPr/>
        </p:nvGrpSpPr>
        <p:grpSpPr>
          <a:xfrm>
            <a:off x="3995936" y="1442293"/>
            <a:ext cx="2971800" cy="690563"/>
            <a:chOff x="4146104" y="980728"/>
            <a:chExt cx="2971800" cy="690563"/>
          </a:xfrm>
        </p:grpSpPr>
        <p:sp>
          <p:nvSpPr>
            <p:cNvPr id="7" name="Line 10"/>
            <p:cNvSpPr>
              <a:spLocks noChangeShapeType="1"/>
            </p:cNvSpPr>
            <p:nvPr/>
          </p:nvSpPr>
          <p:spPr bwMode="auto">
            <a:xfrm flipH="1" flipV="1">
              <a:off x="5593904" y="980728"/>
              <a:ext cx="150813" cy="69056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8" name="Line 9"/>
            <p:cNvSpPr>
              <a:spLocks noChangeShapeType="1"/>
            </p:cNvSpPr>
            <p:nvPr/>
          </p:nvSpPr>
          <p:spPr bwMode="auto">
            <a:xfrm flipV="1">
              <a:off x="5060504" y="985491"/>
              <a:ext cx="531813" cy="3762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9" name="Line 8"/>
            <p:cNvSpPr>
              <a:spLocks noChangeShapeType="1"/>
            </p:cNvSpPr>
            <p:nvPr/>
          </p:nvSpPr>
          <p:spPr bwMode="auto">
            <a:xfrm flipH="1" flipV="1">
              <a:off x="5593904" y="980728"/>
              <a:ext cx="762000" cy="3048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0" name="Line 7"/>
            <p:cNvSpPr>
              <a:spLocks noChangeShapeType="1"/>
            </p:cNvSpPr>
            <p:nvPr/>
          </p:nvSpPr>
          <p:spPr bwMode="auto">
            <a:xfrm flipH="1" flipV="1">
              <a:off x="5593904" y="980728"/>
              <a:ext cx="1524000" cy="381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1" name="Line 6"/>
            <p:cNvSpPr>
              <a:spLocks noChangeShapeType="1"/>
            </p:cNvSpPr>
            <p:nvPr/>
          </p:nvSpPr>
          <p:spPr bwMode="auto">
            <a:xfrm flipH="1">
              <a:off x="4146104" y="980728"/>
              <a:ext cx="1447800" cy="3810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grpSp>
      <p:sp>
        <p:nvSpPr>
          <p:cNvPr id="12" name="Line 5"/>
          <p:cNvSpPr>
            <a:spLocks noChangeShapeType="1"/>
          </p:cNvSpPr>
          <p:nvPr/>
        </p:nvSpPr>
        <p:spPr bwMode="auto">
          <a:xfrm flipV="1">
            <a:off x="1245742" y="5038501"/>
            <a:ext cx="2365375" cy="76676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3" name="Line 2"/>
          <p:cNvSpPr>
            <a:spLocks noChangeShapeType="1"/>
          </p:cNvSpPr>
          <p:nvPr/>
        </p:nvSpPr>
        <p:spPr bwMode="auto">
          <a:xfrm flipH="1" flipV="1">
            <a:off x="488504" y="4347939"/>
            <a:ext cx="760413" cy="14525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4" name="Line 3"/>
          <p:cNvSpPr>
            <a:spLocks noChangeShapeType="1"/>
          </p:cNvSpPr>
          <p:nvPr/>
        </p:nvSpPr>
        <p:spPr bwMode="auto">
          <a:xfrm flipH="1" flipV="1">
            <a:off x="336104" y="2900139"/>
            <a:ext cx="914400" cy="2895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5" name="Line 4"/>
          <p:cNvSpPr>
            <a:spLocks noChangeShapeType="1"/>
          </p:cNvSpPr>
          <p:nvPr/>
        </p:nvSpPr>
        <p:spPr bwMode="auto">
          <a:xfrm flipH="1" flipV="1">
            <a:off x="107504" y="4195539"/>
            <a:ext cx="1143000" cy="16002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none" lIns="91440" tIns="45720" rIns="91440" bIns="45720" numCol="1" anchor="t" anchorCtr="0" compatLnSpc="1">
            <a:prstTxWarp prst="textNoShape">
              <a:avLst/>
            </a:prstTxWarp>
          </a:bodyPr>
          <a:lstStyle/>
          <a:p>
            <a:endParaRPr lang="en-AU"/>
          </a:p>
        </p:txBody>
      </p:sp>
      <p:sp>
        <p:nvSpPr>
          <p:cNvPr id="16" name="Rectangle 11"/>
          <p:cNvSpPr>
            <a:spLocks noChangeArrowheads="1"/>
          </p:cNvSpPr>
          <p:nvPr/>
        </p:nvSpPr>
        <p:spPr bwMode="auto">
          <a:xfrm>
            <a:off x="1441004" y="1931764"/>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868710" y="5805264"/>
            <a:ext cx="807978" cy="369332"/>
          </a:xfrm>
          <a:prstGeom prst="rect">
            <a:avLst/>
          </a:prstGeom>
        </p:spPr>
        <p:txBody>
          <a:bodyPr wrap="none">
            <a:spAutoFit/>
          </a:bodyPr>
          <a:lstStyle/>
          <a:p>
            <a:r>
              <a:rPr lang="en-US" dirty="0"/>
              <a:t> </a:t>
            </a:r>
            <a:r>
              <a:rPr lang="en-US" b="1" dirty="0"/>
              <a:t>Israeli</a:t>
            </a:r>
            <a:endParaRPr lang="en-AU" dirty="0"/>
          </a:p>
        </p:txBody>
      </p:sp>
      <p:sp>
        <p:nvSpPr>
          <p:cNvPr id="24" name="Rectangle 18"/>
          <p:cNvSpPr>
            <a:spLocks noChangeArrowheads="1"/>
          </p:cNvSpPr>
          <p:nvPr/>
        </p:nvSpPr>
        <p:spPr bwMode="auto">
          <a:xfrm>
            <a:off x="22860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539750" y="476250"/>
            <a:ext cx="8305800" cy="609600"/>
          </a:xfrm>
        </p:spPr>
        <p:txBody>
          <a:bodyPr/>
          <a:lstStyle/>
          <a:p>
            <a:pPr eaLnBrk="1" hangingPunct="1"/>
            <a:r>
              <a:rPr lang="en-US" altLang="en-US" sz="3000" dirty="0" smtClean="0"/>
              <a:t>The Founder Principle</a:t>
            </a:r>
          </a:p>
        </p:txBody>
      </p:sp>
      <p:sp>
        <p:nvSpPr>
          <p:cNvPr id="84995" name="Rectangle 3"/>
          <p:cNvSpPr>
            <a:spLocks noGrp="1" noChangeArrowheads="1"/>
          </p:cNvSpPr>
          <p:nvPr>
            <p:ph type="body" idx="4294967295"/>
          </p:nvPr>
        </p:nvSpPr>
        <p:spPr>
          <a:xfrm>
            <a:off x="468313" y="1196975"/>
            <a:ext cx="8207375" cy="5256213"/>
          </a:xfrm>
        </p:spPr>
        <p:txBody>
          <a:bodyPr/>
          <a:lstStyle/>
          <a:p>
            <a:pPr eaLnBrk="1" hangingPunct="1">
              <a:lnSpc>
                <a:spcPct val="100000"/>
              </a:lnSpc>
              <a:spcBef>
                <a:spcPts val="0"/>
              </a:spcBef>
              <a:buFontTx/>
              <a:buNone/>
            </a:pPr>
            <a:r>
              <a:rPr lang="en-AU" altLang="en-US" sz="4400" b="1" dirty="0" smtClean="0">
                <a:solidFill>
                  <a:srgbClr val="000000"/>
                </a:solidFill>
              </a:rPr>
              <a:t>Word order</a:t>
            </a:r>
            <a:r>
              <a:rPr lang="en-AU" altLang="en-US" sz="4400" dirty="0" smtClean="0">
                <a:solidFill>
                  <a:srgbClr val="000000"/>
                </a:solidFill>
              </a:rPr>
              <a:t>: </a:t>
            </a:r>
          </a:p>
          <a:p>
            <a:pPr eaLnBrk="1" hangingPunct="1">
              <a:lnSpc>
                <a:spcPct val="100000"/>
              </a:lnSpc>
              <a:spcBef>
                <a:spcPts val="0"/>
              </a:spcBef>
              <a:buFontTx/>
              <a:buNone/>
            </a:pPr>
            <a:endParaRPr lang="en-AU" altLang="en-US" sz="2400" dirty="0" smtClean="0">
              <a:solidFill>
                <a:srgbClr val="000000"/>
              </a:solidFill>
            </a:endParaRPr>
          </a:p>
          <a:p>
            <a:pPr eaLnBrk="1" hangingPunct="1">
              <a:lnSpc>
                <a:spcPct val="100000"/>
              </a:lnSpc>
              <a:spcBef>
                <a:spcPts val="0"/>
              </a:spcBef>
              <a:buFontTx/>
              <a:buNone/>
            </a:pPr>
            <a:r>
              <a:rPr lang="en-AU" altLang="en-US" sz="3200" b="1" dirty="0" smtClean="0">
                <a:solidFill>
                  <a:srgbClr val="000000"/>
                </a:solidFill>
              </a:rPr>
              <a:t>Biblical </a:t>
            </a:r>
            <a:r>
              <a:rPr lang="en-AU" altLang="en-US" sz="3200" b="1" dirty="0">
                <a:solidFill>
                  <a:srgbClr val="000000"/>
                </a:solidFill>
              </a:rPr>
              <a:t>Hebrew</a:t>
            </a:r>
            <a:r>
              <a:rPr lang="en-AU" altLang="en-US" sz="3200" dirty="0">
                <a:solidFill>
                  <a:srgbClr val="000000"/>
                </a:solidFill>
              </a:rPr>
              <a:t>: </a:t>
            </a:r>
            <a:r>
              <a:rPr lang="en-AU" altLang="en-US" sz="3200" dirty="0" smtClean="0">
                <a:solidFill>
                  <a:srgbClr val="000000"/>
                </a:solidFill>
              </a:rPr>
              <a:t>Verb-Subject-Object</a:t>
            </a:r>
          </a:p>
          <a:p>
            <a:pPr eaLnBrk="1" hangingPunct="1">
              <a:lnSpc>
                <a:spcPct val="100000"/>
              </a:lnSpc>
              <a:spcBef>
                <a:spcPts val="0"/>
              </a:spcBef>
              <a:buFontTx/>
              <a:buNone/>
            </a:pPr>
            <a:endParaRPr lang="en-AU" altLang="en-US" sz="3200" dirty="0">
              <a:solidFill>
                <a:srgbClr val="000000"/>
              </a:solidFill>
            </a:endParaRPr>
          </a:p>
          <a:p>
            <a:pPr eaLnBrk="1" hangingPunct="1">
              <a:lnSpc>
                <a:spcPct val="100000"/>
              </a:lnSpc>
              <a:spcBef>
                <a:spcPts val="0"/>
              </a:spcBef>
              <a:buFontTx/>
              <a:buNone/>
            </a:pPr>
            <a:r>
              <a:rPr lang="en-AU" altLang="en-US" sz="3200" b="1" dirty="0" smtClean="0">
                <a:solidFill>
                  <a:srgbClr val="000000"/>
                </a:solidFill>
              </a:rPr>
              <a:t>Yiddish </a:t>
            </a:r>
            <a:r>
              <a:rPr lang="en-AU" altLang="en-US" sz="2800" b="1" dirty="0" smtClean="0">
                <a:solidFill>
                  <a:srgbClr val="000000"/>
                </a:solidFill>
              </a:rPr>
              <a:t>(most revivalists’ mother tongue)</a:t>
            </a:r>
            <a:r>
              <a:rPr lang="en-AU" altLang="en-US" sz="3200" dirty="0" smtClean="0">
                <a:solidFill>
                  <a:srgbClr val="000000"/>
                </a:solidFill>
              </a:rPr>
              <a:t>:</a:t>
            </a:r>
            <a:r>
              <a:rPr lang="en-AU" altLang="en-US" sz="2800" dirty="0" smtClean="0">
                <a:solidFill>
                  <a:srgbClr val="000000"/>
                </a:solidFill>
              </a:rPr>
              <a:t> </a:t>
            </a:r>
            <a:r>
              <a:rPr lang="en-AU" altLang="en-US" sz="3200" dirty="0">
                <a:solidFill>
                  <a:srgbClr val="000000"/>
                </a:solidFill>
              </a:rPr>
              <a:t>Subject-Verb-Object </a:t>
            </a:r>
            <a:endParaRPr lang="en-AU" altLang="en-US" sz="3200" dirty="0" smtClean="0">
              <a:solidFill>
                <a:srgbClr val="000000"/>
              </a:solidFill>
            </a:endParaRPr>
          </a:p>
          <a:p>
            <a:pPr eaLnBrk="1" hangingPunct="1">
              <a:lnSpc>
                <a:spcPct val="100000"/>
              </a:lnSpc>
              <a:spcBef>
                <a:spcPts val="0"/>
              </a:spcBef>
              <a:buFontTx/>
              <a:buNone/>
            </a:pPr>
            <a:r>
              <a:rPr lang="en-AU" altLang="en-US" sz="1800" b="1" dirty="0">
                <a:solidFill>
                  <a:srgbClr val="000000"/>
                </a:solidFill>
              </a:rPr>
              <a:t>	</a:t>
            </a:r>
            <a:r>
              <a:rPr lang="en-AU" altLang="en-US" sz="1800" b="1" dirty="0" smtClean="0">
                <a:solidFill>
                  <a:srgbClr val="000000"/>
                </a:solidFill>
              </a:rPr>
              <a:t>(as in most </a:t>
            </a:r>
            <a:r>
              <a:rPr lang="en-AU" altLang="en-US" sz="1800" b="1" dirty="0">
                <a:solidFill>
                  <a:srgbClr val="000000"/>
                </a:solidFill>
              </a:rPr>
              <a:t>other </a:t>
            </a:r>
            <a:r>
              <a:rPr lang="en-AU" altLang="en-US" sz="1800" b="1" dirty="0" smtClean="0">
                <a:solidFill>
                  <a:srgbClr val="000000"/>
                </a:solidFill>
              </a:rPr>
              <a:t>European tongues </a:t>
            </a:r>
            <a:r>
              <a:rPr lang="en-AU" altLang="en-US" sz="1800" b="1" dirty="0">
                <a:solidFill>
                  <a:srgbClr val="000000"/>
                </a:solidFill>
              </a:rPr>
              <a:t>spoken by revivalists</a:t>
            </a:r>
            <a:r>
              <a:rPr lang="en-AU" altLang="en-US" sz="1800" b="1" dirty="0" smtClean="0">
                <a:solidFill>
                  <a:srgbClr val="000000"/>
                </a:solidFill>
              </a:rPr>
              <a:t>)</a:t>
            </a:r>
          </a:p>
          <a:p>
            <a:pPr eaLnBrk="1" hangingPunct="1">
              <a:lnSpc>
                <a:spcPct val="100000"/>
              </a:lnSpc>
              <a:spcBef>
                <a:spcPts val="0"/>
              </a:spcBef>
              <a:buFontTx/>
              <a:buNone/>
            </a:pPr>
            <a:endParaRPr lang="en-AU" altLang="en-US" sz="3200" dirty="0">
              <a:solidFill>
                <a:srgbClr val="000000"/>
              </a:solidFill>
            </a:endParaRPr>
          </a:p>
          <a:p>
            <a:pPr eaLnBrk="1" hangingPunct="1">
              <a:lnSpc>
                <a:spcPct val="100000"/>
              </a:lnSpc>
              <a:spcBef>
                <a:spcPts val="0"/>
              </a:spcBef>
              <a:buFontTx/>
              <a:buNone/>
            </a:pPr>
            <a:r>
              <a:rPr lang="en-AU" altLang="en-US" sz="3200" b="1" dirty="0">
                <a:solidFill>
                  <a:srgbClr val="000000"/>
                </a:solidFill>
              </a:rPr>
              <a:t>Israeli</a:t>
            </a:r>
            <a:r>
              <a:rPr lang="en-AU" altLang="en-US" sz="3200" dirty="0">
                <a:solidFill>
                  <a:srgbClr val="000000"/>
                </a:solidFill>
              </a:rPr>
              <a:t>: Subject-Verb-Object</a:t>
            </a:r>
            <a:endParaRPr lang="en-US" altLang="en-US" sz="3200" dirty="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b="1" dirty="0" smtClean="0">
              <a:solidFill>
                <a:srgbClr val="000000"/>
              </a:solidFill>
            </a:endParaRPr>
          </a:p>
        </p:txBody>
      </p:sp>
      <p:pic>
        <p:nvPicPr>
          <p:cNvPr id="84996"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812736633"/>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539750" y="476250"/>
            <a:ext cx="8305800" cy="609600"/>
          </a:xfrm>
        </p:spPr>
        <p:txBody>
          <a:bodyPr/>
          <a:lstStyle/>
          <a:p>
            <a:pPr eaLnBrk="1" hangingPunct="1"/>
            <a:r>
              <a:rPr lang="en-US" altLang="en-US" sz="3000" dirty="0" smtClean="0"/>
              <a:t>Cf.</a:t>
            </a:r>
          </a:p>
        </p:txBody>
      </p:sp>
      <p:sp>
        <p:nvSpPr>
          <p:cNvPr id="84995" name="Rectangle 3"/>
          <p:cNvSpPr>
            <a:spLocks noGrp="1" noChangeArrowheads="1"/>
          </p:cNvSpPr>
          <p:nvPr>
            <p:ph type="body" idx="4294967295"/>
          </p:nvPr>
        </p:nvSpPr>
        <p:spPr>
          <a:xfrm>
            <a:off x="468313" y="1196975"/>
            <a:ext cx="8207375" cy="5256213"/>
          </a:xfrm>
        </p:spPr>
        <p:txBody>
          <a:bodyPr/>
          <a:lstStyle/>
          <a:p>
            <a:pPr eaLnBrk="1" hangingPunct="1">
              <a:buFontTx/>
              <a:buNone/>
            </a:pPr>
            <a:r>
              <a:rPr lang="en-AU" altLang="en-US" sz="3200" b="1" dirty="0" smtClean="0">
                <a:solidFill>
                  <a:srgbClr val="000000"/>
                </a:solidFill>
              </a:rPr>
              <a:t>Word order</a:t>
            </a:r>
            <a:r>
              <a:rPr lang="en-AU" altLang="en-US" sz="3200" dirty="0" smtClean="0">
                <a:solidFill>
                  <a:srgbClr val="000000"/>
                </a:solidFill>
              </a:rPr>
              <a:t>: </a:t>
            </a:r>
          </a:p>
          <a:p>
            <a:pPr eaLnBrk="1" hangingPunct="1">
              <a:lnSpc>
                <a:spcPct val="100000"/>
              </a:lnSpc>
              <a:buFontTx/>
              <a:buNone/>
            </a:pPr>
            <a:r>
              <a:rPr lang="en-US" altLang="en-US" sz="2400" b="1" dirty="0" smtClean="0">
                <a:solidFill>
                  <a:srgbClr val="000000"/>
                </a:solidFill>
              </a:rPr>
              <a:t>Vedic Sanskrit</a:t>
            </a:r>
            <a:r>
              <a:rPr lang="en-US" altLang="en-US" sz="2400" dirty="0" smtClean="0">
                <a:solidFill>
                  <a:srgbClr val="000000"/>
                </a:solidFill>
              </a:rPr>
              <a:t>: Free (due to the presence of eight cases)</a:t>
            </a:r>
            <a:endParaRPr lang="en-AU" altLang="en-US" sz="2400" dirty="0" smtClean="0">
              <a:solidFill>
                <a:srgbClr val="000000"/>
              </a:solidFill>
            </a:endParaRPr>
          </a:p>
          <a:p>
            <a:pPr eaLnBrk="1" hangingPunct="1">
              <a:lnSpc>
                <a:spcPct val="100000"/>
              </a:lnSpc>
              <a:buFontTx/>
              <a:buNone/>
            </a:pPr>
            <a:r>
              <a:rPr lang="en-US" altLang="en-US" sz="2400" b="1" dirty="0" smtClean="0">
                <a:solidFill>
                  <a:srgbClr val="000000"/>
                </a:solidFill>
              </a:rPr>
              <a:t>Hindi </a:t>
            </a:r>
            <a:r>
              <a:rPr lang="en-AU" altLang="en-US" sz="2000" b="1" dirty="0">
                <a:solidFill>
                  <a:srgbClr val="000000"/>
                </a:solidFill>
              </a:rPr>
              <a:t>(most revivalists’ mother </a:t>
            </a:r>
            <a:r>
              <a:rPr lang="en-AU" altLang="en-US" sz="2000" b="1" dirty="0" smtClean="0">
                <a:solidFill>
                  <a:srgbClr val="000000"/>
                </a:solidFill>
              </a:rPr>
              <a:t>tongue)</a:t>
            </a:r>
            <a:r>
              <a:rPr lang="en-US" altLang="en-US" sz="2400" dirty="0" smtClean="0">
                <a:solidFill>
                  <a:srgbClr val="000000"/>
                </a:solidFill>
              </a:rPr>
              <a:t>: Subject-Object-Verb</a:t>
            </a:r>
            <a:endParaRPr lang="en-AU" altLang="en-US" sz="2400" dirty="0" smtClean="0">
              <a:solidFill>
                <a:srgbClr val="000000"/>
              </a:solidFill>
            </a:endParaRPr>
          </a:p>
          <a:p>
            <a:pPr eaLnBrk="1" hangingPunct="1">
              <a:lnSpc>
                <a:spcPct val="100000"/>
              </a:lnSpc>
              <a:buFontTx/>
              <a:buNone/>
            </a:pPr>
            <a:r>
              <a:rPr lang="en-US" altLang="en-US" sz="2400" b="1" dirty="0" smtClean="0">
                <a:solidFill>
                  <a:srgbClr val="000000"/>
                </a:solidFill>
              </a:rPr>
              <a:t>Neo-Sanskrit</a:t>
            </a:r>
            <a:r>
              <a:rPr lang="en-US" altLang="en-US" sz="2400" dirty="0" smtClean="0">
                <a:solidFill>
                  <a:srgbClr val="000000"/>
                </a:solidFill>
              </a:rPr>
              <a:t>: Subject-Object-Verb </a:t>
            </a:r>
          </a:p>
          <a:p>
            <a:pPr eaLnBrk="1" hangingPunct="1">
              <a:lnSpc>
                <a:spcPct val="100000"/>
              </a:lnSpc>
              <a:buFontTx/>
              <a:buNone/>
            </a:pPr>
            <a:endParaRPr lang="en-AU" altLang="en-US" sz="1100" dirty="0" smtClean="0">
              <a:solidFill>
                <a:srgbClr val="000000"/>
              </a:solidFill>
            </a:endParaRPr>
          </a:p>
          <a:p>
            <a:pPr eaLnBrk="1" hangingPunct="1">
              <a:lnSpc>
                <a:spcPct val="100000"/>
              </a:lnSpc>
              <a:buFontTx/>
              <a:buNone/>
            </a:pPr>
            <a:endParaRPr lang="en-AU" altLang="en-US" sz="1100" dirty="0" smtClean="0">
              <a:solidFill>
                <a:srgbClr val="000000"/>
              </a:solidFill>
            </a:endParaRPr>
          </a:p>
          <a:p>
            <a:pPr eaLnBrk="1" hangingPunct="1">
              <a:lnSpc>
                <a:spcPct val="100000"/>
              </a:lnSpc>
              <a:buFontTx/>
              <a:buNone/>
            </a:pPr>
            <a:r>
              <a:rPr lang="en-US" altLang="en-US" sz="2400" b="1" dirty="0" smtClean="0">
                <a:solidFill>
                  <a:srgbClr val="000000"/>
                </a:solidFill>
              </a:rPr>
              <a:t>Kaurna (the Aboriginal language of Adelaide)</a:t>
            </a:r>
            <a:r>
              <a:rPr lang="en-US" altLang="en-US" sz="2400" dirty="0" smtClean="0">
                <a:solidFill>
                  <a:srgbClr val="000000"/>
                </a:solidFill>
              </a:rPr>
              <a:t>:     Subject-Object-Verb (like most Aboriginal tongues) </a:t>
            </a:r>
            <a:endParaRPr lang="en-AU" altLang="en-US" sz="2400" dirty="0" smtClean="0">
              <a:solidFill>
                <a:srgbClr val="000000"/>
              </a:solidFill>
            </a:endParaRPr>
          </a:p>
          <a:p>
            <a:pPr eaLnBrk="1" hangingPunct="1">
              <a:lnSpc>
                <a:spcPct val="100000"/>
              </a:lnSpc>
              <a:buFontTx/>
              <a:buNone/>
            </a:pPr>
            <a:r>
              <a:rPr lang="en-US" altLang="en-US" sz="2400" dirty="0" smtClean="0">
                <a:solidFill>
                  <a:srgbClr val="000000"/>
                </a:solidFill>
              </a:rPr>
              <a:t>English </a:t>
            </a:r>
            <a:r>
              <a:rPr lang="en-AU" altLang="en-US" sz="1800" b="1" dirty="0">
                <a:solidFill>
                  <a:srgbClr val="000000"/>
                </a:solidFill>
              </a:rPr>
              <a:t>(most revivalists’ mother tongue</a:t>
            </a:r>
            <a:r>
              <a:rPr lang="en-AU" altLang="en-US" sz="1800" b="1" dirty="0" smtClean="0">
                <a:solidFill>
                  <a:srgbClr val="000000"/>
                </a:solidFill>
              </a:rPr>
              <a:t>)</a:t>
            </a:r>
            <a:r>
              <a:rPr lang="en-US" altLang="en-US" sz="2400" dirty="0" smtClean="0">
                <a:solidFill>
                  <a:srgbClr val="000000"/>
                </a:solidFill>
              </a:rPr>
              <a:t>: Subject-Verb-Object </a:t>
            </a:r>
            <a:endParaRPr lang="en-AU" altLang="en-US" sz="2400" dirty="0" smtClean="0">
              <a:solidFill>
                <a:srgbClr val="000000"/>
              </a:solidFill>
            </a:endParaRPr>
          </a:p>
          <a:p>
            <a:pPr eaLnBrk="1" hangingPunct="1">
              <a:lnSpc>
                <a:spcPct val="100000"/>
              </a:lnSpc>
              <a:buFontTx/>
              <a:buNone/>
            </a:pPr>
            <a:r>
              <a:rPr lang="en-US" altLang="en-US" sz="2400" dirty="0" smtClean="0">
                <a:solidFill>
                  <a:srgbClr val="000000"/>
                </a:solidFill>
              </a:rPr>
              <a:t>Reclaimed Kaurna: Subject-Object-Verb or Subject-Verb-Object (to be determined in due course, when there are native speakers. My prediction: SVO)</a:t>
            </a:r>
            <a:endParaRPr lang="en-AU" altLang="en-US" sz="2400"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dirty="0" smtClean="0">
              <a:solidFill>
                <a:srgbClr val="000000"/>
              </a:solidFill>
            </a:endParaRPr>
          </a:p>
          <a:p>
            <a:pPr eaLnBrk="1" hangingPunct="1">
              <a:buFontTx/>
              <a:buNone/>
            </a:pPr>
            <a:endParaRPr lang="en-US" altLang="en-US" b="1" dirty="0" smtClean="0">
              <a:solidFill>
                <a:srgbClr val="000000"/>
              </a:solidFill>
            </a:endParaRPr>
          </a:p>
        </p:txBody>
      </p:sp>
      <p:pic>
        <p:nvPicPr>
          <p:cNvPr id="84996"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551940022"/>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49" y="1340768"/>
            <a:ext cx="8305800" cy="609600"/>
          </a:xfrm>
        </p:spPr>
        <p:txBody>
          <a:bodyPr>
            <a:normAutofit fontScale="90000"/>
          </a:bodyPr>
          <a:lstStyle/>
          <a:p>
            <a:r>
              <a:rPr lang="en-AU" sz="1800" b="1" dirty="0" smtClean="0"/>
              <a:t>THE </a:t>
            </a:r>
            <a:r>
              <a:rPr lang="en-AU" sz="1800" b="1" dirty="0"/>
              <a:t>PERVASIVE IMPACT OF YIDDISH AND ‘STANDARD AVERAGE EUROPEAN’ ON ISRAELI (SELECTION)</a:t>
            </a:r>
          </a:p>
        </p:txBody>
      </p:sp>
      <p:sp>
        <p:nvSpPr>
          <p:cNvPr id="3" name="Content Placeholder 2"/>
          <p:cNvSpPr>
            <a:spLocks noGrp="1"/>
          </p:cNvSpPr>
          <p:nvPr>
            <p:ph idx="1"/>
          </p:nvPr>
        </p:nvSpPr>
        <p:spPr>
          <a:xfrm>
            <a:off x="251520" y="476672"/>
            <a:ext cx="8229600" cy="792088"/>
          </a:xfrm>
        </p:spPr>
        <p:txBody>
          <a:bodyPr>
            <a:normAutofit/>
          </a:bodyPr>
          <a:lstStyle/>
          <a:p>
            <a:pPr hangingPunct="0"/>
            <a:r>
              <a:rPr lang="en-AU" b="1" dirty="0"/>
              <a:t>PHONETICS (</a:t>
            </a:r>
            <a:r>
              <a:rPr lang="en-AU" b="1" i="1" dirty="0"/>
              <a:t>VIS-À-VIS</a:t>
            </a:r>
            <a:r>
              <a:rPr lang="en-AU" b="1" dirty="0"/>
              <a:t> ORTHOGRAPHY) AND PHONOLOGY</a:t>
            </a:r>
          </a:p>
        </p:txBody>
      </p:sp>
      <p:sp>
        <p:nvSpPr>
          <p:cNvPr id="5" name="Slide Number Placeholder 4"/>
          <p:cNvSpPr>
            <a:spLocks noGrp="1"/>
          </p:cNvSpPr>
          <p:nvPr>
            <p:ph type="sldNum" sz="quarter" idx="4294967295"/>
          </p:nvPr>
        </p:nvSpPr>
        <p:spPr>
          <a:xfrm>
            <a:off x="6553200" y="6448251"/>
            <a:ext cx="2133600" cy="365125"/>
          </a:xfrm>
          <a:prstGeom prst="rect">
            <a:avLst/>
          </a:prstGeom>
        </p:spPr>
        <p:txBody>
          <a:bodyPr/>
          <a:lstStyle/>
          <a:p>
            <a:fld id="{7E8AFECB-488C-4862-A863-69DB259C81CD}" type="slidenum">
              <a:rPr lang="en-AU" smtClean="0">
                <a:solidFill>
                  <a:srgbClr val="000000"/>
                </a:solidFill>
              </a:rPr>
              <a:pPr/>
              <a:t>72</a:t>
            </a:fld>
            <a:endParaRPr lang="en-AU" dirty="0">
              <a:solidFill>
                <a:srgbClr val="000000"/>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951" y="2276872"/>
            <a:ext cx="8606529" cy="3572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261295344"/>
      </p:ext>
    </p:extLst>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4213" y="620713"/>
            <a:ext cx="8305800" cy="609600"/>
          </a:xfrm>
        </p:spPr>
        <p:txBody>
          <a:bodyPr/>
          <a:lstStyle/>
          <a:p>
            <a:pPr eaLnBrk="1" hangingPunct="1"/>
            <a:r>
              <a:rPr lang="en-US" altLang="en-US" sz="3000" b="0" dirty="0" smtClean="0"/>
              <a:t>Cf. Hawai’i</a:t>
            </a:r>
          </a:p>
        </p:txBody>
      </p:sp>
      <p:sp>
        <p:nvSpPr>
          <p:cNvPr id="50179" name="Rectangle 3"/>
          <p:cNvSpPr>
            <a:spLocks noGrp="1" noChangeArrowheads="1"/>
          </p:cNvSpPr>
          <p:nvPr>
            <p:ph type="body" idx="4294967295"/>
          </p:nvPr>
        </p:nvSpPr>
        <p:spPr>
          <a:xfrm>
            <a:off x="493069" y="1391186"/>
            <a:ext cx="8496944" cy="5400675"/>
          </a:xfrm>
        </p:spPr>
        <p:txBody>
          <a:bodyPr/>
          <a:lstStyle/>
          <a:p>
            <a:pPr eaLnBrk="1" hangingPunct="1">
              <a:lnSpc>
                <a:spcPct val="100000"/>
              </a:lnSpc>
              <a:buFontTx/>
              <a:buNone/>
            </a:pPr>
            <a:r>
              <a:rPr lang="en-US" altLang="en-US" sz="3000" b="1" dirty="0" smtClean="0">
                <a:solidFill>
                  <a:srgbClr val="000000"/>
                </a:solidFill>
              </a:rPr>
              <a:t>Classical</a:t>
            </a:r>
            <a:r>
              <a:rPr lang="en-US" altLang="en-US" sz="3000" dirty="0" smtClean="0">
                <a:solidFill>
                  <a:srgbClr val="000000"/>
                </a:solidFill>
              </a:rPr>
              <a:t> </a:t>
            </a:r>
            <a:r>
              <a:rPr lang="en-US" altLang="en-US" sz="3000" b="1" dirty="0" smtClean="0">
                <a:solidFill>
                  <a:srgbClr val="000000"/>
                </a:solidFill>
              </a:rPr>
              <a:t>Hawaiian</a:t>
            </a:r>
            <a:r>
              <a:rPr lang="en-US" altLang="en-US" sz="3000" dirty="0" smtClean="0">
                <a:solidFill>
                  <a:srgbClr val="000000"/>
                </a:solidFill>
              </a:rPr>
              <a:t> (1000 native speakers):</a:t>
            </a:r>
          </a:p>
          <a:p>
            <a:pPr eaLnBrk="1" hangingPunct="1">
              <a:lnSpc>
                <a:spcPct val="100000"/>
              </a:lnSpc>
              <a:buFontTx/>
              <a:buNone/>
            </a:pPr>
            <a:r>
              <a:rPr lang="en-AU" altLang="en-US" sz="3000" i="1" dirty="0" err="1" smtClean="0">
                <a:solidFill>
                  <a:srgbClr val="000000"/>
                </a:solidFill>
              </a:rPr>
              <a:t>hoe</a:t>
            </a:r>
            <a:r>
              <a:rPr lang="en-AU" altLang="en-US" sz="3000" b="1" i="1" dirty="0" err="1" smtClean="0">
                <a:solidFill>
                  <a:srgbClr val="000000"/>
                </a:solidFill>
              </a:rPr>
              <a:t>ho</a:t>
            </a:r>
            <a:r>
              <a:rPr lang="en-AU" altLang="en-US" sz="3000" i="1" dirty="0" err="1" smtClean="0">
                <a:solidFill>
                  <a:srgbClr val="000000"/>
                </a:solidFill>
              </a:rPr>
              <a:t>e</a:t>
            </a:r>
            <a:r>
              <a:rPr lang="en-AU" altLang="en-US" sz="3000" dirty="0" smtClean="0">
                <a:solidFill>
                  <a:srgbClr val="000000"/>
                </a:solidFill>
              </a:rPr>
              <a:t> ‘to paddle a canoe’</a:t>
            </a:r>
          </a:p>
          <a:p>
            <a:pPr eaLnBrk="1" hangingPunct="1">
              <a:lnSpc>
                <a:spcPct val="100000"/>
              </a:lnSpc>
              <a:buFontTx/>
              <a:buNone/>
            </a:pPr>
            <a:r>
              <a:rPr lang="en-AU" altLang="en-US" sz="3000" dirty="0" smtClean="0">
                <a:solidFill>
                  <a:srgbClr val="000000"/>
                </a:solidFill>
              </a:rPr>
              <a:t>versus </a:t>
            </a:r>
          </a:p>
          <a:p>
            <a:pPr eaLnBrk="1" hangingPunct="1">
              <a:lnSpc>
                <a:spcPct val="100000"/>
              </a:lnSpc>
              <a:buFontTx/>
              <a:buNone/>
            </a:pPr>
            <a:r>
              <a:rPr lang="en-AU" altLang="en-US" sz="3000" i="1" dirty="0" err="1" smtClean="0">
                <a:solidFill>
                  <a:srgbClr val="000000"/>
                </a:solidFill>
              </a:rPr>
              <a:t>hoih</a:t>
            </a:r>
            <a:r>
              <a:rPr lang="en-AU" altLang="en-US" sz="3000" b="1" i="1" dirty="0" err="1" smtClean="0">
                <a:solidFill>
                  <a:srgbClr val="000000"/>
                </a:solidFill>
              </a:rPr>
              <a:t>o</a:t>
            </a:r>
            <a:r>
              <a:rPr lang="en-AU" altLang="en-US" sz="3000" i="1" dirty="0" err="1" smtClean="0">
                <a:solidFill>
                  <a:srgbClr val="000000"/>
                </a:solidFill>
              </a:rPr>
              <a:t>i</a:t>
            </a:r>
            <a:r>
              <a:rPr lang="en-AU" altLang="en-US" sz="3000" dirty="0" smtClean="0">
                <a:solidFill>
                  <a:srgbClr val="000000"/>
                </a:solidFill>
              </a:rPr>
              <a:t> ‘interesting, fun’</a:t>
            </a:r>
          </a:p>
          <a:p>
            <a:pPr eaLnBrk="1" hangingPunct="1">
              <a:lnSpc>
                <a:spcPct val="100000"/>
              </a:lnSpc>
              <a:buFontTx/>
              <a:buNone/>
            </a:pPr>
            <a:r>
              <a:rPr lang="en-AU" altLang="en-US" sz="3000" dirty="0" smtClean="0">
                <a:solidFill>
                  <a:srgbClr val="000000"/>
                </a:solidFill>
              </a:rPr>
              <a:t> </a:t>
            </a:r>
            <a:endParaRPr lang="en-US" altLang="en-US" sz="3000" dirty="0" smtClean="0">
              <a:solidFill>
                <a:srgbClr val="000000"/>
              </a:solidFill>
            </a:endParaRPr>
          </a:p>
          <a:p>
            <a:pPr eaLnBrk="1" hangingPunct="1">
              <a:lnSpc>
                <a:spcPct val="100000"/>
              </a:lnSpc>
              <a:buFontTx/>
              <a:buNone/>
            </a:pPr>
            <a:r>
              <a:rPr lang="en-US" altLang="en-US" sz="3000" b="1" dirty="0" smtClean="0">
                <a:solidFill>
                  <a:srgbClr val="000000"/>
                </a:solidFill>
              </a:rPr>
              <a:t>Neo-Hawaiian</a:t>
            </a:r>
            <a:r>
              <a:rPr lang="en-US" altLang="en-US" sz="3000" dirty="0" smtClean="0">
                <a:solidFill>
                  <a:srgbClr val="000000"/>
                </a:solidFill>
              </a:rPr>
              <a:t> (3000 still non-native speakers)</a:t>
            </a:r>
          </a:p>
          <a:p>
            <a:pPr eaLnBrk="1" hangingPunct="1">
              <a:lnSpc>
                <a:spcPct val="100000"/>
              </a:lnSpc>
              <a:buFontTx/>
              <a:buNone/>
            </a:pPr>
            <a:r>
              <a:rPr lang="en-US" altLang="en-US" sz="3000" dirty="0" smtClean="0">
                <a:solidFill>
                  <a:srgbClr val="000000"/>
                </a:solidFill>
              </a:rPr>
              <a:t>Both words are pronounced the same, reflecting American English: </a:t>
            </a:r>
            <a:r>
              <a:rPr lang="en-US" altLang="en-US" sz="3000" i="1" dirty="0" err="1" smtClean="0">
                <a:solidFill>
                  <a:srgbClr val="000000"/>
                </a:solidFill>
              </a:rPr>
              <a:t>hoyhoy</a:t>
            </a:r>
            <a:endParaRPr lang="en-US" altLang="en-US" sz="3000" i="1" dirty="0" smtClean="0">
              <a:solidFill>
                <a:srgbClr val="000000"/>
              </a:solidFill>
            </a:endParaRPr>
          </a:p>
          <a:p>
            <a:pPr eaLnBrk="1" hangingPunct="1">
              <a:buFontTx/>
              <a:buNone/>
            </a:pPr>
            <a:r>
              <a:rPr lang="en-AU" altLang="en-US" sz="2000" dirty="0" smtClean="0">
                <a:solidFill>
                  <a:srgbClr val="000000"/>
                </a:solidFill>
              </a:rPr>
              <a:t/>
            </a:r>
            <a:br>
              <a:rPr lang="en-AU" altLang="en-US" sz="2000" dirty="0" smtClean="0">
                <a:solidFill>
                  <a:srgbClr val="000000"/>
                </a:solidFill>
              </a:rPr>
            </a:br>
            <a:endParaRPr lang="en-US" altLang="en-US" sz="2000" dirty="0" smtClean="0">
              <a:solidFill>
                <a:srgbClr val="000000"/>
              </a:solidFill>
            </a:endParaRPr>
          </a:p>
          <a:p>
            <a:pPr eaLnBrk="1" hangingPunct="1">
              <a:buFontTx/>
              <a:buNone/>
            </a:pPr>
            <a:endParaRPr lang="en-US" altLang="en-US" sz="2000" dirty="0" smtClean="0">
              <a:solidFill>
                <a:srgbClr val="000000"/>
              </a:solidFill>
            </a:endParaRPr>
          </a:p>
          <a:p>
            <a:pPr eaLnBrk="1" hangingPunct="1">
              <a:buFontTx/>
              <a:buNone/>
            </a:pPr>
            <a:endParaRPr lang="en-US" altLang="en-US" sz="2000" b="1" dirty="0" smtClean="0">
              <a:solidFill>
                <a:srgbClr val="000000"/>
              </a:solidFill>
            </a:endParaRPr>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771800" y="6508383"/>
            <a:ext cx="3240360" cy="353943"/>
          </a:xfrm>
          <a:prstGeom prst="rect">
            <a:avLst/>
          </a:prstGeom>
          <a:noFill/>
        </p:spPr>
        <p:txBody>
          <a:bodyPr wrap="square" rtlCol="0">
            <a:spAutoFit/>
          </a:bodyPr>
          <a:lstStyle/>
          <a:p>
            <a:pPr algn="r" eaLnBrk="0" fontAlgn="base" hangingPunct="0">
              <a:spcBef>
                <a:spcPct val="0"/>
              </a:spcBef>
              <a:spcAft>
                <a:spcPct val="0"/>
              </a:spcAft>
            </a:pPr>
            <a:r>
              <a:rPr lang="en-AU" sz="1700" b="1" dirty="0" smtClean="0">
                <a:solidFill>
                  <a:srgbClr val="FFFF00"/>
                </a:solidFill>
                <a:latin typeface="Times" pitchFamily="-84" charset="0"/>
              </a:rPr>
              <a:t>Professor Ghil‘ad Zuckermann</a:t>
            </a:r>
            <a:endParaRPr lang="en-AU" sz="1700" b="1" dirty="0">
              <a:solidFill>
                <a:srgbClr val="FFFF00"/>
              </a:solidFill>
              <a:latin typeface="Times" pitchFamily="-84" charset="0"/>
            </a:endParaRPr>
          </a:p>
        </p:txBody>
      </p:sp>
    </p:spTree>
    <p:extLst>
      <p:ext uri="{BB962C8B-B14F-4D97-AF65-F5344CB8AC3E}">
        <p14:creationId xmlns:p14="http://schemas.microsoft.com/office/powerpoint/2010/main" xmlns="" val="2048174220"/>
      </p:ext>
    </p:extLst>
  </p:cSld>
  <p:clrMapOvr>
    <a:masterClrMapping/>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13" y="620712"/>
            <a:ext cx="8305800" cy="1368127"/>
          </a:xfrm>
        </p:spPr>
        <p:txBody>
          <a:bodyPr/>
          <a:lstStyle/>
          <a:p>
            <a:pPr eaLnBrk="1" hangingPunct="1">
              <a:lnSpc>
                <a:spcPct val="100000"/>
              </a:lnSpc>
            </a:pPr>
            <a:r>
              <a:rPr lang="en-US" altLang="en-US" sz="5400" b="0" dirty="0" smtClean="0"/>
              <a:t>Cf. </a:t>
            </a:r>
            <a:r>
              <a:rPr lang="en-US" altLang="en-US" sz="5400" b="0" dirty="0" err="1" smtClean="0"/>
              <a:t>Emblematicity</a:t>
            </a:r>
            <a:r>
              <a:rPr lang="en-US" altLang="en-US" sz="5400" b="0" dirty="0" smtClean="0"/>
              <a:t> rather than Authenticity</a:t>
            </a:r>
          </a:p>
        </p:txBody>
      </p:sp>
      <p:sp>
        <p:nvSpPr>
          <p:cNvPr id="86019" name="Rectangle 3"/>
          <p:cNvSpPr>
            <a:spLocks noGrp="1" noChangeArrowheads="1"/>
          </p:cNvSpPr>
          <p:nvPr>
            <p:ph type="body" idx="4294967295"/>
          </p:nvPr>
        </p:nvSpPr>
        <p:spPr>
          <a:xfrm>
            <a:off x="755576" y="2492896"/>
            <a:ext cx="6840760" cy="3888432"/>
          </a:xfrm>
        </p:spPr>
        <p:txBody>
          <a:bodyPr/>
          <a:lstStyle/>
          <a:p>
            <a:pPr eaLnBrk="1" hangingPunct="1">
              <a:lnSpc>
                <a:spcPct val="100000"/>
              </a:lnSpc>
              <a:spcBef>
                <a:spcPts val="0"/>
              </a:spcBef>
              <a:buFontTx/>
              <a:buNone/>
            </a:pPr>
            <a:r>
              <a:rPr lang="en-US" altLang="en-US" sz="4400" b="1" dirty="0" smtClean="0">
                <a:solidFill>
                  <a:srgbClr val="000000"/>
                </a:solidFill>
              </a:rPr>
              <a:t>Classical Ngarrindjeri (South Australia)</a:t>
            </a:r>
          </a:p>
          <a:p>
            <a:pPr eaLnBrk="1" hangingPunct="1">
              <a:lnSpc>
                <a:spcPct val="100000"/>
              </a:lnSpc>
              <a:spcBef>
                <a:spcPts val="0"/>
              </a:spcBef>
              <a:buFontTx/>
              <a:buNone/>
            </a:pPr>
            <a:r>
              <a:rPr lang="en-US" altLang="en-US" sz="4000" i="1" dirty="0" smtClean="0">
                <a:solidFill>
                  <a:srgbClr val="000000"/>
                </a:solidFill>
              </a:rPr>
              <a:t>Ngarrindje</a:t>
            </a:r>
            <a:r>
              <a:rPr lang="en-US" altLang="en-US" sz="4000" b="1" i="1" dirty="0" smtClean="0">
                <a:solidFill>
                  <a:srgbClr val="000000"/>
                </a:solidFill>
              </a:rPr>
              <a:t>r</a:t>
            </a:r>
            <a:r>
              <a:rPr lang="en-US" altLang="en-US" sz="4000" i="1" dirty="0" smtClean="0">
                <a:solidFill>
                  <a:srgbClr val="000000"/>
                </a:solidFill>
              </a:rPr>
              <a:t>i</a:t>
            </a:r>
          </a:p>
          <a:p>
            <a:pPr eaLnBrk="1" hangingPunct="1">
              <a:lnSpc>
                <a:spcPct val="100000"/>
              </a:lnSpc>
              <a:spcBef>
                <a:spcPts val="0"/>
              </a:spcBef>
              <a:buFontTx/>
              <a:buNone/>
            </a:pPr>
            <a:endParaRPr lang="en-US" altLang="en-US" sz="3600" dirty="0" smtClean="0">
              <a:solidFill>
                <a:srgbClr val="000000"/>
              </a:solidFill>
            </a:endParaRPr>
          </a:p>
          <a:p>
            <a:pPr eaLnBrk="1" hangingPunct="1">
              <a:lnSpc>
                <a:spcPct val="100000"/>
              </a:lnSpc>
              <a:spcBef>
                <a:spcPts val="0"/>
              </a:spcBef>
              <a:buFontTx/>
              <a:buNone/>
            </a:pPr>
            <a:r>
              <a:rPr lang="en-US" altLang="en-US" sz="4400" b="1" dirty="0" smtClean="0">
                <a:solidFill>
                  <a:srgbClr val="000000"/>
                </a:solidFill>
              </a:rPr>
              <a:t>Neo-Ngarrindjeri </a:t>
            </a:r>
          </a:p>
          <a:p>
            <a:pPr eaLnBrk="1" hangingPunct="1">
              <a:lnSpc>
                <a:spcPct val="100000"/>
              </a:lnSpc>
              <a:spcBef>
                <a:spcPts val="0"/>
              </a:spcBef>
              <a:buFontTx/>
              <a:buNone/>
            </a:pPr>
            <a:r>
              <a:rPr lang="en-US" altLang="en-US" sz="4000" i="1" dirty="0" err="1" smtClean="0">
                <a:solidFill>
                  <a:srgbClr val="000000"/>
                </a:solidFill>
              </a:rPr>
              <a:t>Ngarrindje</a:t>
            </a:r>
            <a:r>
              <a:rPr lang="en-US" altLang="en-US" sz="4000" b="1" i="1" dirty="0" err="1" smtClean="0">
                <a:solidFill>
                  <a:srgbClr val="000000"/>
                </a:solidFill>
              </a:rPr>
              <a:t>rr</a:t>
            </a:r>
            <a:r>
              <a:rPr lang="en-US" altLang="en-US" sz="4000" i="1" dirty="0" err="1" smtClean="0">
                <a:solidFill>
                  <a:srgbClr val="000000"/>
                </a:solidFill>
              </a:rPr>
              <a:t>i</a:t>
            </a:r>
            <a:endParaRPr lang="en-US" altLang="en-US" sz="4000" b="1" dirty="0" smtClean="0">
              <a:solidFill>
                <a:srgbClr val="000000"/>
              </a:solidFill>
            </a:endParaRPr>
          </a:p>
          <a:p>
            <a:pPr eaLnBrk="1" hangingPunct="1">
              <a:buFontTx/>
              <a:buNone/>
            </a:pPr>
            <a:endParaRPr lang="en-US" altLang="en-US" sz="2800" b="1" i="1" dirty="0" smtClean="0">
              <a:solidFill>
                <a:srgbClr val="000000"/>
              </a:solidFill>
            </a:endParaRPr>
          </a:p>
          <a:p>
            <a:pPr eaLnBrk="1" hangingPunct="1">
              <a:buFontTx/>
              <a:buNone/>
            </a:pPr>
            <a:endParaRPr lang="en-US" altLang="en-US" sz="2000" b="1" dirty="0" smtClean="0">
              <a:solidFill>
                <a:srgbClr val="000000"/>
              </a:solidFill>
            </a:endParaRPr>
          </a:p>
        </p:txBody>
      </p:sp>
      <p:pic>
        <p:nvPicPr>
          <p:cNvPr id="86020"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235441585"/>
      </p:ext>
    </p:extLst>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4"/>
          <p:cNvSpPr txBox="1">
            <a:spLocks noChangeArrowheads="1"/>
          </p:cNvSpPr>
          <p:nvPr/>
        </p:nvSpPr>
        <p:spPr bwMode="auto">
          <a:xfrm>
            <a:off x="468313" y="5373688"/>
            <a:ext cx="82073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algn="ctr" fontAlgn="base">
              <a:lnSpc>
                <a:spcPct val="100000"/>
              </a:lnSpc>
              <a:spcBef>
                <a:spcPct val="0"/>
              </a:spcBef>
              <a:spcAft>
                <a:spcPct val="0"/>
              </a:spcAft>
              <a:buClrTx/>
              <a:buFontTx/>
              <a:buNone/>
            </a:pPr>
            <a:r>
              <a:rPr lang="en-AU" altLang="en-US" sz="2400" smtClean="0">
                <a:solidFill>
                  <a:srgbClr val="000000"/>
                </a:solidFill>
                <a:latin typeface="Times" pitchFamily="18" charset="0"/>
                <a:cs typeface="Arial" pitchFamily="34" charset="0"/>
              </a:rPr>
              <a:t>With Ngarrindjeri people taking part in the revival of the</a:t>
            </a:r>
            <a:br>
              <a:rPr lang="en-AU" altLang="en-US" sz="2400" smtClean="0">
                <a:solidFill>
                  <a:srgbClr val="000000"/>
                </a:solidFill>
                <a:latin typeface="Times" pitchFamily="18" charset="0"/>
                <a:cs typeface="Arial" pitchFamily="34" charset="0"/>
              </a:rPr>
            </a:br>
            <a:r>
              <a:rPr lang="en-AU" altLang="en-US" sz="2400" smtClean="0">
                <a:solidFill>
                  <a:srgbClr val="000000"/>
                </a:solidFill>
                <a:latin typeface="Times" pitchFamily="18" charset="0"/>
                <a:cs typeface="Arial" pitchFamily="34" charset="0"/>
              </a:rPr>
              <a:t>Ngarrindjeri language (with Dr Mary-Anne Gale, Adelaide University), Murray Bridge, 9 Sept. 2011</a:t>
            </a:r>
          </a:p>
        </p:txBody>
      </p:sp>
      <p:pic>
        <p:nvPicPr>
          <p:cNvPr id="87043" name="Picture 2" descr="https://fbcdn-sphotos-a.akamaihd.net/hphotos-ak-ash4/304328_10150816809730495_883185494_22124224_2079397736_n.jpg"/>
          <p:cNvPicPr>
            <a:picLocks noChangeAspect="1" noChangeArrowheads="1"/>
          </p:cNvPicPr>
          <p:nvPr/>
        </p:nvPicPr>
        <p:blipFill>
          <a:blip r:embed="rId3">
            <a:extLst>
              <a:ext uri="{28A0092B-C50C-407E-A947-70E740481C1C}">
                <a14:useLocalDpi xmlns:a14="http://schemas.microsoft.com/office/drawing/2010/main" xmlns="" val="0"/>
              </a:ext>
            </a:extLst>
          </a:blip>
          <a:srcRect l="15050" t="15755" r="9674" b="5396"/>
          <a:stretch>
            <a:fillRect/>
          </a:stretch>
        </p:blipFill>
        <p:spPr bwMode="auto">
          <a:xfrm>
            <a:off x="1403350" y="404813"/>
            <a:ext cx="6264275" cy="492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4" name="Picture 3"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988408448"/>
      </p:ext>
    </p:extLst>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74650" y="260350"/>
            <a:ext cx="3836988" cy="1666875"/>
          </a:xfrm>
        </p:spPr>
        <p:txBody>
          <a:bodyPr/>
          <a:lstStyle/>
          <a:p>
            <a:pPr eaLnBrk="1" hangingPunct="1">
              <a:lnSpc>
                <a:spcPct val="100000"/>
              </a:lnSpc>
            </a:pPr>
            <a:r>
              <a:rPr lang="en-US" altLang="en-US" sz="4400" smtClean="0">
                <a:solidFill>
                  <a:srgbClr val="000000"/>
                </a:solidFill>
              </a:rPr>
              <a:t>Network of Life in </a:t>
            </a:r>
            <a:br>
              <a:rPr lang="en-US" altLang="en-US" sz="4400" smtClean="0">
                <a:solidFill>
                  <a:srgbClr val="000000"/>
                </a:solidFill>
              </a:rPr>
            </a:br>
            <a:r>
              <a:rPr lang="en-US" altLang="en-US" sz="4400" smtClean="0">
                <a:solidFill>
                  <a:srgbClr val="000000"/>
                </a:solidFill>
              </a:rPr>
              <a:t>Te Reo Māori </a:t>
            </a:r>
            <a:br>
              <a:rPr lang="en-US" altLang="en-US" sz="4400" smtClean="0">
                <a:solidFill>
                  <a:srgbClr val="000000"/>
                </a:solidFill>
              </a:rPr>
            </a:br>
            <a:r>
              <a:rPr lang="en-US" altLang="en-US" sz="4400" smtClean="0">
                <a:solidFill>
                  <a:srgbClr val="000000"/>
                </a:solidFill>
              </a:rPr>
              <a:t>Revitalization </a:t>
            </a:r>
            <a:r>
              <a:rPr lang="en-US" altLang="en-US" sz="1800" b="0" smtClean="0"/>
              <a:t/>
            </a:r>
            <a:br>
              <a:rPr lang="en-US" altLang="en-US" sz="1800" b="0" smtClean="0"/>
            </a:br>
            <a:r>
              <a:rPr lang="en-US" altLang="en-US" b="0" smtClean="0"/>
              <a:t/>
            </a:r>
            <a:br>
              <a:rPr lang="en-US" altLang="en-US" b="0" smtClean="0"/>
            </a:br>
            <a:endParaRPr lang="en-US" altLang="en-US" smtClean="0"/>
          </a:p>
        </p:txBody>
      </p:sp>
      <p:sp>
        <p:nvSpPr>
          <p:cNvPr id="88067" name="Rectangle 3"/>
          <p:cNvSpPr>
            <a:spLocks noGrp="1" noChangeArrowheads="1"/>
          </p:cNvSpPr>
          <p:nvPr>
            <p:ph type="body" idx="4294967295"/>
          </p:nvPr>
        </p:nvSpPr>
        <p:spPr>
          <a:xfrm>
            <a:off x="457200" y="3382963"/>
            <a:ext cx="3598863" cy="3311525"/>
          </a:xfrm>
        </p:spPr>
        <p:txBody>
          <a:bodyPr/>
          <a:lstStyle/>
          <a:p>
            <a:pPr marL="457200" indent="-457200" eaLnBrk="1" hangingPunct="1">
              <a:lnSpc>
                <a:spcPct val="100000"/>
              </a:lnSpc>
              <a:buFontTx/>
              <a:buNone/>
            </a:pPr>
            <a:r>
              <a:rPr lang="en-US" altLang="en-US" sz="2400" b="1" smtClean="0">
                <a:solidFill>
                  <a:srgbClr val="000000"/>
                </a:solidFill>
              </a:rPr>
              <a:t>Scotty Morrison </a:t>
            </a:r>
            <a:r>
              <a:rPr lang="en-US" altLang="en-US" sz="2400" smtClean="0">
                <a:solidFill>
                  <a:srgbClr val="000000"/>
                </a:solidFill>
              </a:rPr>
              <a:t>(TVNZ) (left)  </a:t>
            </a:r>
          </a:p>
          <a:p>
            <a:pPr marL="457200" indent="-457200" eaLnBrk="1" hangingPunct="1">
              <a:lnSpc>
                <a:spcPct val="100000"/>
              </a:lnSpc>
              <a:buFontTx/>
              <a:buNone/>
            </a:pPr>
            <a:r>
              <a:rPr lang="en-US" altLang="en-US" sz="2400" smtClean="0">
                <a:solidFill>
                  <a:srgbClr val="000000"/>
                </a:solidFill>
              </a:rPr>
              <a:t>and </a:t>
            </a:r>
          </a:p>
          <a:p>
            <a:pPr marL="457200" indent="-457200" eaLnBrk="1" hangingPunct="1">
              <a:lnSpc>
                <a:spcPct val="100000"/>
              </a:lnSpc>
              <a:buFontTx/>
              <a:buNone/>
            </a:pPr>
            <a:r>
              <a:rPr lang="en-US" altLang="en-US" sz="2400" b="1" smtClean="0">
                <a:solidFill>
                  <a:srgbClr val="000000"/>
                </a:solidFill>
              </a:rPr>
              <a:t>Tīmoti Kāretu </a:t>
            </a:r>
            <a:r>
              <a:rPr lang="en-US" altLang="en-US" sz="2400" smtClean="0">
                <a:solidFill>
                  <a:srgbClr val="000000"/>
                </a:solidFill>
              </a:rPr>
              <a:t>(right)</a:t>
            </a:r>
          </a:p>
          <a:p>
            <a:pPr marL="457200" indent="-457200" eaLnBrk="1" hangingPunct="1">
              <a:lnSpc>
                <a:spcPct val="100000"/>
              </a:lnSpc>
              <a:buFontTx/>
              <a:buNone/>
            </a:pPr>
            <a:r>
              <a:rPr lang="en-AU" altLang="en-US" sz="2400" smtClean="0"/>
              <a:t>	(Auckland,                   New Zealand,                  13 September 2012)</a:t>
            </a:r>
            <a:endParaRPr lang="en-US" altLang="en-US" sz="2400" smtClean="0">
              <a:solidFill>
                <a:srgbClr val="000000"/>
              </a:solidFill>
            </a:endParaRPr>
          </a:p>
          <a:p>
            <a:pPr marL="457200" indent="-457200" eaLnBrk="1" hangingPunct="1">
              <a:buFontTx/>
              <a:buNone/>
            </a:pPr>
            <a:endParaRPr lang="en-US" altLang="en-US" smtClean="0">
              <a:solidFill>
                <a:srgbClr val="000000"/>
              </a:solidFill>
            </a:endParaRPr>
          </a:p>
          <a:p>
            <a:pPr marL="457200" indent="-457200" eaLnBrk="1" hangingPunct="1">
              <a:buFontTx/>
              <a:buNone/>
            </a:pPr>
            <a:endParaRPr lang="en-US" altLang="en-US" b="1" smtClean="0">
              <a:solidFill>
                <a:srgbClr val="000000"/>
              </a:solidFill>
            </a:endParaRPr>
          </a:p>
        </p:txBody>
      </p:sp>
      <p:pic>
        <p:nvPicPr>
          <p:cNvPr id="88068" name="Picture 5" descr="https://fbcdn-sphotos-g-a.akamaihd.net/hphotos-ak-ash4/487518_10152156522625495_41132109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638" y="260350"/>
            <a:ext cx="469900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9" name="Picture 4"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1243193428"/>
      </p:ext>
    </p:extLst>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4"/>
          <p:cNvSpPr txBox="1">
            <a:spLocks noChangeArrowheads="1"/>
          </p:cNvSpPr>
          <p:nvPr/>
        </p:nvSpPr>
        <p:spPr bwMode="auto">
          <a:xfrm>
            <a:off x="5076825" y="476250"/>
            <a:ext cx="3527425"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eaLnBrk="0" hangingPunct="0">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FontTx/>
              <a:buNone/>
            </a:pPr>
            <a:r>
              <a:rPr lang="en-AU" altLang="en-US" sz="2400" smtClean="0">
                <a:solidFill>
                  <a:srgbClr val="000000"/>
                </a:solidFill>
                <a:latin typeface="Times" pitchFamily="18" charset="0"/>
                <a:cs typeface="Arial" pitchFamily="34" charset="0"/>
              </a:rPr>
              <a:t>Waitangi Day</a:t>
            </a:r>
          </a:p>
          <a:p>
            <a:pPr fontAlgn="base">
              <a:lnSpc>
                <a:spcPct val="100000"/>
              </a:lnSpc>
              <a:spcBef>
                <a:spcPct val="0"/>
              </a:spcBef>
              <a:spcAft>
                <a:spcPct val="0"/>
              </a:spcAft>
              <a:buClrTx/>
              <a:buFontTx/>
              <a:buNone/>
            </a:pPr>
            <a:r>
              <a:rPr lang="en-AU" altLang="en-US" sz="2400" smtClean="0">
                <a:solidFill>
                  <a:srgbClr val="000000"/>
                </a:solidFill>
                <a:latin typeface="Times" pitchFamily="18" charset="0"/>
                <a:cs typeface="Arial" pitchFamily="34" charset="0"/>
              </a:rPr>
              <a:t>Waitangi</a:t>
            </a:r>
          </a:p>
          <a:p>
            <a:pPr fontAlgn="base">
              <a:lnSpc>
                <a:spcPct val="100000"/>
              </a:lnSpc>
              <a:spcBef>
                <a:spcPct val="0"/>
              </a:spcBef>
              <a:spcAft>
                <a:spcPct val="0"/>
              </a:spcAft>
              <a:buClrTx/>
              <a:buFontTx/>
              <a:buNone/>
            </a:pPr>
            <a:r>
              <a:rPr lang="en-AU" altLang="en-US" sz="2400" smtClean="0">
                <a:solidFill>
                  <a:srgbClr val="000000"/>
                </a:solidFill>
                <a:latin typeface="Times" pitchFamily="18" charset="0"/>
                <a:cs typeface="Arial" pitchFamily="34" charset="0"/>
              </a:rPr>
              <a:t>New Zealand</a:t>
            </a:r>
          </a:p>
          <a:p>
            <a:pPr fontAlgn="base">
              <a:lnSpc>
                <a:spcPct val="100000"/>
              </a:lnSpc>
              <a:spcBef>
                <a:spcPct val="0"/>
              </a:spcBef>
              <a:spcAft>
                <a:spcPct val="0"/>
              </a:spcAft>
              <a:buClrTx/>
              <a:buFontTx/>
              <a:buNone/>
            </a:pPr>
            <a:r>
              <a:rPr lang="en-AU" altLang="en-US" sz="2400" smtClean="0">
                <a:solidFill>
                  <a:srgbClr val="000000"/>
                </a:solidFill>
                <a:latin typeface="Times" pitchFamily="18" charset="0"/>
                <a:cs typeface="Arial" pitchFamily="34" charset="0"/>
              </a:rPr>
              <a:t>6 February 2007</a:t>
            </a:r>
            <a:br>
              <a:rPr lang="en-AU" altLang="en-US" sz="2400" smtClean="0">
                <a:solidFill>
                  <a:srgbClr val="000000"/>
                </a:solidFill>
                <a:latin typeface="Times" pitchFamily="18" charset="0"/>
                <a:cs typeface="Arial" pitchFamily="34" charset="0"/>
              </a:rPr>
            </a:br>
            <a:r>
              <a:rPr lang="en-AU" altLang="en-US" sz="2400" smtClean="0">
                <a:solidFill>
                  <a:srgbClr val="000000"/>
                </a:solidFill>
                <a:latin typeface="Times" pitchFamily="18" charset="0"/>
                <a:cs typeface="Arial" pitchFamily="34" charset="0"/>
              </a:rPr>
              <a:t/>
            </a:r>
            <a:br>
              <a:rPr lang="en-AU" altLang="en-US" sz="2400" smtClean="0">
                <a:solidFill>
                  <a:srgbClr val="000000"/>
                </a:solidFill>
                <a:latin typeface="Times" pitchFamily="18" charset="0"/>
                <a:cs typeface="Arial" pitchFamily="34" charset="0"/>
              </a:rPr>
            </a:br>
            <a:r>
              <a:rPr lang="en-AU" altLang="en-US" sz="2400" smtClean="0">
                <a:solidFill>
                  <a:srgbClr val="000000"/>
                </a:solidFill>
                <a:latin typeface="Times" pitchFamily="18" charset="0"/>
                <a:cs typeface="Arial" pitchFamily="34" charset="0"/>
                <a:sym typeface="Wingdings" pitchFamily="2" charset="2"/>
              </a:rPr>
              <a:t> </a:t>
            </a:r>
            <a:r>
              <a:rPr lang="en-AU" altLang="en-US" sz="2400" b="1" smtClean="0">
                <a:solidFill>
                  <a:srgbClr val="000000"/>
                </a:solidFill>
                <a:latin typeface="Times" pitchFamily="18" charset="0"/>
                <a:cs typeface="Arial" pitchFamily="34" charset="0"/>
              </a:rPr>
              <a:t>Erima Henare</a:t>
            </a:r>
            <a:r>
              <a:rPr lang="en-AU" altLang="en-US" sz="2400" smtClean="0">
                <a:solidFill>
                  <a:srgbClr val="000000"/>
                </a:solidFill>
                <a:latin typeface="Times" pitchFamily="18" charset="0"/>
                <a:cs typeface="Arial" pitchFamily="34" charset="0"/>
              </a:rPr>
              <a:t>, Chairman of the Māori Language Commission (Te Taura Whiri i te Reo Māori)</a:t>
            </a:r>
          </a:p>
          <a:p>
            <a:pPr fontAlgn="base">
              <a:lnSpc>
                <a:spcPct val="100000"/>
              </a:lnSpc>
              <a:spcBef>
                <a:spcPct val="0"/>
              </a:spcBef>
              <a:spcAft>
                <a:spcPct val="0"/>
              </a:spcAft>
              <a:buClrTx/>
              <a:buFontTx/>
              <a:buNone/>
            </a:pPr>
            <a:endParaRPr lang="en-AU" altLang="en-US" sz="2400" smtClean="0">
              <a:solidFill>
                <a:srgbClr val="000000"/>
              </a:solidFill>
              <a:latin typeface="Times" pitchFamily="18" charset="0"/>
              <a:cs typeface="Arial" pitchFamily="34" charset="0"/>
            </a:endParaRPr>
          </a:p>
          <a:p>
            <a:pPr fontAlgn="base">
              <a:lnSpc>
                <a:spcPct val="100000"/>
              </a:lnSpc>
              <a:spcBef>
                <a:spcPct val="0"/>
              </a:spcBef>
              <a:spcAft>
                <a:spcPct val="0"/>
              </a:spcAft>
              <a:buClrTx/>
              <a:buFontTx/>
              <a:buNone/>
            </a:pPr>
            <a:endParaRPr lang="en-AU" altLang="en-US" sz="2400" smtClean="0">
              <a:solidFill>
                <a:srgbClr val="000000"/>
              </a:solidFill>
              <a:latin typeface="Times" pitchFamily="18" charset="0"/>
              <a:cs typeface="Arial" pitchFamily="34" charset="0"/>
            </a:endParaRPr>
          </a:p>
          <a:p>
            <a:pPr fontAlgn="base">
              <a:lnSpc>
                <a:spcPct val="100000"/>
              </a:lnSpc>
              <a:spcBef>
                <a:spcPct val="0"/>
              </a:spcBef>
              <a:spcAft>
                <a:spcPct val="0"/>
              </a:spcAft>
              <a:buClrTx/>
              <a:buFontTx/>
              <a:buNone/>
            </a:pPr>
            <a:r>
              <a:rPr lang="en-AU" altLang="en-US" sz="2400" b="1" smtClean="0">
                <a:solidFill>
                  <a:srgbClr val="000000"/>
                </a:solidFill>
                <a:latin typeface="Times" pitchFamily="18" charset="0"/>
                <a:cs typeface="Arial" pitchFamily="34" charset="0"/>
                <a:sym typeface="Wingdings" pitchFamily="2" charset="2"/>
              </a:rPr>
              <a:t> </a:t>
            </a:r>
            <a:r>
              <a:rPr lang="en-AU" altLang="en-US" sz="2400" b="1" smtClean="0">
                <a:solidFill>
                  <a:srgbClr val="000000"/>
                </a:solidFill>
                <a:latin typeface="Times" pitchFamily="18" charset="0"/>
                <a:cs typeface="Arial" pitchFamily="34" charset="0"/>
              </a:rPr>
              <a:t>Patu Hohepa </a:t>
            </a:r>
            <a:r>
              <a:rPr lang="en-AU" altLang="en-US" sz="2400" smtClean="0">
                <a:solidFill>
                  <a:srgbClr val="000000"/>
                </a:solidFill>
                <a:latin typeface="Times" pitchFamily="18" charset="0"/>
                <a:cs typeface="Arial" pitchFamily="34" charset="0"/>
              </a:rPr>
              <a:t>(&lt;Patrick Joseph) (Māori linguist and leader) and wife.</a:t>
            </a:r>
          </a:p>
        </p:txBody>
      </p:sp>
      <p:pic>
        <p:nvPicPr>
          <p:cNvPr id="89091" name="Picture 2" descr="https://fbcdn-sphotos-a.akamaihd.net/hphotos-ak-prn1/28451_10150186659835495_883185494_13480148_3575247_n.jpg"/>
          <p:cNvPicPr>
            <a:picLocks noChangeAspect="1" noChangeArrowheads="1"/>
          </p:cNvPicPr>
          <p:nvPr/>
        </p:nvPicPr>
        <p:blipFill>
          <a:blip r:embed="rId3">
            <a:extLst>
              <a:ext uri="{28A0092B-C50C-407E-A947-70E740481C1C}">
                <a14:useLocalDpi xmlns:a14="http://schemas.microsoft.com/office/drawing/2010/main" xmlns="" val="0"/>
              </a:ext>
            </a:extLst>
          </a:blip>
          <a:srcRect l="16370" b="21143"/>
          <a:stretch>
            <a:fillRect/>
          </a:stretch>
        </p:blipFill>
        <p:spPr bwMode="auto">
          <a:xfrm>
            <a:off x="196850" y="260350"/>
            <a:ext cx="4694238"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3" descr="Screen Shot 2013-09-17 at 11.51.58 AM.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095598392"/>
      </p:ext>
    </p:extLst>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MU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963" y="2057400"/>
            <a:ext cx="4340225"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5" name="Rectangle 2"/>
          <p:cNvSpPr>
            <a:spLocks noGrp="1"/>
          </p:cNvSpPr>
          <p:nvPr>
            <p:ph type="title"/>
          </p:nvPr>
        </p:nvSpPr>
        <p:spPr>
          <a:xfrm>
            <a:off x="265113" y="457200"/>
            <a:ext cx="8434387" cy="1219200"/>
          </a:xfrm>
        </p:spPr>
        <p:txBody>
          <a:bodyPr/>
          <a:lstStyle/>
          <a:p>
            <a:pPr eaLnBrk="1" hangingPunct="1"/>
            <a:r>
              <a:rPr lang="en-US" altLang="en-US" sz="3200" smtClean="0"/>
              <a:t>Horizontal Gene Transfer in Te Reo M</a:t>
            </a:r>
            <a:r>
              <a:rPr lang="en-AU" altLang="ja-JP" sz="3200" smtClean="0"/>
              <a:t>ā</a:t>
            </a:r>
            <a:r>
              <a:rPr lang="en-US" altLang="en-US" sz="3200" smtClean="0"/>
              <a:t>ori:</a:t>
            </a:r>
            <a:r>
              <a:rPr lang="en-US" altLang="en-US" smtClean="0"/>
              <a:t/>
            </a:r>
            <a:br>
              <a:rPr lang="en-US" altLang="en-US" smtClean="0"/>
            </a:br>
            <a:r>
              <a:rPr lang="en-US" altLang="en-US" smtClean="0"/>
              <a:t>Pronunciation of M</a:t>
            </a:r>
            <a:r>
              <a:rPr lang="en-AU" altLang="ja-JP" smtClean="0"/>
              <a:t>ā</a:t>
            </a:r>
            <a:r>
              <a:rPr lang="en-US" altLang="en-US" smtClean="0"/>
              <a:t>ori /i/ and /e/ by young females – as a reflection of New Zealand English</a:t>
            </a:r>
          </a:p>
        </p:txBody>
      </p:sp>
      <p:pic>
        <p:nvPicPr>
          <p:cNvPr id="90116" name="Picture 5" descr="H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81513" y="2092325"/>
            <a:ext cx="4513262"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4" descr="Screen Shot 2013-09-17 at 11.51.58 AM.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1464542414"/>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b="0" smtClean="0"/>
              <a:t>Shift happens (among women)</a:t>
            </a:r>
            <a:r>
              <a:rPr lang="en-US" altLang="en-US" sz="2400" b="0" smtClean="0"/>
              <a:t/>
            </a:r>
            <a:br>
              <a:rPr lang="en-US" altLang="en-US" sz="2400" b="0" smtClean="0"/>
            </a:br>
            <a:r>
              <a:rPr lang="en-US" altLang="en-US" b="0" smtClean="0"/>
              <a:t/>
            </a:r>
            <a:br>
              <a:rPr lang="en-US" altLang="en-US" b="0" smtClean="0"/>
            </a:br>
            <a:endParaRPr lang="en-US" altLang="en-US" smtClean="0"/>
          </a:p>
        </p:txBody>
      </p:sp>
      <p:sp>
        <p:nvSpPr>
          <p:cNvPr id="81923" name="Rectangle 3"/>
          <p:cNvSpPr>
            <a:spLocks noGrp="1" noChangeArrowheads="1"/>
          </p:cNvSpPr>
          <p:nvPr>
            <p:ph type="body" idx="4294967295"/>
          </p:nvPr>
        </p:nvSpPr>
        <p:spPr>
          <a:xfrm>
            <a:off x="755650" y="1412875"/>
            <a:ext cx="7626350" cy="5111750"/>
          </a:xfrm>
        </p:spPr>
        <p:txBody>
          <a:bodyPr/>
          <a:lstStyle/>
          <a:p>
            <a:pPr eaLnBrk="1" hangingPunct="1">
              <a:lnSpc>
                <a:spcPct val="100000"/>
              </a:lnSpc>
              <a:spcBef>
                <a:spcPts val="0"/>
              </a:spcBef>
              <a:buFontTx/>
              <a:buNone/>
              <a:defRPr/>
            </a:pPr>
            <a:r>
              <a:rPr lang="en-AU" altLang="ja-JP" sz="4000" dirty="0" smtClean="0">
                <a:latin typeface="Times New Roman" pitchFamily="18" charset="0"/>
                <a:cs typeface="Times New Roman" pitchFamily="18" charset="0"/>
              </a:rPr>
              <a:t>The vowel space of the historical male elders (</a:t>
            </a:r>
            <a:r>
              <a:rPr lang="en-AU" sz="4000" dirty="0" smtClean="0">
                <a:latin typeface="Times New Roman" pitchFamily="18" charset="0"/>
                <a:cs typeface="Times New Roman" pitchFamily="18" charset="0"/>
              </a:rPr>
              <a:t>born in the 1870s-1880s and recorded in the late 1940s)</a:t>
            </a:r>
            <a:r>
              <a:rPr lang="en-AU" altLang="ja-JP" sz="4000" dirty="0" smtClean="0">
                <a:latin typeface="Times New Roman" pitchFamily="18" charset="0"/>
                <a:cs typeface="Times New Roman" pitchFamily="18" charset="0"/>
              </a:rPr>
              <a:t> shown here largely represents the Māori version of the stable vowel space which had moved across the Pacific over two millennia (</a:t>
            </a:r>
            <a:r>
              <a:rPr lang="en-AU" altLang="ja-JP" sz="4000" dirty="0" err="1" smtClean="0">
                <a:latin typeface="Times New Roman" pitchFamily="18" charset="0"/>
                <a:cs typeface="Times New Roman" pitchFamily="18" charset="0"/>
              </a:rPr>
              <a:t>Krupa</a:t>
            </a:r>
            <a:r>
              <a:rPr lang="en-AU" altLang="ja-JP" sz="4000" dirty="0" smtClean="0">
                <a:latin typeface="Times New Roman" pitchFamily="18" charset="0"/>
                <a:cs typeface="Times New Roman" pitchFamily="18" charset="0"/>
              </a:rPr>
              <a:t> 1982).</a:t>
            </a:r>
            <a:endParaRPr lang="en-US" sz="2800" dirty="0" smtClean="0">
              <a:latin typeface="Times New Roman" pitchFamily="18" charset="0"/>
            </a:endParaRPr>
          </a:p>
          <a:p>
            <a:pPr marL="457200" indent="-457200" eaLnBrk="1" hangingPunct="1">
              <a:buFontTx/>
              <a:buNone/>
              <a:defRPr/>
            </a:pPr>
            <a:endParaRPr lang="en-US" altLang="en-US" sz="2800" dirty="0" smtClean="0">
              <a:solidFill>
                <a:srgbClr val="000000"/>
              </a:solidFill>
            </a:endParaRPr>
          </a:p>
          <a:p>
            <a:pPr marL="457200" indent="-457200" eaLnBrk="1" hangingPunct="1">
              <a:buFontTx/>
              <a:buNone/>
              <a:defRPr/>
            </a:pPr>
            <a:endParaRPr lang="en-US" altLang="en-US" b="1" dirty="0" smtClean="0">
              <a:solidFill>
                <a:srgbClr val="000000"/>
              </a:solidFill>
            </a:endParaRPr>
          </a:p>
        </p:txBody>
      </p:sp>
      <p:pic>
        <p:nvPicPr>
          <p:cNvPr id="91140"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132366709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SOCIOLINGUISTIC BACKGROUND</a:t>
            </a:r>
            <a:endParaRPr lang="en-AU" dirty="0"/>
          </a:p>
        </p:txBody>
      </p:sp>
      <p:sp>
        <p:nvSpPr>
          <p:cNvPr id="3" name="Content Placeholder 2"/>
          <p:cNvSpPr>
            <a:spLocks noGrp="1"/>
          </p:cNvSpPr>
          <p:nvPr>
            <p:ph idx="1"/>
          </p:nvPr>
        </p:nvSpPr>
        <p:spPr>
          <a:xfrm>
            <a:off x="0" y="1285836"/>
            <a:ext cx="9144000" cy="5572164"/>
          </a:xfrm>
        </p:spPr>
        <p:txBody>
          <a:bodyPr>
            <a:noAutofit/>
          </a:bodyPr>
          <a:lstStyle/>
          <a:p>
            <a:r>
              <a:rPr lang="en-GB" sz="2350" dirty="0"/>
              <a:t>‘Hebrew’ is one of the </a:t>
            </a:r>
            <a:r>
              <a:rPr lang="en-GB" sz="2350" dirty="0" smtClean="0"/>
              <a:t>1+0.5+0.5 </a:t>
            </a:r>
            <a:r>
              <a:rPr lang="en-GB" sz="2350" dirty="0"/>
              <a:t>official languages of the State of Israel (established in 1948) </a:t>
            </a:r>
            <a:r>
              <a:rPr lang="en-GB" sz="2350" dirty="0" smtClean="0"/>
              <a:t>(</a:t>
            </a:r>
            <a:r>
              <a:rPr lang="en-GB" sz="2350" dirty="0" err="1" smtClean="0"/>
              <a:t>Egnlish</a:t>
            </a:r>
            <a:r>
              <a:rPr lang="en-GB" sz="2350" dirty="0" smtClean="0"/>
              <a:t> and Arabic being </a:t>
            </a:r>
            <a:r>
              <a:rPr lang="en-GB" sz="2350" i="1" dirty="0" smtClean="0"/>
              <a:t>de facto </a:t>
            </a:r>
            <a:r>
              <a:rPr lang="en-GB" sz="2350" dirty="0" smtClean="0"/>
              <a:t>but not </a:t>
            </a:r>
            <a:r>
              <a:rPr lang="en-GB" sz="2350" i="1" dirty="0" smtClean="0"/>
              <a:t>de jure</a:t>
            </a:r>
            <a:r>
              <a:rPr lang="en-GB" sz="2350" dirty="0" smtClean="0"/>
              <a:t>) and </a:t>
            </a:r>
            <a:r>
              <a:rPr lang="en-GB" sz="2350" dirty="0"/>
              <a:t>is spoken to varying degrees of fluency by its </a:t>
            </a:r>
            <a:r>
              <a:rPr lang="en-GB" sz="2350" dirty="0" smtClean="0"/>
              <a:t>9</a:t>
            </a:r>
            <a:r>
              <a:rPr lang="en-GB" sz="2350" dirty="0" smtClean="0"/>
              <a:t> </a:t>
            </a:r>
            <a:r>
              <a:rPr lang="en-GB" sz="2350" dirty="0"/>
              <a:t>million citizens – as a mother tongue by most Jews (whose total number exceeds </a:t>
            </a:r>
            <a:r>
              <a:rPr lang="en-GB" sz="2350" dirty="0" smtClean="0"/>
              <a:t>6 </a:t>
            </a:r>
            <a:r>
              <a:rPr lang="en-GB" sz="2350" dirty="0"/>
              <a:t>million), and as a second language by Muslims (Arabic-speakers), Christians (e.g. Russian- and Arabic-speakers), Druze (Arabic-speakers) and others. </a:t>
            </a:r>
            <a:endParaRPr lang="en-GB" sz="2350" dirty="0" smtClean="0"/>
          </a:p>
          <a:p>
            <a:r>
              <a:rPr lang="en-GB" sz="2350" dirty="0" smtClean="0"/>
              <a:t>During </a:t>
            </a:r>
            <a:r>
              <a:rPr lang="en-GB" sz="2350" dirty="0"/>
              <a:t>the past century, Israeli, somewhat misleadingly a.k.a. ‘Modern Hebrew’, has become the primary mode of communication in all domains of public and private life. </a:t>
            </a:r>
            <a:endParaRPr lang="en-GB" sz="2350" dirty="0" smtClean="0"/>
          </a:p>
          <a:p>
            <a:r>
              <a:rPr lang="en-GB" sz="2350" dirty="0" smtClean="0"/>
              <a:t>Yet</a:t>
            </a:r>
            <a:r>
              <a:rPr lang="en-GB" sz="2350" dirty="0"/>
              <a:t>, with the growing diversification of Israeli society, it has come also to highlight the very absence of a unitary civic culture among citizens who seem increasingly to share only their language</a:t>
            </a:r>
            <a:r>
              <a:rPr lang="en-GB" sz="2350" dirty="0" smtClean="0"/>
              <a:t>.</a:t>
            </a:r>
            <a:endParaRPr lang="en-AU" sz="235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8</a:t>
            </a:fld>
            <a:endParaRPr lang="en-AU" dirty="0"/>
          </a:p>
        </p:txBody>
      </p:sp>
      <p:pic>
        <p:nvPicPr>
          <p:cNvPr id="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b="0" dirty="0" smtClean="0"/>
              <a:t>Shift happens (among children)</a:t>
            </a:r>
            <a:r>
              <a:rPr lang="en-US" altLang="en-US" sz="2400" b="0" dirty="0" smtClean="0"/>
              <a:t/>
            </a:r>
            <a:br>
              <a:rPr lang="en-US" altLang="en-US" sz="2400" b="0" dirty="0" smtClean="0"/>
            </a:br>
            <a:r>
              <a:rPr lang="en-US" altLang="en-US" b="0" dirty="0" smtClean="0"/>
              <a:t/>
            </a:r>
            <a:br>
              <a:rPr lang="en-US" altLang="en-US" b="0" dirty="0" smtClean="0"/>
            </a:br>
            <a:endParaRPr lang="en-US" altLang="en-US" dirty="0" smtClean="0"/>
          </a:p>
        </p:txBody>
      </p:sp>
      <p:sp>
        <p:nvSpPr>
          <p:cNvPr id="81923" name="Rectangle 3"/>
          <p:cNvSpPr>
            <a:spLocks noGrp="1" noChangeArrowheads="1"/>
          </p:cNvSpPr>
          <p:nvPr>
            <p:ph type="body" idx="4294967295"/>
          </p:nvPr>
        </p:nvSpPr>
        <p:spPr>
          <a:xfrm>
            <a:off x="395536" y="1125538"/>
            <a:ext cx="8640960" cy="5327650"/>
          </a:xfrm>
        </p:spPr>
        <p:txBody>
          <a:bodyPr/>
          <a:lstStyle/>
          <a:p>
            <a:pPr marL="0" indent="0" eaLnBrk="1" hangingPunct="1">
              <a:lnSpc>
                <a:spcPct val="100000"/>
              </a:lnSpc>
              <a:spcBef>
                <a:spcPts val="0"/>
              </a:spcBef>
              <a:buFontTx/>
              <a:buNone/>
              <a:defRPr/>
            </a:pPr>
            <a:r>
              <a:rPr lang="en-AU" sz="3600" dirty="0" smtClean="0">
                <a:latin typeface="Times New Roman" pitchFamily="18" charset="0"/>
              </a:rPr>
              <a:t>When we move to the vowel space of the youngest group of </a:t>
            </a:r>
            <a:r>
              <a:rPr lang="en-AU" sz="3600" dirty="0" smtClean="0">
                <a:latin typeface="Times New Roman" pitchFamily="18" charset="0"/>
                <a:cs typeface="Times New Roman" pitchFamily="18" charset="0"/>
              </a:rPr>
              <a:t>eight young female speakers (born in the 1980s and recorded in the mid naughties) we see that </a:t>
            </a:r>
          </a:p>
          <a:p>
            <a:pPr marL="0" indent="0" eaLnBrk="1" hangingPunct="1">
              <a:lnSpc>
                <a:spcPct val="100000"/>
              </a:lnSpc>
              <a:spcBef>
                <a:spcPts val="0"/>
              </a:spcBef>
              <a:buFontTx/>
              <a:buNone/>
              <a:defRPr/>
            </a:pPr>
            <a:r>
              <a:rPr lang="en-AU" sz="4000" b="1" dirty="0" smtClean="0">
                <a:latin typeface="Times New Roman" pitchFamily="18" charset="0"/>
                <a:cs typeface="Times New Roman" pitchFamily="18" charset="0"/>
              </a:rPr>
              <a:t>the raising of both front and back </a:t>
            </a:r>
            <a:r>
              <a:rPr lang="en-AU" sz="4000" b="1" dirty="0" smtClean="0">
                <a:latin typeface="Times New Roman" pitchFamily="18" charset="0"/>
              </a:rPr>
              <a:t>mid-vowels has substantially advanced</a:t>
            </a:r>
            <a:r>
              <a:rPr lang="en-AU" sz="4000" dirty="0" smtClean="0">
                <a:latin typeface="Times New Roman" pitchFamily="18" charset="0"/>
              </a:rPr>
              <a:t> </a:t>
            </a:r>
          </a:p>
          <a:p>
            <a:pPr marL="0" indent="0" eaLnBrk="1" hangingPunct="1">
              <a:lnSpc>
                <a:spcPct val="100000"/>
              </a:lnSpc>
              <a:spcBef>
                <a:spcPts val="0"/>
              </a:spcBef>
              <a:buFontTx/>
              <a:buNone/>
              <a:defRPr/>
            </a:pPr>
            <a:r>
              <a:rPr lang="en-AU" sz="3600" dirty="0" smtClean="0">
                <a:latin typeface="Times New Roman" pitchFamily="18" charset="0"/>
              </a:rPr>
              <a:t>so that </a:t>
            </a:r>
            <a:r>
              <a:rPr lang="en-AU" sz="3600" i="1" dirty="0" err="1" smtClean="0">
                <a:latin typeface="Times New Roman" pitchFamily="18" charset="0"/>
              </a:rPr>
              <a:t>p</a:t>
            </a:r>
            <a:r>
              <a:rPr lang="en-AU" sz="3600" b="1" i="1" dirty="0" err="1" smtClean="0">
                <a:latin typeface="Times" pitchFamily="18" charset="0"/>
              </a:rPr>
              <a:t>ī</a:t>
            </a:r>
            <a:r>
              <a:rPr lang="en-AU" sz="3600" i="1" dirty="0" smtClean="0">
                <a:latin typeface="Times" pitchFamily="18" charset="0"/>
              </a:rPr>
              <a:t> </a:t>
            </a:r>
            <a:r>
              <a:rPr lang="en-AU" sz="3600" dirty="0" smtClean="0">
                <a:latin typeface="Times New Roman" pitchFamily="18" charset="0"/>
              </a:rPr>
              <a:t>and </a:t>
            </a:r>
            <a:r>
              <a:rPr lang="en-AU" sz="3600" i="1" dirty="0" err="1" smtClean="0">
                <a:latin typeface="Times New Roman" pitchFamily="18" charset="0"/>
              </a:rPr>
              <a:t>k</a:t>
            </a:r>
            <a:r>
              <a:rPr lang="en-AU" sz="3600" b="1" i="1" dirty="0" err="1" smtClean="0">
                <a:latin typeface="Times" pitchFamily="18" charset="0"/>
              </a:rPr>
              <a:t>ē</a:t>
            </a:r>
            <a:r>
              <a:rPr lang="en-AU" sz="3600" i="1" dirty="0" smtClean="0">
                <a:latin typeface="Times New Roman" pitchFamily="18" charset="0"/>
              </a:rPr>
              <a:t> </a:t>
            </a:r>
            <a:r>
              <a:rPr lang="en-AU" sz="3600" dirty="0" smtClean="0">
                <a:latin typeface="Times New Roman" pitchFamily="18" charset="0"/>
              </a:rPr>
              <a:t>are (or </a:t>
            </a:r>
            <a:r>
              <a:rPr lang="en-AU" sz="3600" i="1" dirty="0" err="1" smtClean="0">
                <a:latin typeface="Times New Roman" pitchFamily="18" charset="0"/>
              </a:rPr>
              <a:t>p</a:t>
            </a:r>
            <a:r>
              <a:rPr lang="en-AU" sz="3600" b="1" i="1" dirty="0" err="1" smtClean="0">
                <a:latin typeface="Times New Roman" pitchFamily="18" charset="0"/>
              </a:rPr>
              <a:t>i</a:t>
            </a:r>
            <a:r>
              <a:rPr lang="en-AU" sz="3600" i="1" dirty="0" err="1" smtClean="0">
                <a:latin typeface="Times New Roman" pitchFamily="18" charset="0"/>
              </a:rPr>
              <a:t>k</a:t>
            </a:r>
            <a:r>
              <a:rPr lang="en-AU" sz="3600" b="1" i="1" dirty="0" err="1" smtClean="0">
                <a:latin typeface="Times New Roman" pitchFamily="18" charset="0"/>
              </a:rPr>
              <a:t>i</a:t>
            </a:r>
            <a:r>
              <a:rPr lang="en-AU" sz="3600" dirty="0" smtClean="0">
                <a:latin typeface="Times New Roman" pitchFamily="18" charset="0"/>
              </a:rPr>
              <a:t> and </a:t>
            </a:r>
            <a:r>
              <a:rPr lang="en-AU" sz="3600" i="1" dirty="0" err="1" smtClean="0">
                <a:latin typeface="Times New Roman" pitchFamily="18" charset="0"/>
              </a:rPr>
              <a:t>k</a:t>
            </a:r>
            <a:r>
              <a:rPr lang="en-AU" sz="3600" b="1" i="1" dirty="0" err="1" smtClean="0">
                <a:latin typeface="Times New Roman" pitchFamily="18" charset="0"/>
              </a:rPr>
              <a:t>e</a:t>
            </a:r>
            <a:r>
              <a:rPr lang="en-AU" sz="3600" i="1" dirty="0" err="1" smtClean="0">
                <a:latin typeface="Times New Roman" pitchFamily="18" charset="0"/>
              </a:rPr>
              <a:t>t</a:t>
            </a:r>
            <a:r>
              <a:rPr lang="en-AU" sz="3600" b="1" i="1" dirty="0" err="1" smtClean="0">
                <a:latin typeface="Times New Roman" pitchFamily="18" charset="0"/>
              </a:rPr>
              <a:t>e</a:t>
            </a:r>
            <a:r>
              <a:rPr lang="en-AU" sz="3600" dirty="0" smtClean="0">
                <a:latin typeface="Times New Roman" pitchFamily="18" charset="0"/>
              </a:rPr>
              <a:t>) </a:t>
            </a:r>
          </a:p>
          <a:p>
            <a:pPr marL="0" indent="0" eaLnBrk="1" hangingPunct="1">
              <a:lnSpc>
                <a:spcPct val="100000"/>
              </a:lnSpc>
              <a:spcBef>
                <a:spcPts val="0"/>
              </a:spcBef>
              <a:buFontTx/>
              <a:buNone/>
              <a:defRPr/>
            </a:pPr>
            <a:r>
              <a:rPr lang="en-AU" sz="3600" dirty="0" smtClean="0">
                <a:latin typeface="Times New Roman" pitchFamily="18" charset="0"/>
              </a:rPr>
              <a:t>now largely sharing the very same vowel space.</a:t>
            </a:r>
          </a:p>
          <a:p>
            <a:pPr eaLnBrk="1" hangingPunct="1">
              <a:defRPr/>
            </a:pPr>
            <a:endParaRPr lang="en-US" sz="2000" dirty="0" smtClean="0">
              <a:latin typeface="Times New Roman" pitchFamily="18" charset="0"/>
            </a:endParaRPr>
          </a:p>
          <a:p>
            <a:pPr marL="457200" indent="-457200" eaLnBrk="1" hangingPunct="1">
              <a:buFontTx/>
              <a:buNone/>
              <a:defRPr/>
            </a:pPr>
            <a:endParaRPr lang="en-US" altLang="en-US" sz="2000" dirty="0" smtClean="0">
              <a:solidFill>
                <a:srgbClr val="000000"/>
              </a:solidFill>
            </a:endParaRPr>
          </a:p>
          <a:p>
            <a:pPr marL="457200" indent="-457200" eaLnBrk="1" hangingPunct="1">
              <a:buFontTx/>
              <a:buNone/>
              <a:defRPr/>
            </a:pPr>
            <a:endParaRPr lang="en-US" altLang="en-US" b="1" dirty="0" smtClean="0">
              <a:solidFill>
                <a:srgbClr val="000000"/>
              </a:solidFill>
            </a:endParaRPr>
          </a:p>
        </p:txBody>
      </p:sp>
      <p:pic>
        <p:nvPicPr>
          <p:cNvPr id="92164"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693278617"/>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b="0" smtClean="0"/>
              <a:t>Shift happens (among women)</a:t>
            </a:r>
            <a:r>
              <a:rPr lang="en-US" altLang="en-US" sz="2400" b="0" smtClean="0"/>
              <a:t/>
            </a:r>
            <a:br>
              <a:rPr lang="en-US" altLang="en-US" sz="2400" b="0" smtClean="0"/>
            </a:br>
            <a:r>
              <a:rPr lang="en-US" altLang="en-US" b="0" smtClean="0"/>
              <a:t/>
            </a:r>
            <a:br>
              <a:rPr lang="en-US" altLang="en-US" b="0" smtClean="0"/>
            </a:br>
            <a:endParaRPr lang="en-US" altLang="en-US" smtClean="0"/>
          </a:p>
        </p:txBody>
      </p:sp>
      <p:sp>
        <p:nvSpPr>
          <p:cNvPr id="81923" name="Rectangle 3"/>
          <p:cNvSpPr>
            <a:spLocks noGrp="1" noChangeArrowheads="1"/>
          </p:cNvSpPr>
          <p:nvPr>
            <p:ph type="body" idx="4294967295"/>
          </p:nvPr>
        </p:nvSpPr>
        <p:spPr>
          <a:xfrm>
            <a:off x="381000" y="1196975"/>
            <a:ext cx="8439150" cy="5111750"/>
          </a:xfrm>
        </p:spPr>
        <p:txBody>
          <a:bodyPr/>
          <a:lstStyle/>
          <a:p>
            <a:pPr eaLnBrk="1" hangingPunct="1">
              <a:lnSpc>
                <a:spcPct val="100000"/>
              </a:lnSpc>
              <a:spcBef>
                <a:spcPts val="0"/>
              </a:spcBef>
              <a:buFontTx/>
              <a:buNone/>
              <a:defRPr/>
            </a:pPr>
            <a:r>
              <a:rPr lang="en-AU" altLang="ja-JP" sz="3000" dirty="0" smtClean="0">
                <a:latin typeface="Times New Roman" pitchFamily="18" charset="0"/>
              </a:rPr>
              <a:t>In comparison with the vowel space of the young male speakers, their female contemporaries are leading in respect of the raising of </a:t>
            </a:r>
            <a:r>
              <a:rPr lang="en-AU" altLang="ja-JP" sz="3000" i="1" dirty="0" err="1" smtClean="0">
                <a:latin typeface="Times New Roman" pitchFamily="18" charset="0"/>
              </a:rPr>
              <a:t>k</a:t>
            </a:r>
            <a:r>
              <a:rPr lang="en-AU" altLang="ja-JP" sz="3000" i="1" dirty="0" err="1" smtClean="0">
                <a:latin typeface="Times" pitchFamily="18" charset="0"/>
              </a:rPr>
              <a:t>ē</a:t>
            </a:r>
            <a:r>
              <a:rPr lang="en-AU" altLang="ja-JP" sz="3000" dirty="0" smtClean="0">
                <a:latin typeface="Times New Roman" pitchFamily="18" charset="0"/>
              </a:rPr>
              <a:t> and </a:t>
            </a:r>
            <a:r>
              <a:rPr lang="en-AU" altLang="ja-JP" sz="3000" i="1" dirty="0" err="1" smtClean="0">
                <a:latin typeface="Times New Roman" pitchFamily="18" charset="0"/>
              </a:rPr>
              <a:t>kete</a:t>
            </a:r>
            <a:r>
              <a:rPr lang="en-AU" altLang="ja-JP" sz="3000" dirty="0" smtClean="0">
                <a:latin typeface="Times New Roman" pitchFamily="18" charset="0"/>
              </a:rPr>
              <a:t>, the fronting of </a:t>
            </a:r>
            <a:r>
              <a:rPr lang="en-AU" altLang="ja-JP" sz="3000" i="1" dirty="0" err="1" smtClean="0">
                <a:latin typeface="Times New Roman" pitchFamily="18" charset="0"/>
              </a:rPr>
              <a:t>t</a:t>
            </a:r>
            <a:r>
              <a:rPr lang="en-AU" altLang="ja-JP" sz="3000" i="1" dirty="0" err="1" smtClean="0">
                <a:latin typeface="Times" pitchFamily="18" charset="0"/>
              </a:rPr>
              <a:t>ū</a:t>
            </a:r>
            <a:r>
              <a:rPr lang="en-AU" altLang="ja-JP" sz="3000" dirty="0" smtClean="0">
                <a:latin typeface="Times New Roman" pitchFamily="18" charset="0"/>
              </a:rPr>
              <a:t> and </a:t>
            </a:r>
            <a:r>
              <a:rPr lang="en-AU" altLang="ja-JP" sz="3000" i="1" dirty="0" err="1" smtClean="0">
                <a:latin typeface="Times New Roman" pitchFamily="18" charset="0"/>
              </a:rPr>
              <a:t>tuku</a:t>
            </a:r>
            <a:r>
              <a:rPr lang="en-AU" altLang="ja-JP" sz="3000" dirty="0" smtClean="0">
                <a:latin typeface="Times New Roman" pitchFamily="18" charset="0"/>
              </a:rPr>
              <a:t> and the fronting of </a:t>
            </a:r>
            <a:r>
              <a:rPr lang="en-AU" altLang="ja-JP" sz="3000" i="1" dirty="0" err="1" smtClean="0">
                <a:latin typeface="Times New Roman" pitchFamily="18" charset="0"/>
              </a:rPr>
              <a:t>w</a:t>
            </a:r>
            <a:r>
              <a:rPr lang="en-AU" altLang="ja-JP" sz="3000" i="1" dirty="0" err="1" smtClean="0">
                <a:latin typeface="Times" pitchFamily="18" charset="0"/>
              </a:rPr>
              <a:t>ā</a:t>
            </a:r>
            <a:r>
              <a:rPr lang="en-AU" altLang="ja-JP" sz="3000" dirty="0" smtClean="0">
                <a:latin typeface="Times New Roman" pitchFamily="18" charset="0"/>
              </a:rPr>
              <a:t> and </a:t>
            </a:r>
            <a:r>
              <a:rPr lang="en-AU" altLang="ja-JP" sz="3000" i="1" dirty="0" err="1" smtClean="0">
                <a:latin typeface="Times New Roman" pitchFamily="18" charset="0"/>
              </a:rPr>
              <a:t>waka</a:t>
            </a:r>
            <a:r>
              <a:rPr lang="en-AU" altLang="ja-JP" sz="3000" dirty="0" smtClean="0">
                <a:latin typeface="Times New Roman" pitchFamily="18" charset="0"/>
              </a:rPr>
              <a:t>. </a:t>
            </a:r>
          </a:p>
          <a:p>
            <a:pPr eaLnBrk="1" hangingPunct="1">
              <a:lnSpc>
                <a:spcPct val="100000"/>
              </a:lnSpc>
              <a:spcBef>
                <a:spcPts val="0"/>
              </a:spcBef>
              <a:buFontTx/>
              <a:buNone/>
              <a:defRPr/>
            </a:pPr>
            <a:endParaRPr lang="en-AU" altLang="ja-JP" sz="3000" dirty="0" smtClean="0">
              <a:latin typeface="Times New Roman" pitchFamily="18" charset="0"/>
            </a:endParaRPr>
          </a:p>
          <a:p>
            <a:pPr eaLnBrk="1" hangingPunct="1">
              <a:lnSpc>
                <a:spcPct val="100000"/>
              </a:lnSpc>
              <a:spcBef>
                <a:spcPts val="0"/>
              </a:spcBef>
              <a:buFontTx/>
              <a:buNone/>
              <a:defRPr/>
            </a:pPr>
            <a:r>
              <a:rPr lang="en-AU" altLang="ja-JP" sz="3000" dirty="0" smtClean="0">
                <a:latin typeface="Times New Roman" pitchFamily="18" charset="0"/>
              </a:rPr>
              <a:t>Some young female speakers have fronted </a:t>
            </a:r>
            <a:r>
              <a:rPr lang="en-AU" altLang="ja-JP" sz="3000" i="1" dirty="0" err="1" smtClean="0">
                <a:latin typeface="Times New Roman" pitchFamily="18" charset="0"/>
              </a:rPr>
              <a:t>t</a:t>
            </a:r>
            <a:r>
              <a:rPr lang="en-AU" altLang="ja-JP" sz="3000" i="1" dirty="0" err="1" smtClean="0">
                <a:latin typeface="Times" pitchFamily="18" charset="0"/>
              </a:rPr>
              <a:t>ū</a:t>
            </a:r>
            <a:r>
              <a:rPr lang="en-AU" altLang="ja-JP" sz="3000" i="1" dirty="0" smtClean="0">
                <a:latin typeface="Times New Roman" pitchFamily="18" charset="0"/>
              </a:rPr>
              <a:t>/</a:t>
            </a:r>
            <a:r>
              <a:rPr lang="en-AU" altLang="ja-JP" sz="3000" i="1" dirty="0" err="1" smtClean="0">
                <a:latin typeface="Times New Roman" pitchFamily="18" charset="0"/>
              </a:rPr>
              <a:t>tuku</a:t>
            </a:r>
            <a:r>
              <a:rPr lang="en-AU" altLang="ja-JP" sz="3000" dirty="0" smtClean="0">
                <a:latin typeface="Times New Roman" pitchFamily="18" charset="0"/>
              </a:rPr>
              <a:t> even more than indicated in this slide, so that they are starting to encroach on the already crowded high front vowel space shared by </a:t>
            </a:r>
            <a:r>
              <a:rPr lang="en-AU" altLang="ja-JP" sz="3000" i="1" dirty="0" err="1" smtClean="0">
                <a:latin typeface="Times New Roman" pitchFamily="18" charset="0"/>
              </a:rPr>
              <a:t>p</a:t>
            </a:r>
            <a:r>
              <a:rPr lang="en-AU" altLang="ja-JP" sz="3000" i="1" dirty="0" err="1" smtClean="0">
                <a:latin typeface="Times" pitchFamily="18" charset="0"/>
              </a:rPr>
              <a:t>ī</a:t>
            </a:r>
            <a:r>
              <a:rPr lang="en-AU" altLang="ja-JP" sz="3000" i="1" dirty="0" smtClean="0">
                <a:latin typeface="Times New Roman" pitchFamily="18" charset="0"/>
              </a:rPr>
              <a:t>/</a:t>
            </a:r>
            <a:r>
              <a:rPr lang="en-AU" altLang="ja-JP" sz="3000" i="1" dirty="0" err="1" smtClean="0">
                <a:latin typeface="Times New Roman" pitchFamily="18" charset="0"/>
              </a:rPr>
              <a:t>piki</a:t>
            </a:r>
            <a:r>
              <a:rPr lang="en-AU" altLang="ja-JP" sz="3000" i="1" dirty="0" smtClean="0">
                <a:latin typeface="Times New Roman" pitchFamily="18" charset="0"/>
              </a:rPr>
              <a:t> </a:t>
            </a:r>
            <a:r>
              <a:rPr lang="en-AU" altLang="ja-JP" sz="3000" dirty="0" smtClean="0">
                <a:latin typeface="Times New Roman" pitchFamily="18" charset="0"/>
              </a:rPr>
              <a:t>and </a:t>
            </a:r>
            <a:r>
              <a:rPr lang="en-AU" altLang="ja-JP" sz="3000" i="1" dirty="0" err="1" smtClean="0">
                <a:latin typeface="Times New Roman" pitchFamily="18" charset="0"/>
              </a:rPr>
              <a:t>k</a:t>
            </a:r>
            <a:r>
              <a:rPr lang="en-AU" altLang="ja-JP" sz="3000" i="1" dirty="0" err="1" smtClean="0">
                <a:latin typeface="Times" pitchFamily="18" charset="0"/>
              </a:rPr>
              <a:t>ē</a:t>
            </a:r>
            <a:r>
              <a:rPr lang="en-AU" altLang="ja-JP" sz="3000" i="1" dirty="0" smtClean="0">
                <a:latin typeface="Times New Roman" pitchFamily="18" charset="0"/>
              </a:rPr>
              <a:t>/</a:t>
            </a:r>
            <a:r>
              <a:rPr lang="en-AU" altLang="ja-JP" sz="3000" i="1" dirty="0" err="1" smtClean="0">
                <a:latin typeface="Times New Roman" pitchFamily="18" charset="0"/>
              </a:rPr>
              <a:t>kete</a:t>
            </a:r>
            <a:r>
              <a:rPr lang="en-AU" altLang="ja-JP" sz="3000" dirty="0" smtClean="0">
                <a:latin typeface="Times New Roman" pitchFamily="18" charset="0"/>
              </a:rPr>
              <a:t>!</a:t>
            </a:r>
          </a:p>
          <a:p>
            <a:pPr eaLnBrk="1" hangingPunct="1">
              <a:lnSpc>
                <a:spcPct val="100000"/>
              </a:lnSpc>
              <a:spcBef>
                <a:spcPts val="0"/>
              </a:spcBef>
              <a:buFontTx/>
              <a:buNone/>
              <a:defRPr/>
            </a:pPr>
            <a:endParaRPr lang="en-US" sz="2400" dirty="0" smtClean="0">
              <a:latin typeface="Times New Roman" pitchFamily="18" charset="0"/>
            </a:endParaRPr>
          </a:p>
          <a:p>
            <a:pPr marL="457200" indent="-457200" eaLnBrk="1" hangingPunct="1">
              <a:buFontTx/>
              <a:buNone/>
              <a:defRPr/>
            </a:pPr>
            <a:endParaRPr lang="en-US" altLang="en-US" dirty="0" smtClean="0">
              <a:solidFill>
                <a:srgbClr val="000000"/>
              </a:solidFill>
            </a:endParaRPr>
          </a:p>
          <a:p>
            <a:pPr marL="457200" indent="-457200" eaLnBrk="1" hangingPunct="1">
              <a:buFontTx/>
              <a:buNone/>
              <a:defRPr/>
            </a:pPr>
            <a:endParaRPr lang="en-US" altLang="en-US" b="1" dirty="0" smtClean="0">
              <a:solidFill>
                <a:srgbClr val="000000"/>
              </a:solidFill>
            </a:endParaRPr>
          </a:p>
        </p:txBody>
      </p:sp>
      <p:pic>
        <p:nvPicPr>
          <p:cNvPr id="93188"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2747024105"/>
      </p:ext>
    </p:extLst>
  </p:cSld>
  <p:clrMapOvr>
    <a:masterClrMapping/>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609600" y="609600"/>
            <a:ext cx="8305800" cy="609600"/>
          </a:xfrm>
        </p:spPr>
        <p:txBody>
          <a:bodyPr/>
          <a:lstStyle/>
          <a:p>
            <a:pPr eaLnBrk="1" hangingPunct="1"/>
            <a:r>
              <a:rPr lang="en-US" altLang="en-US" sz="3000" b="0" smtClean="0"/>
              <a:t>Shift happens (among women)</a:t>
            </a:r>
            <a:r>
              <a:rPr lang="en-US" altLang="en-US" sz="2400" b="0" smtClean="0"/>
              <a:t/>
            </a:r>
            <a:br>
              <a:rPr lang="en-US" altLang="en-US" sz="2400" b="0" smtClean="0"/>
            </a:br>
            <a:r>
              <a:rPr lang="en-US" altLang="en-US" b="0" smtClean="0"/>
              <a:t/>
            </a:r>
            <a:br>
              <a:rPr lang="en-US" altLang="en-US" b="0" smtClean="0"/>
            </a:br>
            <a:endParaRPr lang="en-US" altLang="en-US" smtClean="0"/>
          </a:p>
        </p:txBody>
      </p:sp>
      <p:sp>
        <p:nvSpPr>
          <p:cNvPr id="81923" name="Rectangle 3"/>
          <p:cNvSpPr>
            <a:spLocks noGrp="1" noChangeArrowheads="1"/>
          </p:cNvSpPr>
          <p:nvPr>
            <p:ph type="body" idx="4294967295"/>
          </p:nvPr>
        </p:nvSpPr>
        <p:spPr>
          <a:xfrm>
            <a:off x="468313" y="1196975"/>
            <a:ext cx="8351837" cy="5111750"/>
          </a:xfrm>
        </p:spPr>
        <p:txBody>
          <a:bodyPr/>
          <a:lstStyle/>
          <a:p>
            <a:pPr eaLnBrk="1" hangingPunct="1">
              <a:lnSpc>
                <a:spcPct val="100000"/>
              </a:lnSpc>
              <a:spcBef>
                <a:spcPts val="0"/>
              </a:spcBef>
              <a:buFontTx/>
              <a:buNone/>
              <a:defRPr/>
            </a:pPr>
            <a:r>
              <a:rPr lang="en-AU" altLang="ja-JP" sz="2000" dirty="0" smtClean="0">
                <a:latin typeface="Times New Roman" pitchFamily="18" charset="0"/>
                <a:cs typeface="Times New Roman" pitchFamily="18" charset="0"/>
              </a:rPr>
              <a:t>Reference: </a:t>
            </a:r>
          </a:p>
          <a:p>
            <a:pPr eaLnBrk="1" hangingPunct="1">
              <a:lnSpc>
                <a:spcPct val="100000"/>
              </a:lnSpc>
              <a:spcBef>
                <a:spcPts val="0"/>
              </a:spcBef>
              <a:buFontTx/>
              <a:buNone/>
              <a:defRPr/>
            </a:pPr>
            <a:endParaRPr lang="en-AU" altLang="ja-JP" sz="2000" dirty="0" smtClean="0">
              <a:latin typeface="Times New Roman" pitchFamily="18" charset="0"/>
              <a:cs typeface="Times New Roman" pitchFamily="18" charset="0"/>
            </a:endParaRPr>
          </a:p>
          <a:p>
            <a:pPr eaLnBrk="1" hangingPunct="1">
              <a:lnSpc>
                <a:spcPct val="100000"/>
              </a:lnSpc>
              <a:spcBef>
                <a:spcPts val="0"/>
              </a:spcBef>
              <a:buFontTx/>
              <a:buNone/>
              <a:defRPr/>
            </a:pPr>
            <a:r>
              <a:rPr lang="en-AU" altLang="ja-JP" sz="2000" dirty="0" smtClean="0">
                <a:latin typeface="Times New Roman" pitchFamily="18" charset="0"/>
                <a:cs typeface="Times New Roman" pitchFamily="18" charset="0"/>
              </a:rPr>
              <a:t>Jeanette King, Ray Harlow, Catherine Watson, Peter Keegan, Margaret Maclagan 2009. “Changing Pronunciation of the </a:t>
            </a:r>
            <a:r>
              <a:rPr lang="en-AU" altLang="ja-JP" sz="2000" dirty="0" err="1" smtClean="0">
                <a:latin typeface="Times New Roman" pitchFamily="18" charset="0"/>
                <a:cs typeface="Times New Roman" pitchFamily="18" charset="0"/>
              </a:rPr>
              <a:t>Māori</a:t>
            </a:r>
            <a:r>
              <a:rPr lang="en-AU" altLang="ja-JP" sz="2000" dirty="0" smtClean="0">
                <a:latin typeface="Times New Roman" pitchFamily="18" charset="0"/>
                <a:cs typeface="Times New Roman" pitchFamily="18" charset="0"/>
              </a:rPr>
              <a:t> Language Implications for Revitalization”, pp. 85-96 of </a:t>
            </a:r>
            <a:r>
              <a:rPr lang="en-AU" sz="2000" dirty="0" smtClean="0">
                <a:latin typeface="Times New Roman" pitchFamily="18" charset="0"/>
                <a:cs typeface="Times New Roman" pitchFamily="18" charset="0"/>
              </a:rPr>
              <a:t>Jon </a:t>
            </a:r>
            <a:r>
              <a:rPr lang="en-AU" sz="2000" dirty="0" err="1" smtClean="0">
                <a:latin typeface="Times New Roman" pitchFamily="18" charset="0"/>
                <a:cs typeface="Times New Roman" pitchFamily="18" charset="0"/>
              </a:rPr>
              <a:t>Reyhner</a:t>
            </a:r>
            <a:r>
              <a:rPr lang="en-AU" sz="2000" dirty="0" smtClean="0">
                <a:latin typeface="Times New Roman" pitchFamily="18" charset="0"/>
                <a:cs typeface="Times New Roman" pitchFamily="18" charset="0"/>
              </a:rPr>
              <a:t> and Louise </a:t>
            </a:r>
            <a:r>
              <a:rPr lang="en-AU" sz="2000" dirty="0" err="1" smtClean="0">
                <a:latin typeface="Times New Roman" pitchFamily="18" charset="0"/>
                <a:cs typeface="Times New Roman" pitchFamily="18" charset="0"/>
              </a:rPr>
              <a:t>Lockard</a:t>
            </a:r>
            <a:r>
              <a:rPr lang="en-AU" sz="2000" dirty="0" smtClean="0">
                <a:latin typeface="Times New Roman" pitchFamily="18" charset="0"/>
                <a:cs typeface="Times New Roman" pitchFamily="18" charset="0"/>
              </a:rPr>
              <a:t> (editors), </a:t>
            </a:r>
            <a:r>
              <a:rPr lang="en-AU" sz="2000" i="1" dirty="0" smtClean="0">
                <a:latin typeface="Times New Roman" pitchFamily="18" charset="0"/>
                <a:cs typeface="Times New Roman" pitchFamily="18" charset="0"/>
              </a:rPr>
              <a:t>Indigenous Language Revitalization: Encouragement, Guidance &amp; Lessons Learned</a:t>
            </a:r>
            <a:r>
              <a:rPr lang="en-AU" sz="2000" dirty="0" smtClean="0">
                <a:latin typeface="Times New Roman" pitchFamily="18" charset="0"/>
                <a:cs typeface="Times New Roman" pitchFamily="18" charset="0"/>
              </a:rPr>
              <a:t>. Flagstaff: Northern Arizona University.</a:t>
            </a:r>
          </a:p>
          <a:p>
            <a:pPr eaLnBrk="1" hangingPunct="1">
              <a:lnSpc>
                <a:spcPct val="100000"/>
              </a:lnSpc>
              <a:spcBef>
                <a:spcPts val="0"/>
              </a:spcBef>
              <a:buFontTx/>
              <a:buNone/>
              <a:defRPr/>
            </a:pPr>
            <a:endParaRPr lang="en-AU" sz="2000" dirty="0" smtClean="0">
              <a:latin typeface="Times New Roman" pitchFamily="18" charset="0"/>
              <a:cs typeface="Times New Roman" pitchFamily="18" charset="0"/>
            </a:endParaRPr>
          </a:p>
          <a:p>
            <a:pPr eaLnBrk="1" hangingPunct="1">
              <a:lnSpc>
                <a:spcPct val="100000"/>
              </a:lnSpc>
              <a:spcBef>
                <a:spcPts val="0"/>
              </a:spcBef>
              <a:buFontTx/>
              <a:buNone/>
              <a:defRPr/>
            </a:pPr>
            <a:endParaRPr lang="en-AU" altLang="ja-JP" sz="2000" dirty="0" smtClean="0">
              <a:latin typeface="Times New Roman" pitchFamily="18" charset="0"/>
            </a:endParaRPr>
          </a:p>
          <a:p>
            <a:pPr eaLnBrk="1" hangingPunct="1">
              <a:lnSpc>
                <a:spcPct val="100000"/>
              </a:lnSpc>
              <a:spcBef>
                <a:spcPts val="0"/>
              </a:spcBef>
              <a:buFontTx/>
              <a:buNone/>
              <a:defRPr/>
            </a:pPr>
            <a:endParaRPr lang="en-US" altLang="en-US" dirty="0" smtClean="0">
              <a:solidFill>
                <a:srgbClr val="000000"/>
              </a:solidFill>
            </a:endParaRPr>
          </a:p>
          <a:p>
            <a:pPr marL="457200" indent="-457200" eaLnBrk="1" hangingPunct="1">
              <a:buFontTx/>
              <a:buNone/>
              <a:defRPr/>
            </a:pPr>
            <a:endParaRPr lang="en-US" altLang="en-US" b="1" dirty="0" smtClean="0">
              <a:solidFill>
                <a:srgbClr val="000000"/>
              </a:solidFill>
            </a:endParaRPr>
          </a:p>
        </p:txBody>
      </p:sp>
      <p:pic>
        <p:nvPicPr>
          <p:cNvPr id="94212" name="Picture 3" descr="Screen Shot 2013-09-17 at 11.51.58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40598"/>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1725825836"/>
      </p:ext>
    </p:extLst>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179512" y="1676400"/>
            <a:ext cx="6336704" cy="1752600"/>
          </a:xfrm>
        </p:spPr>
        <p:txBody>
          <a:bodyPr>
            <a:normAutofit/>
          </a:bodyPr>
          <a:lstStyle/>
          <a:p>
            <a:pPr algn="ctr" eaLnBrk="1" hangingPunct="1">
              <a:defRPr/>
            </a:pPr>
            <a:r>
              <a:rPr lang="en-AU" altLang="en-US" sz="3600" b="1" dirty="0" smtClean="0">
                <a:solidFill>
                  <a:schemeClr val="bg1"/>
                </a:solidFill>
              </a:rPr>
              <a:t>CONCLUDING REMARKS</a:t>
            </a:r>
          </a:p>
        </p:txBody>
      </p:sp>
      <p:sp>
        <p:nvSpPr>
          <p:cNvPr id="3"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40837125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smtClean="0"/>
              <a:t>PROPOSED </a:t>
            </a:r>
            <a:r>
              <a:rPr lang="en-US" sz="1800" b="1" dirty="0"/>
              <a:t>PERIODIZATION OF HEBREW AND ISRAELI (Zuckermann 2000)</a:t>
            </a:r>
            <a:r>
              <a:rPr lang="en-AU" sz="1800" dirty="0"/>
              <a:t/>
            </a:r>
            <a:br>
              <a:rPr lang="en-AU" sz="1800" dirty="0"/>
            </a:br>
            <a:endParaRPr lang="en-AU" sz="1800"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84</a:t>
            </a:fld>
            <a:endParaRPr lang="en-AU" dirty="0"/>
          </a:p>
        </p:txBody>
      </p:sp>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328"/>
          <a:stretch/>
        </p:blipFill>
        <p:spPr bwMode="auto">
          <a:xfrm>
            <a:off x="395536" y="1472084"/>
            <a:ext cx="8344977" cy="440518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85</a:t>
            </a:fld>
            <a:endParaRPr lang="en-AU" dirty="0"/>
          </a:p>
        </p:txBody>
      </p:sp>
      <p:sp>
        <p:nvSpPr>
          <p:cNvPr id="6" name="Rectangle 5"/>
          <p:cNvSpPr/>
          <p:nvPr/>
        </p:nvSpPr>
        <p:spPr>
          <a:xfrm>
            <a:off x="611560" y="764704"/>
            <a:ext cx="7992888" cy="5509200"/>
          </a:xfrm>
          <a:prstGeom prst="rect">
            <a:avLst/>
          </a:prstGeom>
        </p:spPr>
        <p:txBody>
          <a:bodyPr wrap="square">
            <a:spAutoFit/>
          </a:bodyPr>
          <a:lstStyle/>
          <a:p>
            <a:pPr algn="just" hangingPunct="0">
              <a:spcAft>
                <a:spcPts val="0"/>
              </a:spcAft>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200" kern="1400" dirty="0">
                <a:latin typeface="Times New Roman"/>
                <a:ea typeface="MS Mincho"/>
              </a:rPr>
              <a:t>Despite their European mindset, the revivalists, most of them native Yiddish-speaking, wished to speak Hebrew, with Semitic grammar and pronunciation, like Arabs. But their attempts (1) to deny their (more recent) roots in search of Biblical ancientness, (2) negate diasporism and disown the ‘weak, persecuted’ exilic Jew from public memory, and (3) avoid hybridity (as reflected in Slavonized, Romance/Semitic-influenced, Germanic Yiddish itself, which they regarded as </a:t>
            </a:r>
            <a:r>
              <a:rPr lang="en-US" sz="3200" i="1" kern="1400" dirty="0" err="1">
                <a:latin typeface="Times New Roman"/>
                <a:ea typeface="MS Mincho"/>
              </a:rPr>
              <a:t>zhargón</a:t>
            </a:r>
            <a:r>
              <a:rPr lang="en-US" sz="3200" kern="1400" dirty="0">
                <a:latin typeface="Times New Roman"/>
                <a:ea typeface="MS Mincho"/>
              </a:rPr>
              <a:t>) failed. </a:t>
            </a:r>
            <a:endParaRPr lang="en-AU" sz="3200" kern="1400" dirty="0">
              <a:effectLst/>
              <a:latin typeface="Times New Roman"/>
              <a:ea typeface="MS Mincho"/>
            </a:endParaRPr>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16455791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86</a:t>
            </a:fld>
            <a:endParaRPr lang="en-AU" dirty="0"/>
          </a:p>
        </p:txBody>
      </p:sp>
      <p:sp>
        <p:nvSpPr>
          <p:cNvPr id="6" name="Rectangle 5"/>
          <p:cNvSpPr/>
          <p:nvPr/>
        </p:nvSpPr>
        <p:spPr>
          <a:xfrm>
            <a:off x="539552" y="764704"/>
            <a:ext cx="7992888" cy="5632311"/>
          </a:xfrm>
          <a:prstGeom prst="rect">
            <a:avLst/>
          </a:prstGeom>
        </p:spPr>
        <p:txBody>
          <a:bodyPr wrap="square">
            <a:spAutoFit/>
          </a:bodyPr>
          <a:lstStyle/>
          <a:p>
            <a:pPr algn="just" hangingPunct="0">
              <a:spcAft>
                <a:spcPts val="0"/>
              </a:spcAft>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600" kern="1400" dirty="0" smtClean="0">
                <a:latin typeface="Times New Roman"/>
                <a:ea typeface="MS Mincho"/>
              </a:rPr>
              <a:t>Thus</a:t>
            </a:r>
            <a:r>
              <a:rPr lang="en-US" sz="3600" kern="1400" dirty="0">
                <a:latin typeface="Times New Roman"/>
                <a:ea typeface="MS Mincho"/>
              </a:rPr>
              <a:t>, the study of Israeli offers a unique insight into the dynamics between language and culture in general and in particular into the role of language as a source of collective self-perception. Linguists and community leaders seeking to apply the lessons of Israeli in the hope of reviving no-longer spoken languages – which is a wonderful cause – should be realistic rather than puristic. </a:t>
            </a:r>
            <a:endParaRPr lang="en-AU" sz="3600" kern="1400" dirty="0">
              <a:effectLst/>
              <a:latin typeface="Times New Roman"/>
              <a:ea typeface="MS Mincho"/>
            </a:endParaRPr>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87</a:t>
            </a:fld>
            <a:endParaRPr lang="en-AU" dirty="0"/>
          </a:p>
        </p:txBody>
      </p:sp>
      <p:sp>
        <p:nvSpPr>
          <p:cNvPr id="6" name="Rectangle 5"/>
          <p:cNvSpPr/>
          <p:nvPr/>
        </p:nvSpPr>
        <p:spPr>
          <a:xfrm>
            <a:off x="467268" y="742418"/>
            <a:ext cx="7992888" cy="6001643"/>
          </a:xfrm>
          <a:prstGeom prst="rect">
            <a:avLst/>
          </a:prstGeom>
        </p:spPr>
        <p:txBody>
          <a:bodyPr wrap="square">
            <a:spAutoFit/>
          </a:bodyPr>
          <a:lstStyle/>
          <a:p>
            <a:pPr algn="just" hangingPunct="0">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600" kern="1400" dirty="0">
                <a:latin typeface="Times New Roman"/>
                <a:ea typeface="MS Mincho"/>
              </a:rPr>
              <a:t>Under the current talknological phase, </a:t>
            </a:r>
            <a:r>
              <a:rPr lang="en-US" sz="3600" b="1" u="sng" kern="1400" dirty="0">
                <a:latin typeface="Times New Roman"/>
                <a:ea typeface="MS Mincho"/>
              </a:rPr>
              <a:t>when one revives a language successfully, one should expect to end up with a hybrid</a:t>
            </a:r>
            <a:r>
              <a:rPr lang="en-US" sz="3600" kern="1400" dirty="0">
                <a:latin typeface="Times New Roman"/>
                <a:ea typeface="MS Mincho"/>
              </a:rPr>
              <a:t>. </a:t>
            </a:r>
            <a:endParaRPr lang="en-US" sz="3600" kern="1400" dirty="0" smtClean="0">
              <a:latin typeface="Times New Roman"/>
              <a:ea typeface="MS Mincho"/>
            </a:endParaRPr>
          </a:p>
          <a:p>
            <a:pPr algn="just" hangingPunct="0">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endParaRPr lang="en-US" sz="3600" kern="1400" dirty="0">
              <a:latin typeface="Times New Roman"/>
              <a:ea typeface="MS Mincho"/>
            </a:endParaRPr>
          </a:p>
          <a:p>
            <a:pPr algn="just" hangingPunct="0">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r>
              <a:rPr lang="en-US" sz="3600" kern="1400" dirty="0" smtClean="0">
                <a:latin typeface="Times New Roman"/>
                <a:ea typeface="MS Mincho"/>
              </a:rPr>
              <a:t>Israeli </a:t>
            </a:r>
            <a:r>
              <a:rPr lang="en-US" sz="3600" kern="1400" dirty="0">
                <a:latin typeface="Times New Roman"/>
                <a:ea typeface="MS Mincho"/>
              </a:rPr>
              <a:t>is a hybridic Eurasian language, both Semitic (Afro-Asiatic) and (Indo-) European. Whatever we choose to call it, we should acknowledge, and celebrate, its complexity.</a:t>
            </a:r>
            <a:endParaRPr lang="en-AU" sz="3600" kern="1400" dirty="0">
              <a:latin typeface="Times New Roman"/>
              <a:ea typeface="MS Mincho"/>
            </a:endParaRPr>
          </a:p>
          <a:p>
            <a:pPr algn="just" hangingPunct="0">
              <a:spcAft>
                <a:spcPts val="0"/>
              </a:spcAft>
              <a:tabLst>
                <a:tab pos="114300" algn="l"/>
                <a:tab pos="342900" algn="l"/>
                <a:tab pos="800100" algn="l"/>
                <a:tab pos="1143000" algn="l"/>
                <a:tab pos="1257300" algn="l"/>
                <a:tab pos="1600200" algn="l"/>
                <a:tab pos="1943100" algn="l"/>
                <a:tab pos="2286000" algn="l"/>
                <a:tab pos="2514600" algn="l"/>
                <a:tab pos="2857500" algn="l"/>
                <a:tab pos="3150870" algn="l"/>
                <a:tab pos="3657600" algn="l"/>
                <a:tab pos="4000500" algn="l"/>
                <a:tab pos="4343400" algn="l"/>
                <a:tab pos="4686300" algn="l"/>
                <a:tab pos="5143500" algn="l"/>
              </a:tabLst>
            </a:pPr>
            <a:endParaRPr lang="en-AU" sz="2400" kern="1400" dirty="0">
              <a:effectLst/>
              <a:latin typeface="Times New Roman"/>
              <a:ea typeface="MS Mincho"/>
            </a:endParaRPr>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2358406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braham"/>
          <p:cNvPicPr>
            <a:picLocks noChangeAspect="1" noChangeArrowheads="1"/>
          </p:cNvPicPr>
          <p:nvPr/>
        </p:nvPicPr>
        <p:blipFill>
          <a:blip r:embed="rId3" cstate="print">
            <a:extLst>
              <a:ext uri="{28A0092B-C50C-407E-A947-70E740481C1C}">
                <a14:useLocalDpi xmlns:a14="http://schemas.microsoft.com/office/drawing/2010/main" xmlns="" val="0"/>
              </a:ext>
            </a:extLst>
          </a:blip>
          <a:srcRect t="2946" b="7732"/>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Box 4"/>
          <p:cNvSpPr txBox="1">
            <a:spLocks noChangeArrowheads="1"/>
          </p:cNvSpPr>
          <p:nvPr/>
        </p:nvSpPr>
        <p:spPr bwMode="auto">
          <a:xfrm>
            <a:off x="323850" y="266700"/>
            <a:ext cx="8712200" cy="363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pitchFamily="-84" charset="0"/>
                <a:ea typeface="MS PGothic" pitchFamily="34" charset="-128"/>
              </a:defRPr>
            </a:lvl9pPr>
          </a:lstStyle>
          <a:p>
            <a:pPr fontAlgn="base">
              <a:lnSpc>
                <a:spcPct val="80000"/>
              </a:lnSpc>
              <a:spcBef>
                <a:spcPct val="0"/>
              </a:spcBef>
              <a:spcAft>
                <a:spcPct val="0"/>
              </a:spcAft>
            </a:pPr>
            <a:r>
              <a:rPr lang="en-AU" altLang="en-US" sz="2800" b="1" dirty="0">
                <a:solidFill>
                  <a:srgbClr val="000000"/>
                </a:solidFill>
              </a:rPr>
              <a:t>Professor Ghil‘ad </a:t>
            </a:r>
            <a:r>
              <a:rPr lang="en-AU" altLang="en-US" sz="2800" b="1" dirty="0" smtClean="0">
                <a:solidFill>
                  <a:srgbClr val="000000"/>
                </a:solidFill>
              </a:rPr>
              <a:t>Zuckermann </a:t>
            </a:r>
            <a:r>
              <a:rPr lang="en-AU" altLang="en-US" sz="2800" dirty="0" err="1" smtClean="0">
                <a:solidFill>
                  <a:srgbClr val="000000"/>
                </a:solidFill>
                <a:latin typeface="Times New Roman" pitchFamily="18" charset="0"/>
                <a:cs typeface="Times New Roman" pitchFamily="18" charset="0"/>
              </a:rPr>
              <a:t>诸葛漫</a:t>
            </a:r>
            <a:endParaRPr lang="en-AU" altLang="en-US" sz="2800" dirty="0">
              <a:solidFill>
                <a:srgbClr val="000000"/>
              </a:solidFill>
              <a:latin typeface="Times New Roman" pitchFamily="18" charset="0"/>
              <a:cs typeface="Times New Roman" pitchFamily="18" charset="0"/>
            </a:endParaRPr>
          </a:p>
          <a:p>
            <a:pPr fontAlgn="base">
              <a:lnSpc>
                <a:spcPct val="80000"/>
              </a:lnSpc>
              <a:spcBef>
                <a:spcPct val="0"/>
              </a:spcBef>
              <a:spcAft>
                <a:spcPct val="0"/>
              </a:spcAft>
            </a:pPr>
            <a:r>
              <a:rPr lang="en-AU" altLang="en-US" sz="1600" b="1" dirty="0">
                <a:solidFill>
                  <a:srgbClr val="000000"/>
                </a:solidFill>
              </a:rPr>
              <a:t>D.Phil. (Oxon.)</a:t>
            </a:r>
          </a:p>
          <a:p>
            <a:pPr fontAlgn="base">
              <a:lnSpc>
                <a:spcPct val="80000"/>
              </a:lnSpc>
              <a:spcBef>
                <a:spcPct val="0"/>
              </a:spcBef>
              <a:spcAft>
                <a:spcPct val="0"/>
              </a:spcAft>
            </a:pPr>
            <a:endParaRPr lang="en-AU" altLang="en-US" sz="900" b="1" dirty="0">
              <a:solidFill>
                <a:srgbClr val="000000"/>
              </a:solidFill>
            </a:endParaRPr>
          </a:p>
          <a:p>
            <a:pPr fontAlgn="base">
              <a:lnSpc>
                <a:spcPct val="80000"/>
              </a:lnSpc>
              <a:spcBef>
                <a:spcPct val="0"/>
              </a:spcBef>
              <a:spcAft>
                <a:spcPct val="0"/>
              </a:spcAft>
            </a:pPr>
            <a:r>
              <a:rPr lang="en-AU" altLang="en-US" sz="1800" b="1" dirty="0">
                <a:solidFill>
                  <a:srgbClr val="FF0000"/>
                </a:solidFill>
              </a:rPr>
              <a:t>Chair of Linguistics of Endangered Languages, The University of Adelaide</a:t>
            </a:r>
          </a:p>
          <a:p>
            <a:pPr fontAlgn="base">
              <a:lnSpc>
                <a:spcPct val="80000"/>
              </a:lnSpc>
              <a:spcBef>
                <a:spcPct val="0"/>
              </a:spcBef>
              <a:spcAft>
                <a:spcPct val="0"/>
              </a:spcAft>
            </a:pPr>
            <a:endParaRPr lang="en-AU" altLang="en-US" sz="1800" b="1" dirty="0">
              <a:solidFill>
                <a:srgbClr val="FF0000"/>
              </a:solidFill>
              <a:latin typeface="Times New Roman" pitchFamily="18" charset="0"/>
              <a:cs typeface="Times New Roman" pitchFamily="18" charset="0"/>
            </a:endParaRPr>
          </a:p>
          <a:p>
            <a:pPr fontAlgn="base">
              <a:lnSpc>
                <a:spcPct val="80000"/>
              </a:lnSpc>
              <a:spcBef>
                <a:spcPct val="0"/>
              </a:spcBef>
              <a:spcAft>
                <a:spcPct val="0"/>
              </a:spcAft>
            </a:pPr>
            <a:r>
              <a:rPr lang="en-AU" altLang="en-US" sz="1600" b="1" i="1" dirty="0" smtClean="0">
                <a:solidFill>
                  <a:srgbClr val="FF0000"/>
                </a:solidFill>
              </a:rPr>
              <a:t>Distinguished </a:t>
            </a:r>
            <a:r>
              <a:rPr lang="en-AU" altLang="en-US" sz="1600" b="1" i="1" dirty="0" smtClean="0">
                <a:solidFill>
                  <a:srgbClr val="FF0000"/>
                </a:solidFill>
                <a:latin typeface="Times New Roman" pitchFamily="18" charset="0"/>
                <a:cs typeface="Times New Roman" pitchFamily="18" charset="0"/>
              </a:rPr>
              <a:t>Visiting Professor:</a:t>
            </a:r>
          </a:p>
          <a:p>
            <a:pPr fontAlgn="base">
              <a:lnSpc>
                <a:spcPct val="80000"/>
              </a:lnSpc>
              <a:spcBef>
                <a:spcPct val="0"/>
              </a:spcBef>
              <a:spcAft>
                <a:spcPct val="0"/>
              </a:spcAft>
            </a:pPr>
            <a:r>
              <a:rPr lang="en-AU" altLang="en-US" sz="1600" b="1" i="1" dirty="0" smtClean="0">
                <a:solidFill>
                  <a:srgbClr val="FF0000"/>
                </a:solidFill>
                <a:latin typeface="Times New Roman" pitchFamily="18" charset="0"/>
                <a:cs typeface="Times New Roman" pitchFamily="18" charset="0"/>
              </a:rPr>
              <a:t>Weizmann </a:t>
            </a:r>
            <a:r>
              <a:rPr lang="en-AU" altLang="en-US" sz="1600" b="1" i="1" dirty="0">
                <a:solidFill>
                  <a:srgbClr val="FF0000"/>
                </a:solidFill>
                <a:latin typeface="Times New Roman" pitchFamily="18" charset="0"/>
                <a:cs typeface="Times New Roman" pitchFamily="18" charset="0"/>
              </a:rPr>
              <a:t>Institute of Science</a:t>
            </a:r>
          </a:p>
          <a:p>
            <a:pPr fontAlgn="base">
              <a:lnSpc>
                <a:spcPct val="80000"/>
              </a:lnSpc>
              <a:spcBef>
                <a:spcPct val="0"/>
              </a:spcBef>
              <a:spcAft>
                <a:spcPct val="0"/>
              </a:spcAft>
            </a:pPr>
            <a:r>
              <a:rPr lang="en-AU" altLang="en-US" sz="1600" b="1" i="1" dirty="0" smtClean="0">
                <a:solidFill>
                  <a:srgbClr val="FF0000"/>
                </a:solidFill>
                <a:latin typeface="Times New Roman" pitchFamily="18" charset="0"/>
                <a:cs typeface="Times New Roman" pitchFamily="18" charset="0"/>
              </a:rPr>
              <a:t>Shanghai </a:t>
            </a:r>
            <a:r>
              <a:rPr lang="en-AU" altLang="en-US" sz="1600" b="1" i="1" dirty="0">
                <a:solidFill>
                  <a:srgbClr val="FF0000"/>
                </a:solidFill>
                <a:latin typeface="Times New Roman" pitchFamily="18" charset="0"/>
                <a:cs typeface="Times New Roman" pitchFamily="18" charset="0"/>
              </a:rPr>
              <a:t>Jiao Tong University</a:t>
            </a:r>
            <a:endParaRPr lang="he-IL" altLang="en-US" sz="1600" b="1" i="1" dirty="0">
              <a:solidFill>
                <a:srgbClr val="FF0000"/>
              </a:solidFill>
              <a:latin typeface="Times New Roman" pitchFamily="18" charset="0"/>
              <a:cs typeface="Times New Roman" pitchFamily="18" charset="0"/>
            </a:endParaRPr>
          </a:p>
          <a:p>
            <a:pPr fontAlgn="base">
              <a:lnSpc>
                <a:spcPct val="80000"/>
              </a:lnSpc>
              <a:spcBef>
                <a:spcPct val="0"/>
              </a:spcBef>
              <a:spcAft>
                <a:spcPct val="0"/>
              </a:spcAft>
            </a:pPr>
            <a:r>
              <a:rPr lang="en-AU" altLang="en-US" sz="1600" b="1" i="1" dirty="0" err="1" smtClean="0">
                <a:solidFill>
                  <a:srgbClr val="FF0000"/>
                </a:solidFill>
              </a:rPr>
              <a:t>Mahidol</a:t>
            </a:r>
            <a:r>
              <a:rPr lang="en-AU" altLang="en-US" sz="1600" b="1" i="1" dirty="0" smtClean="0">
                <a:solidFill>
                  <a:srgbClr val="FF0000"/>
                </a:solidFill>
              </a:rPr>
              <a:t> University</a:t>
            </a:r>
            <a:endParaRPr lang="en-AU" altLang="en-US" sz="1600" b="1" i="1" dirty="0">
              <a:solidFill>
                <a:srgbClr val="FF0000"/>
              </a:solidFill>
            </a:endParaRPr>
          </a:p>
          <a:p>
            <a:pPr fontAlgn="base">
              <a:lnSpc>
                <a:spcPct val="80000"/>
              </a:lnSpc>
              <a:spcBef>
                <a:spcPct val="0"/>
              </a:spcBef>
              <a:spcAft>
                <a:spcPct val="0"/>
              </a:spcAft>
            </a:pPr>
            <a:endParaRPr lang="en-AU" altLang="en-US" sz="2000" b="1" dirty="0">
              <a:solidFill>
                <a:srgbClr val="000000"/>
              </a:solidFill>
            </a:endParaRPr>
          </a:p>
          <a:p>
            <a:pPr fontAlgn="base">
              <a:lnSpc>
                <a:spcPct val="80000"/>
              </a:lnSpc>
              <a:spcBef>
                <a:spcPct val="0"/>
              </a:spcBef>
              <a:spcAft>
                <a:spcPct val="0"/>
              </a:spcAft>
            </a:pPr>
            <a:r>
              <a:rPr lang="en-AU" altLang="en-US" sz="2000" b="1" dirty="0">
                <a:solidFill>
                  <a:srgbClr val="000000"/>
                </a:solidFill>
              </a:rPr>
              <a:t>ghilad.zuckermann@adelaide.edu.au</a:t>
            </a:r>
          </a:p>
          <a:p>
            <a:pPr fontAlgn="base">
              <a:lnSpc>
                <a:spcPct val="80000"/>
              </a:lnSpc>
              <a:spcBef>
                <a:spcPct val="0"/>
              </a:spcBef>
              <a:spcAft>
                <a:spcPct val="0"/>
              </a:spcAft>
            </a:pPr>
            <a:endParaRPr lang="en-US" altLang="en-US" sz="200" b="1" dirty="0">
              <a:solidFill>
                <a:srgbClr val="000000"/>
              </a:solidFill>
            </a:endParaRPr>
          </a:p>
          <a:p>
            <a:pPr fontAlgn="base">
              <a:lnSpc>
                <a:spcPct val="80000"/>
              </a:lnSpc>
              <a:spcBef>
                <a:spcPct val="0"/>
              </a:spcBef>
              <a:spcAft>
                <a:spcPct val="0"/>
              </a:spcAft>
            </a:pPr>
            <a:endParaRPr lang="en-AU" altLang="en-US" sz="900" b="1" dirty="0">
              <a:solidFill>
                <a:srgbClr val="000000"/>
              </a:solidFill>
            </a:endParaRPr>
          </a:p>
          <a:p>
            <a:pPr fontAlgn="base">
              <a:lnSpc>
                <a:spcPct val="80000"/>
              </a:lnSpc>
              <a:spcBef>
                <a:spcPct val="0"/>
              </a:spcBef>
              <a:spcAft>
                <a:spcPct val="0"/>
              </a:spcAft>
            </a:pPr>
            <a:r>
              <a:rPr lang="en-AU" altLang="en-US" sz="1800" b="1" dirty="0">
                <a:solidFill>
                  <a:srgbClr val="000000"/>
                </a:solidFill>
              </a:rPr>
              <a:t>http://www.adelaide.edu.au/directory/ghilad.zuckermann </a:t>
            </a:r>
          </a:p>
          <a:p>
            <a:pPr fontAlgn="base">
              <a:lnSpc>
                <a:spcPct val="80000"/>
              </a:lnSpc>
              <a:spcBef>
                <a:spcPct val="0"/>
              </a:spcBef>
              <a:spcAft>
                <a:spcPct val="0"/>
              </a:spcAft>
            </a:pPr>
            <a:endParaRPr lang="en-AU" altLang="en-US" sz="1800" b="1" dirty="0">
              <a:solidFill>
                <a:srgbClr val="000000"/>
              </a:solidFill>
            </a:endParaRPr>
          </a:p>
          <a:p>
            <a:pPr fontAlgn="base">
              <a:lnSpc>
                <a:spcPct val="80000"/>
              </a:lnSpc>
              <a:spcBef>
                <a:spcPct val="0"/>
              </a:spcBef>
              <a:spcAft>
                <a:spcPct val="0"/>
              </a:spcAft>
            </a:pPr>
            <a:endParaRPr lang="en-AU" altLang="en-US" sz="1000" b="1" dirty="0">
              <a:solidFill>
                <a:srgbClr val="000000"/>
              </a:solidFill>
            </a:endParaRPr>
          </a:p>
          <a:p>
            <a:pPr fontAlgn="base">
              <a:lnSpc>
                <a:spcPct val="80000"/>
              </a:lnSpc>
              <a:spcBef>
                <a:spcPct val="0"/>
              </a:spcBef>
              <a:spcAft>
                <a:spcPct val="0"/>
              </a:spcAft>
            </a:pPr>
            <a:r>
              <a:rPr lang="en-AU" altLang="en-US" sz="1800" b="1" dirty="0">
                <a:solidFill>
                  <a:srgbClr val="000000"/>
                </a:solidFill>
              </a:rPr>
              <a:t>http://www.facebook.com/ProfessorZuckermann</a:t>
            </a:r>
          </a:p>
          <a:p>
            <a:pPr fontAlgn="base">
              <a:lnSpc>
                <a:spcPct val="80000"/>
              </a:lnSpc>
              <a:spcBef>
                <a:spcPct val="0"/>
              </a:spcBef>
              <a:spcAft>
                <a:spcPct val="0"/>
              </a:spcAft>
            </a:pPr>
            <a:endParaRPr lang="en-AU" altLang="en-US" sz="2000" dirty="0">
              <a:solidFill>
                <a:srgbClr val="000000"/>
              </a:solidFill>
            </a:endParaRPr>
          </a:p>
        </p:txBody>
      </p:sp>
      <p:pic>
        <p:nvPicPr>
          <p:cNvPr id="56324" name="Picture 3" descr="Screen Shot 2013-09-17 at 11.51.58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6597650"/>
            <a:ext cx="9366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FFFF00"/>
                </a:solidFill>
              </a:rPr>
              <a:t>Professor Ghil‘ad Zuckermann</a:t>
            </a:r>
            <a:endParaRPr lang="en-AU" sz="1400" b="1" dirty="0">
              <a:solidFill>
                <a:srgbClr val="FFFF00"/>
              </a:solidFill>
            </a:endParaRPr>
          </a:p>
        </p:txBody>
      </p:sp>
    </p:spTree>
    <p:extLst>
      <p:ext uri="{BB962C8B-B14F-4D97-AF65-F5344CB8AC3E}">
        <p14:creationId xmlns:p14="http://schemas.microsoft.com/office/powerpoint/2010/main" xmlns="" val="3255572651"/>
      </p:ext>
    </p:extLst>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4294967295"/>
          </p:nvPr>
        </p:nvSpPr>
        <p:spPr>
          <a:xfrm>
            <a:off x="250825" y="692150"/>
            <a:ext cx="8137525" cy="4032250"/>
          </a:xfrm>
        </p:spPr>
        <p:txBody>
          <a:bodyPr>
            <a:normAutofit fontScale="85000" lnSpcReduction="20000"/>
          </a:bodyPr>
          <a:lstStyle/>
          <a:p>
            <a:pPr>
              <a:lnSpc>
                <a:spcPct val="100000"/>
              </a:lnSpc>
              <a:spcBef>
                <a:spcPct val="0"/>
              </a:spcBef>
              <a:buFontTx/>
              <a:buNone/>
            </a:pPr>
            <a:r>
              <a:rPr lang="en-AU" altLang="en-US" sz="3200" b="1" smtClean="0"/>
              <a:t>	I suppose the process of acceptance will pass through the usual four stages: </a:t>
            </a:r>
          </a:p>
          <a:p>
            <a:pPr marL="914400" lvl="1" indent="-514350">
              <a:lnSpc>
                <a:spcPct val="100000"/>
              </a:lnSpc>
              <a:spcBef>
                <a:spcPct val="0"/>
              </a:spcBef>
              <a:buFontTx/>
              <a:buAutoNum type="arabicPeriod"/>
            </a:pPr>
            <a:r>
              <a:rPr lang="en-AU" altLang="en-US" sz="3200" b="1" smtClean="0"/>
              <a:t>This is worthless nonsense. </a:t>
            </a:r>
          </a:p>
          <a:p>
            <a:pPr marL="914400" lvl="1" indent="-514350">
              <a:lnSpc>
                <a:spcPct val="100000"/>
              </a:lnSpc>
              <a:spcBef>
                <a:spcPct val="0"/>
              </a:spcBef>
              <a:buFontTx/>
              <a:buAutoNum type="arabicPeriod"/>
            </a:pPr>
            <a:r>
              <a:rPr lang="en-AU" altLang="en-US" sz="3200" b="1" smtClean="0"/>
              <a:t>This is an interesting, but perverse, point of view. </a:t>
            </a:r>
          </a:p>
          <a:p>
            <a:pPr marL="914400" lvl="1" indent="-514350">
              <a:lnSpc>
                <a:spcPct val="100000"/>
              </a:lnSpc>
              <a:spcBef>
                <a:spcPct val="0"/>
              </a:spcBef>
              <a:buFontTx/>
              <a:buAutoNum type="arabicPeriod"/>
            </a:pPr>
            <a:r>
              <a:rPr lang="en-AU" altLang="en-US" sz="3200" b="1" smtClean="0"/>
              <a:t>This is true, but quite unimportant.</a:t>
            </a:r>
          </a:p>
          <a:p>
            <a:pPr marL="914400" lvl="1" indent="-514350">
              <a:lnSpc>
                <a:spcPct val="100000"/>
              </a:lnSpc>
              <a:spcBef>
                <a:spcPct val="0"/>
              </a:spcBef>
              <a:buFontTx/>
              <a:buAutoNum type="arabicPeriod"/>
            </a:pPr>
            <a:r>
              <a:rPr lang="en-AU" altLang="en-US" sz="3200" b="1" smtClean="0"/>
              <a:t>I always said so.</a:t>
            </a:r>
            <a:r>
              <a:rPr lang="en-AU" altLang="en-US" sz="2400" smtClean="0"/>
              <a:t/>
            </a:r>
            <a:br>
              <a:rPr lang="en-AU" altLang="en-US" sz="2400" smtClean="0"/>
            </a:br>
            <a:r>
              <a:rPr lang="en-AU" altLang="en-US" sz="2400" smtClean="0"/>
              <a:t/>
            </a:r>
            <a:br>
              <a:rPr lang="en-AU" altLang="en-US" sz="2400" smtClean="0"/>
            </a:br>
            <a:r>
              <a:rPr lang="en-AU" altLang="en-US" smtClean="0"/>
              <a:t/>
            </a:r>
            <a:br>
              <a:rPr lang="en-AU" altLang="en-US" smtClean="0"/>
            </a:br>
            <a:r>
              <a:rPr lang="en-AU" altLang="en-US" smtClean="0"/>
              <a:t/>
            </a:r>
            <a:br>
              <a:rPr lang="en-AU" altLang="en-US" smtClean="0"/>
            </a:br>
            <a:endParaRPr lang="en-AU" altLang="en-US" smtClean="0"/>
          </a:p>
          <a:p>
            <a:pPr>
              <a:buFontTx/>
              <a:buNone/>
            </a:pPr>
            <a:r>
              <a:rPr lang="en-AU" altLang="en-US" smtClean="0"/>
              <a:t/>
            </a:r>
            <a:br>
              <a:rPr lang="en-AU" altLang="en-US" smtClean="0"/>
            </a:br>
            <a:endParaRPr lang="en-AU" altLang="en-US" b="1" smtClean="0">
              <a:solidFill>
                <a:srgbClr val="000000"/>
              </a:solidFill>
            </a:endParaRPr>
          </a:p>
        </p:txBody>
      </p:sp>
      <p:sp>
        <p:nvSpPr>
          <p:cNvPr id="98307" name="TextBox 4"/>
          <p:cNvSpPr txBox="1">
            <a:spLocks noChangeArrowheads="1"/>
          </p:cNvSpPr>
          <p:nvPr/>
        </p:nvSpPr>
        <p:spPr bwMode="auto">
          <a:xfrm>
            <a:off x="3203575" y="5229225"/>
            <a:ext cx="56419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algn="l">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algn="ctr">
              <a:lnSpc>
                <a:spcPct val="100000"/>
              </a:lnSpc>
              <a:spcBef>
                <a:spcPct val="0"/>
              </a:spcBef>
              <a:buClrTx/>
              <a:buFontTx/>
              <a:buNone/>
            </a:pPr>
            <a:r>
              <a:rPr lang="en-AU" altLang="en-US" sz="3600">
                <a:solidFill>
                  <a:srgbClr val="000000"/>
                </a:solidFill>
                <a:latin typeface="Times" pitchFamily="18" charset="0"/>
              </a:rPr>
              <a:t>John Burdon Sanderson Haldane (1963: 464)</a:t>
            </a:r>
          </a:p>
        </p:txBody>
      </p:sp>
      <p:pic>
        <p:nvPicPr>
          <p:cNvPr id="9830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27849703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r>
              <a:rPr lang="en-AU" dirty="0"/>
              <a:t>Issues of language are so sensitive in Israel that politicians are often involved. </a:t>
            </a:r>
            <a:endParaRPr lang="en-AU" dirty="0" smtClean="0"/>
          </a:p>
          <a:p>
            <a:r>
              <a:rPr lang="en-AU" dirty="0" smtClean="0"/>
              <a:t>In </a:t>
            </a:r>
            <a:r>
              <a:rPr lang="en-AU" dirty="0"/>
              <a:t>a session at the Israeli Parliament on 4 January 2005, then Prime Minister Ariel Sharon rebuked Israelis for using the etymologically </a:t>
            </a:r>
            <a:r>
              <a:rPr lang="en-AU" dirty="0" err="1"/>
              <a:t>Arabo</a:t>
            </a:r>
            <a:r>
              <a:rPr lang="en-AU" dirty="0"/>
              <a:t>-English hybrid expression </a:t>
            </a:r>
            <a:r>
              <a:rPr lang="en-AU" i="1" dirty="0" err="1"/>
              <a:t>yàla</a:t>
            </a:r>
            <a:r>
              <a:rPr lang="en-AU" i="1" dirty="0"/>
              <a:t> </a:t>
            </a:r>
            <a:r>
              <a:rPr lang="en-AU" i="1" dirty="0" err="1"/>
              <a:t>báy</a:t>
            </a:r>
            <a:r>
              <a:rPr lang="en-AU" dirty="0"/>
              <a:t>, lit. ‘let’s bye’, i.e. ‘goodbye’, instead of ‘the most beautiful word’ </a:t>
            </a:r>
            <a:r>
              <a:rPr lang="en-AU" i="1" dirty="0" err="1"/>
              <a:t>shalóm</a:t>
            </a:r>
            <a:r>
              <a:rPr lang="en-AU" dirty="0"/>
              <a:t> ‘peace, hello, goodbye’.</a:t>
            </a:r>
            <a:r>
              <a:rPr lang="en-AU" i="1" dirty="0"/>
              <a:t> </a:t>
            </a:r>
            <a:endParaRPr lang="en-AU" i="1" dirty="0" smtClean="0"/>
          </a:p>
          <a:p>
            <a:r>
              <a:rPr lang="en-AU" dirty="0" smtClean="0"/>
              <a:t>In </a:t>
            </a:r>
            <a:r>
              <a:rPr lang="en-AU" dirty="0"/>
              <a:t>an article in the daily newspaper </a:t>
            </a:r>
            <a:r>
              <a:rPr lang="en-AU" i="1" dirty="0" err="1"/>
              <a:t>Ha’aretz</a:t>
            </a:r>
            <a:r>
              <a:rPr lang="en-AU" dirty="0"/>
              <a:t> (21 June 2004), the left-wing politician Yossi </a:t>
            </a:r>
            <a:r>
              <a:rPr lang="en-AU" dirty="0" err="1"/>
              <a:t>Sarid</a:t>
            </a:r>
            <a:r>
              <a:rPr lang="en-AU" dirty="0"/>
              <a:t> attacked the common language of </a:t>
            </a:r>
            <a:r>
              <a:rPr lang="en-AU" i="1" dirty="0" err="1"/>
              <a:t>éser</a:t>
            </a:r>
            <a:r>
              <a:rPr lang="en-AU" i="1" dirty="0"/>
              <a:t> </a:t>
            </a:r>
            <a:r>
              <a:rPr lang="en-AU" i="1" dirty="0" err="1"/>
              <a:t>shékel</a:t>
            </a:r>
            <a:r>
              <a:rPr lang="en-AU" dirty="0"/>
              <a:t> (‘ten shekels’, rather than </a:t>
            </a:r>
            <a:r>
              <a:rPr lang="en-AU" i="1" dirty="0" err="1"/>
              <a:t>asar</a:t>
            </a:r>
            <a:r>
              <a:rPr lang="en-AU" i="1" dirty="0"/>
              <a:t>-</a:t>
            </a:r>
            <a:r>
              <a:rPr lang="en-AU" b="1" i="1" dirty="0"/>
              <a:t>á</a:t>
            </a:r>
            <a:r>
              <a:rPr lang="en-AU" i="1" dirty="0"/>
              <a:t> </a:t>
            </a:r>
            <a:r>
              <a:rPr lang="en-AU" i="1" dirty="0" err="1"/>
              <a:t>shkal-</a:t>
            </a:r>
            <a:r>
              <a:rPr lang="en-AU" b="1" i="1" dirty="0" err="1"/>
              <a:t>ím</a:t>
            </a:r>
            <a:r>
              <a:rPr lang="en-AU" dirty="0"/>
              <a:t> ‘ten-f shekel-</a:t>
            </a:r>
            <a:r>
              <a:rPr lang="en-AU" dirty="0" err="1"/>
              <a:t>mpl</a:t>
            </a:r>
            <a:r>
              <a:rPr lang="en-AU" dirty="0"/>
              <a:t>’, the latter having a polarity-of-gender agreement – with a feminine numeral and a masculine plural noun) as inarticulate and monstrous, and urged civilians to fight it and protect ‘Hebrew</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University of Adelaide</a:t>
            </a:r>
            <a:endParaRPr lang="en-AU"/>
          </a:p>
        </p:txBody>
      </p:sp>
      <p:sp>
        <p:nvSpPr>
          <p:cNvPr id="5" name="Slide Number Placeholder 4"/>
          <p:cNvSpPr>
            <a:spLocks noGrp="1"/>
          </p:cNvSpPr>
          <p:nvPr>
            <p:ph type="sldNum" sz="quarter" idx="12"/>
          </p:nvPr>
        </p:nvSpPr>
        <p:spPr/>
        <p:txBody>
          <a:bodyPr/>
          <a:lstStyle/>
          <a:p>
            <a:fld id="{7E8AFECB-488C-4862-A863-69DB259C81CD}" type="slidenum">
              <a:rPr lang="en-AU" smtClean="0"/>
              <a:pPr/>
              <a:t>9</a:t>
            </a:fld>
            <a:endParaRPr lang="en-AU"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725" y="6568917"/>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36888013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a:xfrm>
            <a:off x="539750" y="692150"/>
            <a:ext cx="7089775" cy="3770313"/>
          </a:xfrm>
        </p:spPr>
        <p:txBody>
          <a:bodyPr>
            <a:normAutofit fontScale="92500" lnSpcReduction="10000"/>
          </a:bodyPr>
          <a:lstStyle/>
          <a:p>
            <a:pPr>
              <a:lnSpc>
                <a:spcPct val="100000"/>
              </a:lnSpc>
              <a:spcBef>
                <a:spcPct val="0"/>
              </a:spcBef>
              <a:buFontTx/>
              <a:buNone/>
            </a:pPr>
            <a:r>
              <a:rPr lang="en-AU" altLang="en-US" sz="5400" smtClean="0">
                <a:latin typeface="Times" pitchFamily="18" charset="0"/>
              </a:rPr>
              <a:t>	</a:t>
            </a:r>
            <a:r>
              <a:rPr lang="en-AU" altLang="en-US" sz="7200" smtClean="0">
                <a:latin typeface="Times" pitchFamily="18" charset="0"/>
              </a:rPr>
              <a:t>I may be wrong</a:t>
            </a:r>
          </a:p>
          <a:p>
            <a:pPr>
              <a:lnSpc>
                <a:spcPct val="100000"/>
              </a:lnSpc>
              <a:spcBef>
                <a:spcPct val="0"/>
              </a:spcBef>
              <a:buFontTx/>
              <a:buNone/>
            </a:pPr>
            <a:r>
              <a:rPr lang="en-AU" altLang="en-US" sz="7200" smtClean="0">
                <a:latin typeface="Times" pitchFamily="18" charset="0"/>
              </a:rPr>
              <a:t>	But I am certain!</a:t>
            </a:r>
            <a:r>
              <a:rPr lang="en-AU" altLang="en-US" sz="3600" smtClean="0"/>
              <a:t/>
            </a:r>
            <a:br>
              <a:rPr lang="en-AU" altLang="en-US" sz="3600" smtClean="0"/>
            </a:br>
            <a:r>
              <a:rPr lang="en-AU" altLang="en-US" smtClean="0"/>
              <a:t/>
            </a:r>
            <a:br>
              <a:rPr lang="en-AU" altLang="en-US" smtClean="0"/>
            </a:br>
            <a:r>
              <a:rPr lang="en-AU" altLang="en-US" smtClean="0"/>
              <a:t/>
            </a:r>
            <a:br>
              <a:rPr lang="en-AU" altLang="en-US" smtClean="0"/>
            </a:br>
            <a:endParaRPr lang="en-AU" altLang="en-US" smtClean="0"/>
          </a:p>
          <a:p>
            <a:pPr>
              <a:buFontTx/>
              <a:buNone/>
            </a:pPr>
            <a:r>
              <a:rPr lang="en-AU" altLang="en-US" smtClean="0"/>
              <a:t/>
            </a:r>
            <a:br>
              <a:rPr lang="en-AU" altLang="en-US" smtClean="0"/>
            </a:br>
            <a:endParaRPr lang="en-AU" altLang="en-US" b="1" smtClean="0">
              <a:solidFill>
                <a:srgbClr val="000000"/>
              </a:solidFill>
            </a:endParaRPr>
          </a:p>
        </p:txBody>
      </p:sp>
      <p:pic>
        <p:nvPicPr>
          <p:cNvPr id="89091"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2154434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4294967295"/>
          </p:nvPr>
        </p:nvSpPr>
        <p:spPr>
          <a:xfrm>
            <a:off x="539750" y="692150"/>
            <a:ext cx="7089775" cy="3770313"/>
          </a:xfrm>
        </p:spPr>
        <p:txBody>
          <a:bodyPr>
            <a:normAutofit fontScale="85000" lnSpcReduction="10000"/>
          </a:bodyPr>
          <a:lstStyle/>
          <a:p>
            <a:pPr>
              <a:lnSpc>
                <a:spcPct val="100000"/>
              </a:lnSpc>
              <a:spcBef>
                <a:spcPct val="0"/>
              </a:spcBef>
              <a:buFontTx/>
              <a:buNone/>
            </a:pPr>
            <a:r>
              <a:rPr lang="en-AU" altLang="en-US" sz="5400" smtClean="0">
                <a:latin typeface="Times" pitchFamily="18" charset="0"/>
              </a:rPr>
              <a:t>	I disapprove of what you say, but I will defend to the death your right to say it.</a:t>
            </a:r>
            <a:r>
              <a:rPr lang="en-AU" altLang="en-US" sz="2400" smtClean="0"/>
              <a:t/>
            </a:r>
            <a:br>
              <a:rPr lang="en-AU" altLang="en-US" sz="2400" smtClean="0"/>
            </a:br>
            <a:r>
              <a:rPr lang="en-AU" altLang="en-US" sz="2400" smtClean="0"/>
              <a:t/>
            </a:r>
            <a:br>
              <a:rPr lang="en-AU" altLang="en-US" sz="2400" smtClean="0"/>
            </a:br>
            <a:r>
              <a:rPr lang="en-AU" altLang="en-US" smtClean="0"/>
              <a:t/>
            </a:r>
            <a:br>
              <a:rPr lang="en-AU" altLang="en-US" smtClean="0"/>
            </a:br>
            <a:r>
              <a:rPr lang="en-AU" altLang="en-US" smtClean="0"/>
              <a:t/>
            </a:r>
            <a:br>
              <a:rPr lang="en-AU" altLang="en-US" smtClean="0"/>
            </a:br>
            <a:endParaRPr lang="en-AU" altLang="en-US" smtClean="0"/>
          </a:p>
          <a:p>
            <a:pPr>
              <a:buFontTx/>
              <a:buNone/>
            </a:pPr>
            <a:r>
              <a:rPr lang="en-AU" altLang="en-US" smtClean="0"/>
              <a:t/>
            </a:r>
            <a:br>
              <a:rPr lang="en-AU" altLang="en-US" smtClean="0"/>
            </a:br>
            <a:endParaRPr lang="en-AU" altLang="en-US" b="1" smtClean="0">
              <a:solidFill>
                <a:srgbClr val="000000"/>
              </a:solidFill>
            </a:endParaRPr>
          </a:p>
        </p:txBody>
      </p:sp>
      <p:sp>
        <p:nvSpPr>
          <p:cNvPr id="90115" name="TextBox 4"/>
          <p:cNvSpPr txBox="1">
            <a:spLocks noChangeArrowheads="1"/>
          </p:cNvSpPr>
          <p:nvPr/>
        </p:nvSpPr>
        <p:spPr bwMode="auto">
          <a:xfrm>
            <a:off x="3132138" y="4652963"/>
            <a:ext cx="5641975"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lnSpc>
                <a:spcPts val="2400"/>
              </a:lnSpc>
              <a:spcBef>
                <a:spcPct val="45000"/>
              </a:spcBef>
              <a:buClr>
                <a:srgbClr val="881C1C"/>
              </a:buClr>
              <a:buChar char="•"/>
              <a:defRPr sz="2200">
                <a:solidFill>
                  <a:schemeClr val="tx1"/>
                </a:solidFill>
                <a:latin typeface="Arial" pitchFamily="34" charset="0"/>
                <a:ea typeface="MS PGothic" pitchFamily="34" charset="-128"/>
              </a:defRPr>
            </a:lvl1pPr>
            <a:lvl2pPr marL="742950" indent="-285750" algn="l">
              <a:lnSpc>
                <a:spcPts val="2400"/>
              </a:lnSpc>
              <a:spcBef>
                <a:spcPct val="45000"/>
              </a:spcBef>
              <a:buClr>
                <a:srgbClr val="881C1C"/>
              </a:buClr>
              <a:buChar char="–"/>
              <a:defRPr sz="2200">
                <a:solidFill>
                  <a:schemeClr val="tx1"/>
                </a:solidFill>
                <a:latin typeface="Arial" pitchFamily="34" charset="0"/>
                <a:ea typeface="MS PGothic" pitchFamily="34" charset="-128"/>
              </a:defRPr>
            </a:lvl2pPr>
            <a:lvl3pPr marL="11430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3pPr>
            <a:lvl4pPr marL="16002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4pPr>
            <a:lvl5pPr marL="2057400" indent="-228600" algn="l">
              <a:lnSpc>
                <a:spcPts val="2400"/>
              </a:lnSpc>
              <a:spcBef>
                <a:spcPct val="45000"/>
              </a:spcBef>
              <a:buClr>
                <a:srgbClr val="881C1C"/>
              </a:buClr>
              <a:buChar char="»"/>
              <a:defRPr sz="2200">
                <a:solidFill>
                  <a:schemeClr val="tx1"/>
                </a:solidFill>
                <a:latin typeface="Arial" pitchFamily="34" charset="0"/>
                <a:ea typeface="MS PGothic" pitchFamily="34" charset="-128"/>
              </a:defRPr>
            </a:lvl5pPr>
            <a:lvl6pPr marL="25146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6pPr>
            <a:lvl7pPr marL="29718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7pPr>
            <a:lvl8pPr marL="34290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8pPr>
            <a:lvl9pPr marL="3886200" indent="-228600" eaLnBrk="0" fontAlgn="base" hangingPunct="0">
              <a:lnSpc>
                <a:spcPts val="2400"/>
              </a:lnSpc>
              <a:spcBef>
                <a:spcPct val="45000"/>
              </a:spcBef>
              <a:spcAft>
                <a:spcPct val="0"/>
              </a:spcAft>
              <a:buClr>
                <a:srgbClr val="881C1C"/>
              </a:buClr>
              <a:buChar char="»"/>
              <a:defRPr sz="2200">
                <a:solidFill>
                  <a:schemeClr val="tx1"/>
                </a:solidFill>
                <a:latin typeface="Arial" pitchFamily="34" charset="0"/>
                <a:ea typeface="MS PGothic" pitchFamily="34" charset="-128"/>
              </a:defRPr>
            </a:lvl9pPr>
          </a:lstStyle>
          <a:p>
            <a:pPr algn="ctr">
              <a:lnSpc>
                <a:spcPct val="100000"/>
              </a:lnSpc>
              <a:spcBef>
                <a:spcPct val="0"/>
              </a:spcBef>
              <a:buClrTx/>
              <a:buFontTx/>
              <a:buNone/>
            </a:pPr>
            <a:r>
              <a:rPr lang="en-AU" altLang="en-US" sz="3600">
                <a:latin typeface="Times" pitchFamily="18" charset="0"/>
              </a:rPr>
              <a:t>Evelyn Beatrice Hall</a:t>
            </a:r>
          </a:p>
          <a:p>
            <a:pPr algn="ctr">
              <a:lnSpc>
                <a:spcPct val="100000"/>
              </a:lnSpc>
              <a:spcBef>
                <a:spcPct val="0"/>
              </a:spcBef>
              <a:buClrTx/>
              <a:buFontTx/>
              <a:buNone/>
            </a:pPr>
            <a:r>
              <a:rPr lang="en-AU" altLang="en-US" sz="3600">
                <a:latin typeface="Times" pitchFamily="18" charset="0"/>
              </a:rPr>
              <a:t>p. 199, of her 1906 book </a:t>
            </a:r>
            <a:r>
              <a:rPr lang="he-IL" altLang="en-US" sz="3600">
                <a:latin typeface="Times" pitchFamily="18" charset="0"/>
              </a:rPr>
              <a:t/>
            </a:r>
            <a:br>
              <a:rPr lang="he-IL" altLang="en-US" sz="3600">
                <a:latin typeface="Times" pitchFamily="18" charset="0"/>
              </a:rPr>
            </a:br>
            <a:r>
              <a:rPr lang="en-AU" altLang="en-US" sz="3600" i="1">
                <a:latin typeface="Times" pitchFamily="18" charset="0"/>
              </a:rPr>
              <a:t>The Friends of Voltaire</a:t>
            </a:r>
            <a:endParaRPr lang="en-AU" altLang="en-US" sz="3600">
              <a:latin typeface="Times" pitchFamily="18" charset="0"/>
            </a:endParaRPr>
          </a:p>
        </p:txBody>
      </p:sp>
      <p:pic>
        <p:nvPicPr>
          <p:cNvPr id="9011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6596063"/>
            <a:ext cx="93821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167844" y="6550223"/>
            <a:ext cx="2808312" cy="307777"/>
          </a:xfrm>
          <a:prstGeom prst="rect">
            <a:avLst/>
          </a:prstGeom>
          <a:noFill/>
        </p:spPr>
        <p:txBody>
          <a:bodyPr wrap="square" rtlCol="0">
            <a:spAutoFit/>
          </a:bodyPr>
          <a:lstStyle/>
          <a:p>
            <a:r>
              <a:rPr lang="en-AU" sz="1400" b="1" dirty="0" smtClean="0">
                <a:solidFill>
                  <a:srgbClr val="C00000"/>
                </a:solidFill>
                <a:latin typeface="Arial"/>
                <a:ea typeface="MS PGothic"/>
              </a:rPr>
              <a:t>Professor Ghil‘ad Zuckermann</a:t>
            </a:r>
            <a:endParaRPr lang="en-AU" sz="1400" b="1" dirty="0">
              <a:solidFill>
                <a:srgbClr val="C00000"/>
              </a:solidFill>
              <a:latin typeface="Arial"/>
              <a:ea typeface="MS PGothic"/>
            </a:endParaRPr>
          </a:p>
        </p:txBody>
      </p:sp>
    </p:spTree>
    <p:extLst>
      <p:ext uri="{BB962C8B-B14F-4D97-AF65-F5344CB8AC3E}">
        <p14:creationId xmlns:p14="http://schemas.microsoft.com/office/powerpoint/2010/main" xmlns="" val="21399306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UoA_PPT3">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oA_PPT3">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Calibri"/>
        <a:ea typeface=""/>
        <a:cs typeface="Arial Unicode MS"/>
      </a:majorFont>
      <a:minorFont>
        <a:latin typeface="Georgia"/>
        <a:ea typeface=""/>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
      <a:dk1>
        <a:srgbClr val="000000"/>
      </a:dk1>
      <a:lt1>
        <a:srgbClr val="FFFFFF"/>
      </a:lt1>
      <a:dk2>
        <a:srgbClr val="FFFF00"/>
      </a:dk2>
      <a:lt2>
        <a:srgbClr val="7E7E7E"/>
      </a:lt2>
      <a:accent1>
        <a:srgbClr val="BBE0E3"/>
      </a:accent1>
      <a:accent2>
        <a:srgbClr val="E4DAB6"/>
      </a:accent2>
      <a:accent3>
        <a:srgbClr val="FFFFFF"/>
      </a:accent3>
      <a:accent4>
        <a:srgbClr val="000000"/>
      </a:accent4>
      <a:accent5>
        <a:srgbClr val="DAEDEF"/>
      </a:accent5>
      <a:accent6>
        <a:srgbClr val="CFC5A5"/>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UoA_PPT3</Template>
  <TotalTime>159</TotalTime>
  <Words>4428</Words>
  <Application>Microsoft Office PowerPoint</Application>
  <PresentationFormat>นำเสนอทางหน้าจอ (4:3)</PresentationFormat>
  <Paragraphs>671</Paragraphs>
  <Slides>91</Slides>
  <Notes>78</Notes>
  <HiddenSlides>0</HiddenSlides>
  <MMClips>0</MMClips>
  <ScaleCrop>false</ScaleCrop>
  <HeadingPairs>
    <vt:vector size="4" baseType="variant">
      <vt:variant>
        <vt:lpstr>ชุดรูปแบบ</vt:lpstr>
      </vt:variant>
      <vt:variant>
        <vt:i4>8</vt:i4>
      </vt:variant>
      <vt:variant>
        <vt:lpstr>ชื่อเรื่องภาพนิ่ง</vt:lpstr>
      </vt:variant>
      <vt:variant>
        <vt:i4>91</vt:i4>
      </vt:variant>
    </vt:vector>
  </HeadingPairs>
  <TitlesOfParts>
    <vt:vector size="99" baseType="lpstr">
      <vt:lpstr>UoA_PPT3</vt:lpstr>
      <vt:lpstr>1_UoA_PPT3</vt:lpstr>
      <vt:lpstr>1_Blank Presentation</vt:lpstr>
      <vt:lpstr>Blank Presentation</vt:lpstr>
      <vt:lpstr>Larissa-Design</vt:lpstr>
      <vt:lpstr>2_Blank Presentation</vt:lpstr>
      <vt:lpstr>1_Mountain Top</vt:lpstr>
      <vt:lpstr>3_Blank Presentation</vt:lpstr>
      <vt:lpstr>The Genesis of the Israeli Language</vt:lpstr>
      <vt:lpstr>ภาพนิ่ง 2</vt:lpstr>
      <vt:lpstr>Seven Jews have changed the world:</vt:lpstr>
      <vt:lpstr>The Success of Language Reclamation is Relative</vt:lpstr>
      <vt:lpstr>ภาพนิ่ง 5</vt:lpstr>
      <vt:lpstr>ภาพนิ่ง 6</vt:lpstr>
      <vt:lpstr>ภาพนิ่ง 7</vt:lpstr>
      <vt:lpstr>SOCIOLINGUISTIC BACKGROUND</vt:lpstr>
      <vt:lpstr>ภาพนิ่ง 9</vt:lpstr>
      <vt:lpstr>ภาพนิ่ง 10</vt:lpstr>
      <vt:lpstr>ภาพนิ่ง 11</vt:lpstr>
      <vt:lpstr>ภาพนิ่ง 12</vt:lpstr>
      <vt:lpstr>ภาพนิ่ง 13</vt:lpstr>
      <vt:lpstr>Hegelian Dialectic (Georg Wilhelm Friedrich Hegel )  (actually Johann Gottlieb Fichte’s )  THESIS –  ANTITHESIS –  SYNTHESIS  Generally speaking: USA, beginning of the 20th Century:  Classical Music (folk too) – Blues – Pop/Rock</vt:lpstr>
      <vt:lpstr>ภาพนิ่ง 15</vt:lpstr>
      <vt:lpstr>THESIS: THE TRADITIONAL VIEW: ISRAELI IS SEMITIC: REVIVAL</vt:lpstr>
      <vt:lpstr>ภาพนิ่ง 17</vt:lpstr>
      <vt:lpstr>ภาพนิ่ง 18</vt:lpstr>
      <vt:lpstr>ภาพนิ่ง 19</vt:lpstr>
      <vt:lpstr>ANTITHESIS: THE REVISIONIST SCHOOL – ‘THE NEW (HISTORICAL) LINGUISTS’: ISRAELI IS INDO-EUROPEAN: RELEXIFICATION</vt:lpstr>
      <vt:lpstr>ภาพนิ่ง 21</vt:lpstr>
      <vt:lpstr>ภาพนิ่ง 22</vt:lpstr>
      <vt:lpstr>ภาพนิ่ง 23</vt:lpstr>
      <vt:lpstr>SYNTHESIS: ZUCKERMANN’S MODEL:  ISRAELI IS BOTH SEMITIC AND INDO-EUROPEAN: HYBRIDIZATION</vt:lpstr>
      <vt:lpstr>ZUCKERMANN’S HYBRIDIC MODEL</vt:lpstr>
      <vt:lpstr>ภาพนิ่ง 26</vt:lpstr>
      <vt:lpstr>ภาพนิ่ง 27</vt:lpstr>
      <vt:lpstr>ภาพนิ่ง 28</vt:lpstr>
      <vt:lpstr>ภาพนิ่ง 29</vt:lpstr>
      <vt:lpstr>In reality, Revived Hebrew is a hybrid language!  Hybrid Vigour / Non ho studiato ornitologia!</vt:lpstr>
      <vt:lpstr>ภาพนิ่ง 31</vt:lpstr>
      <vt:lpstr>ภาพนิ่ง 32</vt:lpstr>
      <vt:lpstr>ภาพนิ่ง 33</vt:lpstr>
      <vt:lpstr>ภาพนิ่ง 34</vt:lpstr>
      <vt:lpstr>ภาพนิ่ง 35</vt:lpstr>
      <vt:lpstr>ภาพนิ่ง 36</vt:lpstr>
      <vt:lpstr>ภาพนิ่ง 37</vt:lpstr>
      <vt:lpstr>FORMS VERSUS PATTERNS</vt:lpstr>
      <vt:lpstr>ภาพนิ่ง 39</vt:lpstr>
      <vt:lpstr>ภาพนิ่ง 40</vt:lpstr>
      <vt:lpstr>ภาพนิ่ง 41</vt:lpstr>
      <vt:lpstr>THE congruence PRINCIPLE</vt:lpstr>
      <vt:lpstr>The Congruence Principle</vt:lpstr>
      <vt:lpstr>ภาพนิ่ง 44</vt:lpstr>
      <vt:lpstr>The Congruence Principle</vt:lpstr>
      <vt:lpstr>The Congruence Principle</vt:lpstr>
      <vt:lpstr>The Congruence Principle</vt:lpstr>
      <vt:lpstr>The Congruence Principle</vt:lpstr>
      <vt:lpstr>‘PHONO-SEMANTIC MATCHING’ (PSM, Zuckermann 2003)</vt:lpstr>
      <vt:lpstr>ภาพนิ่ง 50</vt:lpstr>
      <vt:lpstr>ภาพนิ่ง 51</vt:lpstr>
      <vt:lpstr>Calquing</vt:lpstr>
      <vt:lpstr>Calquing</vt:lpstr>
      <vt:lpstr>Horizontal Gene Transfer  </vt:lpstr>
      <vt:lpstr>Horizontal Gene Transfer  </vt:lpstr>
      <vt:lpstr>Horizontal Gene Transfer  </vt:lpstr>
      <vt:lpstr>Stammbaum (Family Tree)</vt:lpstr>
      <vt:lpstr>Horizontal Gene Transfer:  Ruthlessly Rootless Verb-Templates in Israeli</vt:lpstr>
      <vt:lpstr>Horizontal Gene Transfer: A New Adjective Template in Israeli (from Arabic)</vt:lpstr>
      <vt:lpstr>ภาพนิ่ง 60</vt:lpstr>
      <vt:lpstr>The Founder Principle</vt:lpstr>
      <vt:lpstr>THE FOUNDER PRINCIPLE</vt:lpstr>
      <vt:lpstr>ภาพนิ่ง 63</vt:lpstr>
      <vt:lpstr>ภาพนิ่ง 64</vt:lpstr>
      <vt:lpstr>ภาพนิ่ง 65</vt:lpstr>
      <vt:lpstr>ภาพนิ่ง 66</vt:lpstr>
      <vt:lpstr>MORPHOLOGY</vt:lpstr>
      <vt:lpstr>MORPHOLOGY</vt:lpstr>
      <vt:lpstr>SYNTAX</vt:lpstr>
      <vt:lpstr>The Founder Principle</vt:lpstr>
      <vt:lpstr>Cf.</vt:lpstr>
      <vt:lpstr>THE PERVASIVE IMPACT OF YIDDISH AND ‘STANDARD AVERAGE EUROPEAN’ ON ISRAELI (SELECTION)</vt:lpstr>
      <vt:lpstr>Cf. Hawai’i</vt:lpstr>
      <vt:lpstr>Cf. Emblematicity rather than Authenticity</vt:lpstr>
      <vt:lpstr>ภาพนิ่ง 75</vt:lpstr>
      <vt:lpstr>Network of Life in  Te Reo Māori  Revitalization   </vt:lpstr>
      <vt:lpstr>ภาพนิ่ง 77</vt:lpstr>
      <vt:lpstr>Horizontal Gene Transfer in Te Reo Māori: Pronunciation of Māori /i/ and /e/ by young females – as a reflection of New Zealand English</vt:lpstr>
      <vt:lpstr>Shift happens (among women)  </vt:lpstr>
      <vt:lpstr>Shift happens (among children)  </vt:lpstr>
      <vt:lpstr>Shift happens (among women)  </vt:lpstr>
      <vt:lpstr>Shift happens (among women)  </vt:lpstr>
      <vt:lpstr>ภาพนิ่ง 83</vt:lpstr>
      <vt:lpstr>PROPOSED PERIODIZATION OF HEBREW AND ISRAELI (Zuckermann 2000) </vt:lpstr>
      <vt:lpstr>ภาพนิ่ง 85</vt:lpstr>
      <vt:lpstr>ภาพนิ่ง 86</vt:lpstr>
      <vt:lpstr>ภาพนิ่ง 87</vt:lpstr>
      <vt:lpstr>ภาพนิ่ง 88</vt:lpstr>
      <vt:lpstr>ภาพนิ่ง 89</vt:lpstr>
      <vt:lpstr>ภาพนิ่ง 90</vt:lpstr>
      <vt:lpstr>ภาพนิ่ง 91</vt:lpstr>
    </vt:vector>
  </TitlesOfParts>
  <Company>The University of Adelaide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Prof Zuckermann</dc:creator>
  <cp:lastModifiedBy>Corporate Edition</cp:lastModifiedBy>
  <cp:revision>69</cp:revision>
  <dcterms:created xsi:type="dcterms:W3CDTF">2014-10-07T01:09:58Z</dcterms:created>
  <dcterms:modified xsi:type="dcterms:W3CDTF">2018-11-08T04:50:32Z</dcterms:modified>
</cp:coreProperties>
</file>