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15"/>
  </p:notesMasterIdLst>
  <p:sldIdLst>
    <p:sldId id="386" r:id="rId2"/>
    <p:sldId id="424" r:id="rId3"/>
    <p:sldId id="437" r:id="rId4"/>
    <p:sldId id="436" r:id="rId5"/>
    <p:sldId id="393" r:id="rId6"/>
    <p:sldId id="387" r:id="rId7"/>
    <p:sldId id="418" r:id="rId8"/>
    <p:sldId id="430" r:id="rId9"/>
    <p:sldId id="431" r:id="rId10"/>
    <p:sldId id="434" r:id="rId11"/>
    <p:sldId id="433" r:id="rId12"/>
    <p:sldId id="432" r:id="rId13"/>
    <p:sldId id="435"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CC99"/>
    <a:srgbClr val="009999"/>
    <a:srgbClr val="5F5F5F"/>
    <a:srgbClr val="C0C0C0"/>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91" autoAdjust="0"/>
    <p:restoredTop sz="83121" autoAdjust="0"/>
  </p:normalViewPr>
  <p:slideViewPr>
    <p:cSldViewPr>
      <p:cViewPr varScale="1">
        <p:scale>
          <a:sx n="71" d="100"/>
          <a:sy n="71" d="100"/>
        </p:scale>
        <p:origin x="642" y="60"/>
      </p:cViewPr>
      <p:guideLst>
        <p:guide orient="horz" pos="2160"/>
        <p:guide pos="2880"/>
      </p:guideLst>
    </p:cSldViewPr>
  </p:slideViewPr>
  <p:outlineViewPr>
    <p:cViewPr>
      <p:scale>
        <a:sx n="33" d="100"/>
        <a:sy n="33" d="100"/>
      </p:scale>
      <p:origin x="0" y="-3120"/>
    </p:cViewPr>
  </p:outlineViewPr>
  <p:notesTextViewPr>
    <p:cViewPr>
      <p:scale>
        <a:sx n="1" d="1"/>
        <a:sy n="1" d="1"/>
      </p:scale>
      <p:origin x="0" y="0"/>
    </p:cViewPr>
  </p:notesTextViewPr>
  <p:sorterViewPr>
    <p:cViewPr>
      <p:scale>
        <a:sx n="100" d="100"/>
        <a:sy n="100" d="100"/>
      </p:scale>
      <p:origin x="0" y="-1950"/>
    </p:cViewPr>
  </p:sorterViewPr>
  <p:notesViewPr>
    <p:cSldViewPr>
      <p:cViewPr varScale="1">
        <p:scale>
          <a:sx n="64" d="100"/>
          <a:sy n="64" d="100"/>
        </p:scale>
        <p:origin x="16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CBC348-9F3E-4A49-9C35-26BF8FD98197}" type="datetimeFigureOut">
              <a:rPr lang="he-IL" smtClean="0"/>
              <a:t>ה'/סיון/תשע"ט</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38E94BB-C705-490B-AB95-2CF063C4CEBA}" type="slidenum">
              <a:rPr lang="he-IL" smtClean="0"/>
              <a:t>‹#›</a:t>
            </a:fld>
            <a:endParaRPr lang="he-IL"/>
          </a:p>
        </p:txBody>
      </p:sp>
    </p:spTree>
    <p:extLst>
      <p:ext uri="{BB962C8B-B14F-4D97-AF65-F5344CB8AC3E}">
        <p14:creationId xmlns:p14="http://schemas.microsoft.com/office/powerpoint/2010/main" val="10810717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1</a:t>
            </a:fld>
            <a:endParaRPr lang="he-IL"/>
          </a:p>
        </p:txBody>
      </p:sp>
    </p:spTree>
    <p:extLst>
      <p:ext uri="{BB962C8B-B14F-4D97-AF65-F5344CB8AC3E}">
        <p14:creationId xmlns:p14="http://schemas.microsoft.com/office/powerpoint/2010/main" val="69995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10</a:t>
            </a:fld>
            <a:endParaRPr lang="he-IL"/>
          </a:p>
        </p:txBody>
      </p:sp>
    </p:spTree>
    <p:extLst>
      <p:ext uri="{BB962C8B-B14F-4D97-AF65-F5344CB8AC3E}">
        <p14:creationId xmlns:p14="http://schemas.microsoft.com/office/powerpoint/2010/main" val="374339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11</a:t>
            </a:fld>
            <a:endParaRPr lang="he-IL"/>
          </a:p>
        </p:txBody>
      </p:sp>
    </p:spTree>
    <p:extLst>
      <p:ext uri="{BB962C8B-B14F-4D97-AF65-F5344CB8AC3E}">
        <p14:creationId xmlns:p14="http://schemas.microsoft.com/office/powerpoint/2010/main" val="284978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12</a:t>
            </a:fld>
            <a:endParaRPr lang="he-IL"/>
          </a:p>
        </p:txBody>
      </p:sp>
    </p:spTree>
    <p:extLst>
      <p:ext uri="{BB962C8B-B14F-4D97-AF65-F5344CB8AC3E}">
        <p14:creationId xmlns:p14="http://schemas.microsoft.com/office/powerpoint/2010/main" val="263284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13</a:t>
            </a:fld>
            <a:endParaRPr lang="he-IL"/>
          </a:p>
        </p:txBody>
      </p:sp>
    </p:spTree>
    <p:extLst>
      <p:ext uri="{BB962C8B-B14F-4D97-AF65-F5344CB8AC3E}">
        <p14:creationId xmlns:p14="http://schemas.microsoft.com/office/powerpoint/2010/main" val="239720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2</a:t>
            </a:fld>
            <a:endParaRPr lang="he-IL"/>
          </a:p>
        </p:txBody>
      </p:sp>
    </p:spTree>
    <p:extLst>
      <p:ext uri="{BB962C8B-B14F-4D97-AF65-F5344CB8AC3E}">
        <p14:creationId xmlns:p14="http://schemas.microsoft.com/office/powerpoint/2010/main" val="305452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3</a:t>
            </a:fld>
            <a:endParaRPr lang="he-IL"/>
          </a:p>
        </p:txBody>
      </p:sp>
    </p:spTree>
    <p:extLst>
      <p:ext uri="{BB962C8B-B14F-4D97-AF65-F5344CB8AC3E}">
        <p14:creationId xmlns:p14="http://schemas.microsoft.com/office/powerpoint/2010/main" val="306496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4</a:t>
            </a:fld>
            <a:endParaRPr lang="he-IL"/>
          </a:p>
        </p:txBody>
      </p:sp>
    </p:spTree>
    <p:extLst>
      <p:ext uri="{BB962C8B-B14F-4D97-AF65-F5344CB8AC3E}">
        <p14:creationId xmlns:p14="http://schemas.microsoft.com/office/powerpoint/2010/main" val="129464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B38E94BB-C705-490B-AB95-2CF063C4CEBA}" type="slidenum">
              <a:rPr lang="he-IL" smtClean="0"/>
              <a:t>5</a:t>
            </a:fld>
            <a:endParaRPr lang="he-IL"/>
          </a:p>
        </p:txBody>
      </p:sp>
    </p:spTree>
    <p:extLst>
      <p:ext uri="{BB962C8B-B14F-4D97-AF65-F5344CB8AC3E}">
        <p14:creationId xmlns:p14="http://schemas.microsoft.com/office/powerpoint/2010/main" val="37935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6</a:t>
            </a:fld>
            <a:endParaRPr lang="he-IL"/>
          </a:p>
        </p:txBody>
      </p:sp>
    </p:spTree>
    <p:extLst>
      <p:ext uri="{BB962C8B-B14F-4D97-AF65-F5344CB8AC3E}">
        <p14:creationId xmlns:p14="http://schemas.microsoft.com/office/powerpoint/2010/main" val="162730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7</a:t>
            </a:fld>
            <a:endParaRPr lang="he-IL"/>
          </a:p>
        </p:txBody>
      </p:sp>
    </p:spTree>
    <p:extLst>
      <p:ext uri="{BB962C8B-B14F-4D97-AF65-F5344CB8AC3E}">
        <p14:creationId xmlns:p14="http://schemas.microsoft.com/office/powerpoint/2010/main" val="60594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8</a:t>
            </a:fld>
            <a:endParaRPr lang="he-IL"/>
          </a:p>
        </p:txBody>
      </p:sp>
    </p:spTree>
    <p:extLst>
      <p:ext uri="{BB962C8B-B14F-4D97-AF65-F5344CB8AC3E}">
        <p14:creationId xmlns:p14="http://schemas.microsoft.com/office/powerpoint/2010/main" val="303800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38E94BB-C705-490B-AB95-2CF063C4CEBA}" type="slidenum">
              <a:rPr lang="he-IL" smtClean="0"/>
              <a:t>9</a:t>
            </a:fld>
            <a:endParaRPr lang="he-IL"/>
          </a:p>
        </p:txBody>
      </p:sp>
    </p:spTree>
    <p:extLst>
      <p:ext uri="{BB962C8B-B14F-4D97-AF65-F5344CB8AC3E}">
        <p14:creationId xmlns:p14="http://schemas.microsoft.com/office/powerpoint/2010/main" val="342676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17" name="Footer Placeholder 16"/>
          <p:cNvSpPr>
            <a:spLocks noGrp="1"/>
          </p:cNvSpPr>
          <p:nvPr>
            <p:ph type="ftr" sz="quarter" idx="11"/>
          </p:nvPr>
        </p:nvSpPr>
        <p:spPr/>
        <p:txBody>
          <a:bodyPr/>
          <a:lstStyle/>
          <a:p>
            <a:endParaRPr lang="he-IL"/>
          </a:p>
        </p:txBody>
      </p:sp>
      <p:sp>
        <p:nvSpPr>
          <p:cNvPr id="29" name="Slide Number Placeholder 28"/>
          <p:cNvSpPr>
            <a:spLocks noGrp="1"/>
          </p:cNvSpPr>
          <p:nvPr>
            <p:ph type="sldNum" sz="quarter" idx="12"/>
          </p:nvPr>
        </p:nvSpPr>
        <p:spPr/>
        <p:txBody>
          <a:bodyPr/>
          <a:lstStyle/>
          <a:p>
            <a:fld id="{070E82A7-20BB-4ED2-AA5F-495FB9CC327B}" type="slidenum">
              <a:rPr lang="he-IL" smtClean="0"/>
              <a:t>‹#›</a:t>
            </a:fld>
            <a:endParaRPr lang="he-IL"/>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7924800" y="6416675"/>
            <a:ext cx="762000" cy="365125"/>
          </a:xfrm>
        </p:spPr>
        <p:txBody>
          <a:bodyPr/>
          <a:lstStyle/>
          <a:p>
            <a:fld id="{070E82A7-20BB-4ED2-AA5F-495FB9CC327B}"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725F96-CC03-4F66-936B-DC54116741FA}" type="datetimeFigureOut">
              <a:rPr lang="he-IL" smtClean="0"/>
              <a:t>ה'/סיון/תשע"ט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70E82A7-20BB-4ED2-AA5F-495FB9CC327B}"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725F96-CC03-4F66-936B-DC54116741FA}" type="datetimeFigureOut">
              <a:rPr lang="he-IL" smtClean="0"/>
              <a:t>ה'/סיון/תשע"ט</a:t>
            </a:fld>
            <a:endParaRPr lang="he-I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e-I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0E82A7-20BB-4ED2-AA5F-495FB9CC327B}"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6119" y="5714301"/>
            <a:ext cx="1884842" cy="720080"/>
          </a:xfrm>
        </p:spPr>
        <p:txBody>
          <a:bodyPr>
            <a:noAutofit/>
          </a:bodyPr>
          <a:lstStyle/>
          <a:p>
            <a:pPr algn="l"/>
            <a:endParaRPr lang="en-US" sz="1500" dirty="0">
              <a:solidFill>
                <a:schemeClr val="bg1"/>
              </a:solidFill>
              <a:latin typeface="Bauhaus 93" panose="04030905020B02020C02" pitchFamily="82" charset="0"/>
            </a:endParaRPr>
          </a:p>
          <a:p>
            <a:pPr algn="l"/>
            <a:r>
              <a:rPr lang="en-US" sz="1800" dirty="0">
                <a:solidFill>
                  <a:schemeClr val="bg1"/>
                </a:solidFill>
                <a:latin typeface="Bauhaus 93" panose="04030905020B02020C02" pitchFamily="82" charset="0"/>
              </a:rPr>
              <a:t>Jonatan Meir </a:t>
            </a:r>
          </a:p>
        </p:txBody>
      </p:sp>
      <p:pic>
        <p:nvPicPr>
          <p:cNvPr id="4" name="Picture 3">
            <a:extLst>
              <a:ext uri="{FF2B5EF4-FFF2-40B4-BE49-F238E27FC236}">
                <a16:creationId xmlns:a16="http://schemas.microsoft.com/office/drawing/2014/main" id="{E69F11C9-A439-490D-990C-32222DB498B9}"/>
              </a:ext>
            </a:extLst>
          </p:cNvPr>
          <p:cNvPicPr>
            <a:picLocks noChangeAspect="1"/>
          </p:cNvPicPr>
          <p:nvPr/>
        </p:nvPicPr>
        <p:blipFill>
          <a:blip r:embed="rId3"/>
          <a:stretch>
            <a:fillRect/>
          </a:stretch>
        </p:blipFill>
        <p:spPr>
          <a:xfrm>
            <a:off x="1933989" y="3256741"/>
            <a:ext cx="5276021" cy="344517"/>
          </a:xfrm>
          <a:prstGeom prst="rect">
            <a:avLst/>
          </a:prstGeom>
        </p:spPr>
      </p:pic>
      <p:pic>
        <p:nvPicPr>
          <p:cNvPr id="8" name="Picture 7">
            <a:extLst>
              <a:ext uri="{FF2B5EF4-FFF2-40B4-BE49-F238E27FC236}">
                <a16:creationId xmlns:a16="http://schemas.microsoft.com/office/drawing/2014/main" id="{6816E240-27F8-4404-91C5-1B9C532B0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92719"/>
            <a:ext cx="4250135" cy="5852160"/>
          </a:xfrm>
          <a:prstGeom prst="rect">
            <a:avLst/>
          </a:prstGeom>
        </p:spPr>
      </p:pic>
      <p:sp>
        <p:nvSpPr>
          <p:cNvPr id="6" name="Rectangle 5">
            <a:extLst>
              <a:ext uri="{FF2B5EF4-FFF2-40B4-BE49-F238E27FC236}">
                <a16:creationId xmlns:a16="http://schemas.microsoft.com/office/drawing/2014/main" id="{6DB91594-2D52-4B4D-95BA-43B3427626CD}"/>
              </a:ext>
            </a:extLst>
          </p:cNvPr>
          <p:cNvSpPr/>
          <p:nvPr/>
        </p:nvSpPr>
        <p:spPr>
          <a:xfrm>
            <a:off x="389427" y="377530"/>
            <a:ext cx="2220480" cy="371640"/>
          </a:xfrm>
          <a:prstGeom prst="rect">
            <a:avLst/>
          </a:prstGeom>
        </p:spPr>
        <p:txBody>
          <a:bodyPr wrap="none">
            <a:spAutoFit/>
          </a:bodyPr>
          <a:lstStyle/>
          <a:p>
            <a:pPr algn="ctr">
              <a:lnSpc>
                <a:spcPct val="107000"/>
              </a:lnSpc>
              <a:spcAft>
                <a:spcPts val="800"/>
              </a:spcAft>
            </a:pPr>
            <a:r>
              <a:rPr lang="en-US" dirty="0">
                <a:latin typeface="Bauhaus 93" panose="04030905020B02020C02" pitchFamily="82" charset="0"/>
                <a:ea typeface="Yu Mincho" panose="02020400000000000000" pitchFamily="18" charset="-128"/>
                <a:cs typeface="Arial" panose="020B0604020202020204" pitchFamily="34" charset="0"/>
              </a:rPr>
              <a:t>The Renaissance of </a:t>
            </a:r>
          </a:p>
        </p:txBody>
      </p:sp>
      <p:sp>
        <p:nvSpPr>
          <p:cNvPr id="7" name="Rectangle 6">
            <a:extLst>
              <a:ext uri="{FF2B5EF4-FFF2-40B4-BE49-F238E27FC236}">
                <a16:creationId xmlns:a16="http://schemas.microsoft.com/office/drawing/2014/main" id="{19937835-C263-4BE0-A2FB-30305303AF7D}"/>
              </a:ext>
            </a:extLst>
          </p:cNvPr>
          <p:cNvSpPr/>
          <p:nvPr/>
        </p:nvSpPr>
        <p:spPr>
          <a:xfrm flipH="1">
            <a:off x="407753" y="749170"/>
            <a:ext cx="360040" cy="5685211"/>
          </a:xfrm>
          <a:prstGeom prst="rect">
            <a:avLst/>
          </a:prstGeom>
        </p:spPr>
        <p:txBody>
          <a:bodyPr wrap="square">
            <a:spAutoFit/>
          </a:bodyPr>
          <a:lstStyle/>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H</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A</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B</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A</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D</a:t>
            </a:r>
            <a:endParaRPr lang="en-US" sz="1900" dirty="0">
              <a:latin typeface="Times New Roman" panose="02020603050405020304" pitchFamily="18" charset="0"/>
              <a:ea typeface="Yu Mincho" panose="02020400000000000000" pitchFamily="18" charset="-128"/>
              <a:cs typeface="Arial" panose="020B0604020202020204" pitchFamily="34" charset="0"/>
            </a:endParaRPr>
          </a:p>
          <a:p>
            <a:pPr algn="ctr">
              <a:lnSpc>
                <a:spcPct val="107000"/>
              </a:lnSpc>
              <a:spcAft>
                <a:spcPts val="800"/>
              </a:spcAft>
            </a:pPr>
            <a:endParaRPr lang="en-US" sz="1900" dirty="0">
              <a:latin typeface="Bauhaus 93" panose="04030905020B02020C02" pitchFamily="82" charset="0"/>
              <a:ea typeface="Yu Mincho" panose="02020400000000000000" pitchFamily="18" charset="-128"/>
              <a:cs typeface="Arial" panose="020B0604020202020204" pitchFamily="34" charset="0"/>
            </a:endParaRP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HA</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S</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I</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D</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I</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S</a:t>
            </a:r>
          </a:p>
          <a:p>
            <a:pPr algn="ctr">
              <a:lnSpc>
                <a:spcPct val="107000"/>
              </a:lnSpc>
              <a:spcAft>
                <a:spcPts val="800"/>
              </a:spcAft>
            </a:pPr>
            <a:r>
              <a:rPr lang="en-US" sz="1900" dirty="0">
                <a:latin typeface="Bauhaus 93" panose="04030905020B02020C02" pitchFamily="82" charset="0"/>
                <a:ea typeface="Yu Mincho" panose="02020400000000000000" pitchFamily="18" charset="-128"/>
                <a:cs typeface="Arial" panose="020B0604020202020204" pitchFamily="34" charset="0"/>
              </a:rPr>
              <a:t>M</a:t>
            </a:r>
          </a:p>
        </p:txBody>
      </p:sp>
    </p:spTree>
    <p:extLst>
      <p:ext uri="{BB962C8B-B14F-4D97-AF65-F5344CB8AC3E}">
        <p14:creationId xmlns:p14="http://schemas.microsoft.com/office/powerpoint/2010/main" val="47952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sp>
        <p:nvSpPr>
          <p:cNvPr id="4" name="TextBox 3">
            <a:extLst>
              <a:ext uri="{FF2B5EF4-FFF2-40B4-BE49-F238E27FC236}">
                <a16:creationId xmlns:a16="http://schemas.microsoft.com/office/drawing/2014/main" id="{52DDA8B3-1109-4ECE-93D1-1BEBEF270DE0}"/>
              </a:ext>
            </a:extLst>
          </p:cNvPr>
          <p:cNvSpPr txBox="1"/>
          <p:nvPr/>
        </p:nvSpPr>
        <p:spPr>
          <a:xfrm>
            <a:off x="33381" y="70121"/>
            <a:ext cx="2452916" cy="369332"/>
          </a:xfrm>
          <a:prstGeom prst="rect">
            <a:avLst/>
          </a:prstGeom>
          <a:noFill/>
        </p:spPr>
        <p:txBody>
          <a:bodyPr wrap="none" rtlCol="0">
            <a:spAutoFit/>
          </a:bodyPr>
          <a:lstStyle/>
          <a:p>
            <a:r>
              <a:rPr lang="en-US" dirty="0"/>
              <a:t>Messianism 1940-1945</a:t>
            </a:r>
          </a:p>
        </p:txBody>
      </p:sp>
      <p:pic>
        <p:nvPicPr>
          <p:cNvPr id="3" name="Picture 2">
            <a:extLst>
              <a:ext uri="{FF2B5EF4-FFF2-40B4-BE49-F238E27FC236}">
                <a16:creationId xmlns:a16="http://schemas.microsoft.com/office/drawing/2014/main" id="{BAB117CC-FE8C-4D06-A693-29130239381D}"/>
              </a:ext>
            </a:extLst>
          </p:cNvPr>
          <p:cNvPicPr>
            <a:picLocks noChangeAspect="1"/>
          </p:cNvPicPr>
          <p:nvPr/>
        </p:nvPicPr>
        <p:blipFill>
          <a:blip r:embed="rId3"/>
          <a:stretch>
            <a:fillRect/>
          </a:stretch>
        </p:blipFill>
        <p:spPr>
          <a:xfrm>
            <a:off x="1403648" y="439453"/>
            <a:ext cx="6912768" cy="6360058"/>
          </a:xfrm>
          <a:prstGeom prst="rect">
            <a:avLst/>
          </a:prstGeom>
        </p:spPr>
      </p:pic>
    </p:spTree>
    <p:extLst>
      <p:ext uri="{BB962C8B-B14F-4D97-AF65-F5344CB8AC3E}">
        <p14:creationId xmlns:p14="http://schemas.microsoft.com/office/powerpoint/2010/main" val="70620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sp>
        <p:nvSpPr>
          <p:cNvPr id="4" name="TextBox 3">
            <a:extLst>
              <a:ext uri="{FF2B5EF4-FFF2-40B4-BE49-F238E27FC236}">
                <a16:creationId xmlns:a16="http://schemas.microsoft.com/office/drawing/2014/main" id="{52DDA8B3-1109-4ECE-93D1-1BEBEF270DE0}"/>
              </a:ext>
            </a:extLst>
          </p:cNvPr>
          <p:cNvSpPr txBox="1"/>
          <p:nvPr/>
        </p:nvSpPr>
        <p:spPr>
          <a:xfrm>
            <a:off x="63362" y="116632"/>
            <a:ext cx="2452916" cy="369332"/>
          </a:xfrm>
          <a:prstGeom prst="rect">
            <a:avLst/>
          </a:prstGeom>
          <a:noFill/>
        </p:spPr>
        <p:txBody>
          <a:bodyPr wrap="none" rtlCol="0">
            <a:spAutoFit/>
          </a:bodyPr>
          <a:lstStyle/>
          <a:p>
            <a:r>
              <a:rPr lang="en-US" dirty="0"/>
              <a:t>Messianism 1940-1945</a:t>
            </a:r>
          </a:p>
        </p:txBody>
      </p:sp>
      <p:pic>
        <p:nvPicPr>
          <p:cNvPr id="3" name="Picture 2">
            <a:extLst>
              <a:ext uri="{FF2B5EF4-FFF2-40B4-BE49-F238E27FC236}">
                <a16:creationId xmlns:a16="http://schemas.microsoft.com/office/drawing/2014/main" id="{DDF42C8B-957F-4517-BB5B-2C79F03FF6B7}"/>
              </a:ext>
            </a:extLst>
          </p:cNvPr>
          <p:cNvPicPr>
            <a:picLocks noChangeAspect="1"/>
          </p:cNvPicPr>
          <p:nvPr/>
        </p:nvPicPr>
        <p:blipFill>
          <a:blip r:embed="rId3"/>
          <a:stretch>
            <a:fillRect/>
          </a:stretch>
        </p:blipFill>
        <p:spPr>
          <a:xfrm>
            <a:off x="1187624" y="581905"/>
            <a:ext cx="7359189" cy="5969075"/>
          </a:xfrm>
          <a:prstGeom prst="rect">
            <a:avLst/>
          </a:prstGeom>
        </p:spPr>
      </p:pic>
    </p:spTree>
    <p:extLst>
      <p:ext uri="{BB962C8B-B14F-4D97-AF65-F5344CB8AC3E}">
        <p14:creationId xmlns:p14="http://schemas.microsoft.com/office/powerpoint/2010/main" val="22271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pic>
        <p:nvPicPr>
          <p:cNvPr id="6" name="Picture 5">
            <a:extLst>
              <a:ext uri="{FF2B5EF4-FFF2-40B4-BE49-F238E27FC236}">
                <a16:creationId xmlns:a16="http://schemas.microsoft.com/office/drawing/2014/main" id="{DAA692C3-4623-470A-B7C3-358309082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72" y="0"/>
            <a:ext cx="8157255" cy="6858000"/>
          </a:xfrm>
          <a:prstGeom prst="rect">
            <a:avLst/>
          </a:prstGeom>
        </p:spPr>
      </p:pic>
    </p:spTree>
    <p:extLst>
      <p:ext uri="{BB962C8B-B14F-4D97-AF65-F5344CB8AC3E}">
        <p14:creationId xmlns:p14="http://schemas.microsoft.com/office/powerpoint/2010/main" val="50065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pic>
        <p:nvPicPr>
          <p:cNvPr id="5" name="Picture 4">
            <a:extLst>
              <a:ext uri="{FF2B5EF4-FFF2-40B4-BE49-F238E27FC236}">
                <a16:creationId xmlns:a16="http://schemas.microsoft.com/office/drawing/2014/main" id="{FA6BFDF4-4C02-48A4-BB96-4BD419BC6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44367"/>
            <a:ext cx="9144000" cy="6096000"/>
          </a:xfrm>
          <a:prstGeom prst="rect">
            <a:avLst/>
          </a:prstGeom>
        </p:spPr>
      </p:pic>
    </p:spTree>
    <p:extLst>
      <p:ext uri="{BB962C8B-B14F-4D97-AF65-F5344CB8AC3E}">
        <p14:creationId xmlns:p14="http://schemas.microsoft.com/office/powerpoint/2010/main" val="395987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flipV="1">
            <a:off x="-1393534" y="2951707"/>
            <a:ext cx="5040560" cy="648072"/>
          </a:xfrm>
        </p:spPr>
        <p:txBody>
          <a:bodyPr>
            <a:noAutofit/>
          </a:bodyPr>
          <a:lstStyle/>
          <a:p>
            <a:pPr>
              <a:spcBef>
                <a:spcPts val="600"/>
              </a:spcBef>
            </a:pPr>
            <a:r>
              <a:rPr lang="en-US" sz="2000" b="0" dirty="0">
                <a:solidFill>
                  <a:schemeClr val="bg1"/>
                </a:solidFill>
                <a:effectLst/>
              </a:rPr>
              <a:t>‎</a:t>
            </a:r>
            <a:r>
              <a:rPr lang="en-US" sz="2000" b="0" dirty="0">
                <a:solidFill>
                  <a:schemeClr val="bg1"/>
                </a:solidFill>
                <a:effectLst/>
                <a:latin typeface="Book Antiqua" panose="02040602050305030304" pitchFamily="18" charset="0"/>
              </a:rPr>
              <a:t> HABAD</a:t>
            </a:r>
            <a:br>
              <a:rPr lang="en-US" sz="2000" b="0" dirty="0">
                <a:solidFill>
                  <a:schemeClr val="bg1"/>
                </a:solidFill>
                <a:effectLst/>
                <a:latin typeface="Book Antiqua" panose="02040602050305030304" pitchFamily="18" charset="0"/>
              </a:rPr>
            </a:br>
            <a:endParaRPr lang="he-IL" sz="2000" dirty="0">
              <a:solidFill>
                <a:schemeClr val="bg1"/>
              </a:solidFill>
            </a:endParaRPr>
          </a:p>
        </p:txBody>
      </p:sp>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grpSp>
        <p:nvGrpSpPr>
          <p:cNvPr id="6" name="Group 4">
            <a:extLst>
              <a:ext uri="{FF2B5EF4-FFF2-40B4-BE49-F238E27FC236}">
                <a16:creationId xmlns:a16="http://schemas.microsoft.com/office/drawing/2014/main" id="{6A48460B-0831-4850-B573-FF32F07FAD1E}"/>
              </a:ext>
            </a:extLst>
          </p:cNvPr>
          <p:cNvGrpSpPr>
            <a:grpSpLocks noChangeAspect="1"/>
          </p:cNvGrpSpPr>
          <p:nvPr/>
        </p:nvGrpSpPr>
        <p:grpSpPr bwMode="auto">
          <a:xfrm>
            <a:off x="0" y="158750"/>
            <a:ext cx="9144000" cy="6540500"/>
            <a:chOff x="0" y="100"/>
            <a:chExt cx="5760" cy="4120"/>
          </a:xfrm>
        </p:grpSpPr>
        <p:sp>
          <p:nvSpPr>
            <p:cNvPr id="7" name="AutoShape 3">
              <a:extLst>
                <a:ext uri="{FF2B5EF4-FFF2-40B4-BE49-F238E27FC236}">
                  <a16:creationId xmlns:a16="http://schemas.microsoft.com/office/drawing/2014/main" id="{C8E97137-538C-4E55-BBFB-C8EB00A35749}"/>
                </a:ext>
              </a:extLst>
            </p:cNvPr>
            <p:cNvSpPr>
              <a:spLocks noChangeAspect="1" noChangeArrowheads="1" noTextEdit="1"/>
            </p:cNvSpPr>
            <p:nvPr/>
          </p:nvSpPr>
          <p:spPr bwMode="auto">
            <a:xfrm>
              <a:off x="0" y="100"/>
              <a:ext cx="5760" cy="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2134B4E9-A862-4010-9F1D-60F89BD7E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
              <a:ext cx="5765" cy="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7565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flipV="1">
            <a:off x="-1393534" y="2951707"/>
            <a:ext cx="5040560" cy="648072"/>
          </a:xfrm>
        </p:spPr>
        <p:txBody>
          <a:bodyPr>
            <a:noAutofit/>
          </a:bodyPr>
          <a:lstStyle/>
          <a:p>
            <a:pPr>
              <a:spcBef>
                <a:spcPts val="600"/>
              </a:spcBef>
            </a:pPr>
            <a:r>
              <a:rPr lang="en-US" sz="2000" b="0" dirty="0">
                <a:solidFill>
                  <a:schemeClr val="bg1"/>
                </a:solidFill>
                <a:effectLst/>
              </a:rPr>
              <a:t>‎</a:t>
            </a:r>
            <a:r>
              <a:rPr lang="en-US" sz="2000" b="0" dirty="0">
                <a:solidFill>
                  <a:schemeClr val="bg1"/>
                </a:solidFill>
                <a:effectLst/>
                <a:latin typeface="Book Antiqua" panose="02040602050305030304" pitchFamily="18" charset="0"/>
              </a:rPr>
              <a:t> HABAD</a:t>
            </a:r>
            <a:br>
              <a:rPr lang="en-US" sz="2000" b="0" dirty="0">
                <a:solidFill>
                  <a:schemeClr val="bg1"/>
                </a:solidFill>
                <a:effectLst/>
                <a:latin typeface="Book Antiqua" panose="02040602050305030304" pitchFamily="18" charset="0"/>
              </a:rPr>
            </a:br>
            <a:endParaRPr lang="he-IL" sz="2000" dirty="0">
              <a:solidFill>
                <a:schemeClr val="bg1"/>
              </a:solidFill>
            </a:endParaRPr>
          </a:p>
        </p:txBody>
      </p:sp>
      <p:sp>
        <p:nvSpPr>
          <p:cNvPr id="8" name="Rectangle 7">
            <a:extLst>
              <a:ext uri="{FF2B5EF4-FFF2-40B4-BE49-F238E27FC236}">
                <a16:creationId xmlns:a16="http://schemas.microsoft.com/office/drawing/2014/main" id="{BA7CE1E0-EE3A-4CAF-ADD6-7F0E9C280F93}"/>
              </a:ext>
            </a:extLst>
          </p:cNvPr>
          <p:cNvSpPr/>
          <p:nvPr/>
        </p:nvSpPr>
        <p:spPr>
          <a:xfrm>
            <a:off x="1475656" y="29888"/>
            <a:ext cx="6840760" cy="1631216"/>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r>
              <a:rPr lang="en-US" sz="2000" dirty="0">
                <a:latin typeface="Garamond" panose="02020404030301010803" pitchFamily="18" charset="0"/>
              </a:rPr>
              <a:t> </a:t>
            </a:r>
          </a:p>
          <a:p>
            <a:pPr algn="l"/>
            <a:endParaRPr lang="en-US" sz="2000" dirty="0">
              <a:latin typeface="Garamond" panose="02020404030301010803" pitchFamily="18" charset="0"/>
            </a:endParaRPr>
          </a:p>
          <a:p>
            <a:pPr algn="l"/>
            <a:r>
              <a:rPr lang="en-US" sz="2000" dirty="0">
                <a:latin typeface="Garamond" panose="02020404030301010803" pitchFamily="18" charset="0"/>
              </a:rPr>
              <a:t>. </a:t>
            </a:r>
          </a:p>
        </p:txBody>
      </p:sp>
      <p:grpSp>
        <p:nvGrpSpPr>
          <p:cNvPr id="4" name="Group 4">
            <a:extLst>
              <a:ext uri="{FF2B5EF4-FFF2-40B4-BE49-F238E27FC236}">
                <a16:creationId xmlns:a16="http://schemas.microsoft.com/office/drawing/2014/main" id="{924F4BF9-1F54-4ACA-AF43-FB40498840CF}"/>
              </a:ext>
            </a:extLst>
          </p:cNvPr>
          <p:cNvGrpSpPr>
            <a:grpSpLocks noChangeAspect="1"/>
          </p:cNvGrpSpPr>
          <p:nvPr/>
        </p:nvGrpSpPr>
        <p:grpSpPr bwMode="auto">
          <a:xfrm>
            <a:off x="0" y="0"/>
            <a:ext cx="9144000" cy="6858000"/>
            <a:chOff x="0" y="0"/>
            <a:chExt cx="5760" cy="4320"/>
          </a:xfrm>
        </p:grpSpPr>
        <p:sp>
          <p:nvSpPr>
            <p:cNvPr id="5" name="AutoShape 3">
              <a:extLst>
                <a:ext uri="{FF2B5EF4-FFF2-40B4-BE49-F238E27FC236}">
                  <a16:creationId xmlns:a16="http://schemas.microsoft.com/office/drawing/2014/main" id="{B50758D6-4F08-4C05-91CC-2308F2E5C3E3}"/>
                </a:ext>
              </a:extLst>
            </p:cNvPr>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5">
              <a:extLst>
                <a:ext uri="{FF2B5EF4-FFF2-40B4-BE49-F238E27FC236}">
                  <a16:creationId xmlns:a16="http://schemas.microsoft.com/office/drawing/2014/main" id="{A4E4A74F-235F-4E2F-B36B-DEE2B9FD0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5" cy="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994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F16DAA-5E8F-49AB-A258-7E4804F349B9}"/>
              </a:ext>
            </a:extLst>
          </p:cNvPr>
          <p:cNvSpPr/>
          <p:nvPr/>
        </p:nvSpPr>
        <p:spPr>
          <a:xfrm>
            <a:off x="4323235" y="404664"/>
            <a:ext cx="4572000" cy="317844"/>
          </a:xfrm>
          <a:prstGeom prst="rect">
            <a:avLst/>
          </a:prstGeom>
        </p:spPr>
        <p:txBody>
          <a:bodyPr>
            <a:spAutoFit/>
          </a:bodyPr>
          <a:lstStyle/>
          <a:p>
            <a:pPr algn="just">
              <a:lnSpc>
                <a:spcPts val="1700"/>
              </a:lnSpc>
            </a:pPr>
            <a:r>
              <a:rPr lang="he-IL" dirty="0">
                <a:latin typeface="Times New Roman" panose="02020603050405020304" pitchFamily="18" charset="0"/>
                <a:ea typeface="Times New Roman" panose="02020603050405020304" pitchFamily="18" charset="0"/>
                <a:cs typeface="FrankRuehl" panose="020E0503060101010101" pitchFamily="34" charset="-79"/>
              </a:rPr>
              <a:t> </a:t>
            </a:r>
            <a:endParaRPr lang="en-US" sz="12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3" name="Content Placeholder 2">
            <a:extLst>
              <a:ext uri="{FF2B5EF4-FFF2-40B4-BE49-F238E27FC236}">
                <a16:creationId xmlns:a16="http://schemas.microsoft.com/office/drawing/2014/main" id="{88212D51-FFEC-4317-BBE7-2F9557B338A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AC84F43-31B2-4646-A6BF-A5C4CE7831AF}"/>
              </a:ext>
            </a:extLst>
          </p:cNvPr>
          <p:cNvPicPr>
            <a:picLocks noChangeAspect="1"/>
          </p:cNvPicPr>
          <p:nvPr/>
        </p:nvPicPr>
        <p:blipFill>
          <a:blip r:embed="rId3"/>
          <a:stretch>
            <a:fillRect/>
          </a:stretch>
        </p:blipFill>
        <p:spPr>
          <a:xfrm>
            <a:off x="272503" y="239764"/>
            <a:ext cx="8414297" cy="6583680"/>
          </a:xfrm>
          <a:prstGeom prst="rect">
            <a:avLst/>
          </a:prstGeom>
        </p:spPr>
      </p:pic>
    </p:spTree>
    <p:extLst>
      <p:ext uri="{BB962C8B-B14F-4D97-AF65-F5344CB8AC3E}">
        <p14:creationId xmlns:p14="http://schemas.microsoft.com/office/powerpoint/2010/main" val="134194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sp>
        <p:nvSpPr>
          <p:cNvPr id="8" name="Rectangle 7">
            <a:extLst>
              <a:ext uri="{FF2B5EF4-FFF2-40B4-BE49-F238E27FC236}">
                <a16:creationId xmlns:a16="http://schemas.microsoft.com/office/drawing/2014/main" id="{BA7CE1E0-EE3A-4CAF-ADD6-7F0E9C280F93}"/>
              </a:ext>
            </a:extLst>
          </p:cNvPr>
          <p:cNvSpPr/>
          <p:nvPr/>
        </p:nvSpPr>
        <p:spPr>
          <a:xfrm>
            <a:off x="467544" y="1196752"/>
            <a:ext cx="8229600" cy="1938992"/>
          </a:xfrm>
          <a:prstGeom prst="rect">
            <a:avLst/>
          </a:prstGeom>
        </p:spPr>
        <p:txBody>
          <a:bodyPr wrap="square">
            <a:spAutoFit/>
          </a:bodyPr>
          <a:lstStyle/>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endParaRPr lang="en-US" sz="2000" dirty="0">
              <a:latin typeface="Garamond" panose="02020404030301010803" pitchFamily="18" charset="0"/>
            </a:endParaRPr>
          </a:p>
          <a:p>
            <a:pPr algn="l"/>
            <a:endParaRPr lang="en-US" sz="2000" dirty="0">
              <a:latin typeface="Garamond" panose="02020404030301010803" pitchFamily="18" charset="0"/>
            </a:endParaRPr>
          </a:p>
        </p:txBody>
      </p:sp>
      <p:sp>
        <p:nvSpPr>
          <p:cNvPr id="3" name="Rectangle 2">
            <a:extLst>
              <a:ext uri="{FF2B5EF4-FFF2-40B4-BE49-F238E27FC236}">
                <a16:creationId xmlns:a16="http://schemas.microsoft.com/office/drawing/2014/main" id="{C3F2604E-1B1C-4857-B359-2323C61A626C}"/>
              </a:ext>
            </a:extLst>
          </p:cNvPr>
          <p:cNvSpPr/>
          <p:nvPr/>
        </p:nvSpPr>
        <p:spPr>
          <a:xfrm>
            <a:off x="8115200" y="6101432"/>
            <a:ext cx="248786" cy="400110"/>
          </a:xfrm>
          <a:prstGeom prst="rect">
            <a:avLst/>
          </a:prstGeom>
        </p:spPr>
        <p:txBody>
          <a:bodyPr wrap="none">
            <a:spAutoFit/>
          </a:bodyPr>
          <a:lstStyle/>
          <a:p>
            <a:pPr lvl="0"/>
            <a:r>
              <a:rPr lang="en-US" sz="2000" dirty="0">
                <a:solidFill>
                  <a:prstClr val="white"/>
                </a:solidFill>
                <a:latin typeface="Garamond" panose="02020404030301010803" pitchFamily="18" charset="0"/>
              </a:rPr>
              <a:t> </a:t>
            </a:r>
            <a:endParaRPr lang="en-US" dirty="0">
              <a:solidFill>
                <a:prstClr val="white"/>
              </a:solidFill>
            </a:endParaRPr>
          </a:p>
        </p:txBody>
      </p:sp>
      <p:pic>
        <p:nvPicPr>
          <p:cNvPr id="5" name="Picture 4">
            <a:extLst>
              <a:ext uri="{FF2B5EF4-FFF2-40B4-BE49-F238E27FC236}">
                <a16:creationId xmlns:a16="http://schemas.microsoft.com/office/drawing/2014/main" id="{A699002E-072A-41CB-95B8-A111F8884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24116" cy="6858000"/>
          </a:xfrm>
          <a:prstGeom prst="rect">
            <a:avLst/>
          </a:prstGeom>
        </p:spPr>
      </p:pic>
      <p:sp>
        <p:nvSpPr>
          <p:cNvPr id="6" name="Rectangle 5">
            <a:extLst>
              <a:ext uri="{FF2B5EF4-FFF2-40B4-BE49-F238E27FC236}">
                <a16:creationId xmlns:a16="http://schemas.microsoft.com/office/drawing/2014/main" id="{CE3B3AB7-98C1-4BAE-9091-8AB751770416}"/>
              </a:ext>
            </a:extLst>
          </p:cNvPr>
          <p:cNvSpPr/>
          <p:nvPr/>
        </p:nvSpPr>
        <p:spPr>
          <a:xfrm>
            <a:off x="6012160" y="273422"/>
            <a:ext cx="1277888" cy="923330"/>
          </a:xfrm>
          <a:prstGeom prst="rect">
            <a:avLst/>
          </a:prstGeom>
        </p:spPr>
        <p:txBody>
          <a:bodyPr wrap="square">
            <a:spAutoFit/>
          </a:bodyPr>
          <a:lstStyle/>
          <a:p>
            <a:r>
              <a:rPr lang="he-IL" dirty="0">
                <a:latin typeface="Guttman Drogolin" panose="02010401010101010101" pitchFamily="2" charset="-79"/>
                <a:cs typeface="Guttman Drogolin" panose="02010401010101010101" pitchFamily="2" charset="-79"/>
              </a:rPr>
              <a:t>הלל </a:t>
            </a:r>
            <a:r>
              <a:rPr lang="he-IL" dirty="0" err="1">
                <a:latin typeface="Guttman Drogolin" panose="02010401010101010101" pitchFamily="2" charset="-79"/>
                <a:cs typeface="Guttman Drogolin" panose="02010401010101010101" pitchFamily="2" charset="-79"/>
              </a:rPr>
              <a:t>צייטלין</a:t>
            </a:r>
            <a:r>
              <a:rPr lang="he-IL" dirty="0">
                <a:latin typeface="Guttman Drogolin" panose="02010401010101010101" pitchFamily="2" charset="-79"/>
                <a:cs typeface="Guttman Drogolin" panose="02010401010101010101" pitchFamily="2" charset="-79"/>
              </a:rPr>
              <a:t> גואל </a:t>
            </a:r>
            <a:r>
              <a:rPr lang="he-IL" dirty="0" err="1">
                <a:latin typeface="Guttman Drogolin" panose="02010401010101010101" pitchFamily="2" charset="-79"/>
                <a:cs typeface="Guttman Drogolin" panose="02010401010101010101" pitchFamily="2" charset="-79"/>
              </a:rPr>
              <a:t>החב"ד</a:t>
            </a:r>
            <a:endParaRPr lang="he-IL" dirty="0">
              <a:latin typeface="Guttman Drogolin" panose="02010401010101010101" pitchFamily="2" charset="-79"/>
              <a:cs typeface="Guttman Drogolin" panose="02010401010101010101" pitchFamily="2" charset="-79"/>
            </a:endParaRPr>
          </a:p>
          <a:p>
            <a:pPr algn="ctr"/>
            <a:r>
              <a:rPr lang="he-IL" dirty="0">
                <a:latin typeface="Guttman Drogolin" panose="02010401010101010101" pitchFamily="2" charset="-79"/>
                <a:cs typeface="Guttman Drogolin" panose="02010401010101010101" pitchFamily="2" charset="-79"/>
              </a:rPr>
              <a:t>(1934)</a:t>
            </a:r>
          </a:p>
        </p:txBody>
      </p:sp>
      <p:sp>
        <p:nvSpPr>
          <p:cNvPr id="7" name="Rectangle 6">
            <a:extLst>
              <a:ext uri="{FF2B5EF4-FFF2-40B4-BE49-F238E27FC236}">
                <a16:creationId xmlns:a16="http://schemas.microsoft.com/office/drawing/2014/main" id="{DBA7611C-DA38-49F7-8DFB-2AC8571DE5DD}"/>
              </a:ext>
            </a:extLst>
          </p:cNvPr>
          <p:cNvSpPr/>
          <p:nvPr/>
        </p:nvSpPr>
        <p:spPr>
          <a:xfrm>
            <a:off x="4135488" y="1381455"/>
            <a:ext cx="4572000" cy="3151953"/>
          </a:xfrm>
          <a:prstGeom prst="rect">
            <a:avLst/>
          </a:prstGeom>
        </p:spPr>
        <p:txBody>
          <a:bodyPr>
            <a:spAutoFit/>
          </a:bodyPr>
          <a:lstStyle/>
          <a:p>
            <a:pPr algn="just">
              <a:lnSpc>
                <a:spcPts val="1700"/>
              </a:lnSpc>
            </a:pPr>
            <a:r>
              <a:rPr lang="he-IL" dirty="0">
                <a:latin typeface="Times New Roman" panose="02020603050405020304" pitchFamily="18" charset="0"/>
                <a:ea typeface="Times New Roman" panose="02020603050405020304" pitchFamily="18" charset="0"/>
                <a:cs typeface="FrankRuehl" panose="020E0503060101010101" pitchFamily="34" charset="-79"/>
              </a:rPr>
              <a:t>אחד הגיבורים ההם הוא בלא ספק הרבי </a:t>
            </a:r>
            <a:r>
              <a:rPr lang="he-IL" dirty="0" err="1">
                <a:latin typeface="Times New Roman" panose="02020603050405020304" pitchFamily="18" charset="0"/>
                <a:ea typeface="Times New Roman" panose="02020603050405020304" pitchFamily="18" charset="0"/>
                <a:cs typeface="FrankRuehl" panose="020E0503060101010101" pitchFamily="34" charset="-79"/>
              </a:rPr>
              <a:t>מלובויץ</a:t>
            </a:r>
            <a:r>
              <a:rPr lang="he-IL" dirty="0">
                <a:latin typeface="Times New Roman" panose="02020603050405020304" pitchFamily="18" charset="0"/>
                <a:ea typeface="Times New Roman" panose="02020603050405020304" pitchFamily="18" charset="0"/>
                <a:cs typeface="FrankRuehl" panose="020E0503060101010101" pitchFamily="34" charset="-79"/>
              </a:rPr>
              <a:t>. אם יצייר לו איש את הרבי </a:t>
            </a:r>
            <a:r>
              <a:rPr lang="he-IL" dirty="0" err="1">
                <a:latin typeface="Times New Roman" panose="02020603050405020304" pitchFamily="18" charset="0"/>
                <a:ea typeface="Times New Roman" panose="02020603050405020304" pitchFamily="18" charset="0"/>
                <a:cs typeface="FrankRuehl" panose="020E0503060101010101" pitchFamily="34" charset="-79"/>
              </a:rPr>
              <a:t>מלובביץ</a:t>
            </a:r>
            <a:r>
              <a:rPr lang="he-IL" dirty="0">
                <a:latin typeface="Times New Roman" panose="02020603050405020304" pitchFamily="18" charset="0"/>
                <a:ea typeface="Times New Roman" panose="02020603050405020304" pitchFamily="18" charset="0"/>
                <a:cs typeface="FrankRuehl" panose="020E0503060101010101" pitchFamily="34" charset="-79"/>
              </a:rPr>
              <a:t> בתור אדמו"ר כאחד מאדמו"רי פולין יטעה טעות גדולה. אין זה "</a:t>
            </a:r>
            <a:r>
              <a:rPr lang="he-IL" dirty="0" err="1">
                <a:latin typeface="Times New Roman" panose="02020603050405020304" pitchFamily="18" charset="0"/>
                <a:ea typeface="Times New Roman" panose="02020603050405020304" pitchFamily="18" charset="0"/>
                <a:cs typeface="FrankRuehl" panose="020E0503060101010101" pitchFamily="34" charset="-79"/>
              </a:rPr>
              <a:t>וואונדער</a:t>
            </a:r>
            <a:r>
              <a:rPr lang="he-IL" dirty="0">
                <a:latin typeface="Times New Roman" panose="02020603050405020304" pitchFamily="18" charset="0"/>
                <a:ea typeface="Times New Roman" panose="02020603050405020304" pitchFamily="18" charset="0"/>
                <a:cs typeface="FrankRuehl" panose="020E0503060101010101" pitchFamily="34" charset="-79"/>
              </a:rPr>
              <a:t>-רבי" כלל וכלל. אין הוא מדבר קצרות ורמות. אין הוא מדבר ברמיזות וחצאי-דבורים. אין הוא בבחינת מושל יושב על כסאו המצווה לעושי רצונו: "עשו!" או: "אל תעשו". אין הוא חפץ להראות גם כ"מודרני", כ"פוליטיקאי", "נשיא", "ראש מפלגה" ו"חכם מדינה". הרי הוא יהודי חסיד-</a:t>
            </a:r>
            <a:r>
              <a:rPr lang="he-IL" dirty="0" err="1">
                <a:latin typeface="Times New Roman" panose="02020603050405020304" pitchFamily="18" charset="0"/>
                <a:ea typeface="Times New Roman" panose="02020603050405020304" pitchFamily="18" charset="0"/>
                <a:cs typeface="FrankRuehl" panose="020E0503060101010101" pitchFamily="34" charset="-79"/>
              </a:rPr>
              <a:t>חב"די</a:t>
            </a:r>
            <a:r>
              <a:rPr lang="he-IL" dirty="0">
                <a:latin typeface="Times New Roman" panose="02020603050405020304" pitchFamily="18" charset="0"/>
                <a:ea typeface="Times New Roman" panose="02020603050405020304" pitchFamily="18" charset="0"/>
                <a:cs typeface="FrankRuehl" panose="020E0503060101010101" pitchFamily="34" charset="-79"/>
              </a:rPr>
              <a:t> ככל החסידים </a:t>
            </a:r>
            <a:r>
              <a:rPr lang="he-IL" dirty="0" err="1">
                <a:latin typeface="Times New Roman" panose="02020603050405020304" pitchFamily="18" charset="0"/>
                <a:ea typeface="Times New Roman" panose="02020603050405020304" pitchFamily="18" charset="0"/>
                <a:cs typeface="FrankRuehl" panose="020E0503060101010101" pitchFamily="34" charset="-79"/>
              </a:rPr>
              <a:t>החב"דאים</a:t>
            </a:r>
            <a:r>
              <a:rPr lang="he-IL" dirty="0">
                <a:latin typeface="Times New Roman" panose="02020603050405020304" pitchFamily="18" charset="0"/>
                <a:ea typeface="Times New Roman" panose="02020603050405020304" pitchFamily="18" charset="0"/>
                <a:cs typeface="FrankRuehl" panose="020E0503060101010101" pitchFamily="34" charset="-79"/>
              </a:rPr>
              <a:t>.</a:t>
            </a:r>
            <a:endParaRPr lang="en-US" sz="1200" dirty="0">
              <a:latin typeface="Times New Roman" panose="02020603050405020304" pitchFamily="18" charset="0"/>
              <a:ea typeface="Times New Roman" panose="02020603050405020304" pitchFamily="18" charset="0"/>
              <a:cs typeface="Miriam" panose="020B0502050101010101" pitchFamily="34" charset="-79"/>
            </a:endParaRPr>
          </a:p>
          <a:p>
            <a:pPr algn="just">
              <a:lnSpc>
                <a:spcPts val="1700"/>
              </a:lnSpc>
            </a:pPr>
            <a:r>
              <a:rPr lang="he-IL" dirty="0">
                <a:latin typeface="Times New Roman" panose="02020603050405020304" pitchFamily="18" charset="0"/>
                <a:ea typeface="Times New Roman" panose="02020603050405020304" pitchFamily="18" charset="0"/>
                <a:cs typeface="FrankRuehl" panose="020E0503060101010101" pitchFamily="34" charset="-79"/>
              </a:rPr>
              <a:t> אלא שנושא הוא עלינו את עול הזהב, מורשת אבותיו, באהבה וברצון ובחשק נמרץ, אף אם, לפעמים לא רחוקות, כבד הוא משאתו בתוך תנאי החיים של שנות המאה העשרים, וביחוד בתוך תנאי החיים של עתה, ימי הפסקה בין מלחמת-עולם אחת </a:t>
            </a:r>
            <a:r>
              <a:rPr lang="he-IL" dirty="0" err="1">
                <a:latin typeface="Times New Roman" panose="02020603050405020304" pitchFamily="18" charset="0"/>
                <a:ea typeface="Times New Roman" panose="02020603050405020304" pitchFamily="18" charset="0"/>
                <a:cs typeface="FrankRuehl" panose="020E0503060101010101" pitchFamily="34" charset="-79"/>
              </a:rPr>
              <a:t>לשניה</a:t>
            </a:r>
            <a:r>
              <a:rPr lang="he-IL" dirty="0">
                <a:latin typeface="Times New Roman" panose="02020603050405020304" pitchFamily="18" charset="0"/>
                <a:ea typeface="Times New Roman" panose="02020603050405020304" pitchFamily="18" charset="0"/>
                <a:cs typeface="FrankRuehl" panose="020E0503060101010101" pitchFamily="34" charset="-79"/>
              </a:rPr>
              <a:t>...</a:t>
            </a:r>
            <a:endParaRPr lang="en-US" sz="12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9" name="Rectangle 8">
            <a:extLst>
              <a:ext uri="{FF2B5EF4-FFF2-40B4-BE49-F238E27FC236}">
                <a16:creationId xmlns:a16="http://schemas.microsoft.com/office/drawing/2014/main" id="{D77AFFEA-51EE-4448-9706-B44F65B6B7BF}"/>
              </a:ext>
            </a:extLst>
          </p:cNvPr>
          <p:cNvSpPr/>
          <p:nvPr/>
        </p:nvSpPr>
        <p:spPr>
          <a:xfrm>
            <a:off x="4161973" y="4431492"/>
            <a:ext cx="4572000" cy="1200329"/>
          </a:xfrm>
          <a:prstGeom prst="rect">
            <a:avLst/>
          </a:prstGeom>
        </p:spPr>
        <p:txBody>
          <a:bodyPr>
            <a:spAutoFit/>
          </a:bodyPr>
          <a:lstStyle/>
          <a:p>
            <a:r>
              <a:rPr lang="he-IL" dirty="0">
                <a:latin typeface="Times New Roman" panose="02020603050405020304" pitchFamily="18" charset="0"/>
                <a:ea typeface="Times New Roman" panose="02020603050405020304" pitchFamily="18" charset="0"/>
                <a:cs typeface="FrankRuehl" panose="020E0503060101010101" pitchFamily="34" charset="-79"/>
              </a:rPr>
              <a:t>הרבי מחיה לפנינו בתמונות, בספורים ובשיחות את כל הודו של העבר </a:t>
            </a:r>
            <a:r>
              <a:rPr lang="he-IL" dirty="0" err="1">
                <a:latin typeface="Times New Roman" panose="02020603050405020304" pitchFamily="18" charset="0"/>
                <a:ea typeface="Times New Roman" panose="02020603050405020304" pitchFamily="18" charset="0"/>
                <a:cs typeface="FrankRuehl" panose="020E0503060101010101" pitchFamily="34" charset="-79"/>
              </a:rPr>
              <a:t>החב"די</a:t>
            </a:r>
            <a:r>
              <a:rPr lang="he-IL" dirty="0">
                <a:latin typeface="Times New Roman" panose="02020603050405020304" pitchFamily="18" charset="0"/>
                <a:ea typeface="Times New Roman" panose="02020603050405020304" pitchFamily="18" charset="0"/>
                <a:cs typeface="FrankRuehl" panose="020E0503060101010101" pitchFamily="34" charset="-79"/>
              </a:rPr>
              <a:t>. מספר הוא בתמימות מיוחדת, חורז ועובר מספור לשיחה </a:t>
            </a:r>
            <a:r>
              <a:rPr lang="he-IL" dirty="0" err="1">
                <a:latin typeface="Times New Roman" panose="02020603050405020304" pitchFamily="18" charset="0"/>
                <a:ea typeface="Times New Roman" panose="02020603050405020304" pitchFamily="18" charset="0"/>
                <a:cs typeface="FrankRuehl" panose="020E0503060101010101" pitchFamily="34" charset="-79"/>
              </a:rPr>
              <a:t>חסידותית</a:t>
            </a:r>
            <a:r>
              <a:rPr lang="he-IL" dirty="0">
                <a:latin typeface="Times New Roman" panose="02020603050405020304" pitchFamily="18" charset="0"/>
                <a:ea typeface="Times New Roman" panose="02020603050405020304" pitchFamily="18" charset="0"/>
                <a:cs typeface="FrankRuehl" panose="020E0503060101010101" pitchFamily="34" charset="-79"/>
              </a:rPr>
              <a:t>, משיחה </a:t>
            </a:r>
            <a:r>
              <a:rPr lang="he-IL" dirty="0" err="1">
                <a:latin typeface="Times New Roman" panose="02020603050405020304" pitchFamily="18" charset="0"/>
                <a:ea typeface="Times New Roman" panose="02020603050405020304" pitchFamily="18" charset="0"/>
                <a:cs typeface="FrankRuehl" panose="020E0503060101010101" pitchFamily="34" charset="-79"/>
              </a:rPr>
              <a:t>חסידותית</a:t>
            </a:r>
            <a:r>
              <a:rPr lang="he-IL" dirty="0">
                <a:latin typeface="Times New Roman" panose="02020603050405020304" pitchFamily="18" charset="0"/>
                <a:ea typeface="Times New Roman" panose="02020603050405020304" pitchFamily="18" charset="0"/>
                <a:cs typeface="FrankRuehl" panose="020E0503060101010101" pitchFamily="34" charset="-79"/>
              </a:rPr>
              <a:t> למשל חסידותי ולאמרה </a:t>
            </a:r>
            <a:r>
              <a:rPr lang="he-IL" dirty="0" err="1">
                <a:latin typeface="Times New Roman" panose="02020603050405020304" pitchFamily="18" charset="0"/>
                <a:ea typeface="Times New Roman" panose="02020603050405020304" pitchFamily="18" charset="0"/>
                <a:cs typeface="FrankRuehl" panose="020E0503060101010101" pitchFamily="34" charset="-79"/>
              </a:rPr>
              <a:t>חסידותית</a:t>
            </a:r>
            <a:r>
              <a:rPr lang="he-IL" dirty="0">
                <a:latin typeface="Times New Roman" panose="02020603050405020304" pitchFamily="18" charset="0"/>
                <a:ea typeface="Times New Roman" panose="02020603050405020304" pitchFamily="18" charset="0"/>
                <a:cs typeface="FrankRuehl" panose="020E0503060101010101" pitchFamily="34" charset="-79"/>
              </a:rPr>
              <a:t> </a:t>
            </a:r>
            <a:endParaRPr lang="en-US" dirty="0"/>
          </a:p>
        </p:txBody>
      </p:sp>
    </p:spTree>
    <p:extLst>
      <p:ext uri="{BB962C8B-B14F-4D97-AF65-F5344CB8AC3E}">
        <p14:creationId xmlns:p14="http://schemas.microsoft.com/office/powerpoint/2010/main" val="5357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CF188A-6F7B-4966-A0A0-0FED086E81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60350"/>
            <a:ext cx="4071715" cy="6337300"/>
          </a:xfrm>
        </p:spPr>
      </p:pic>
      <p:sp>
        <p:nvSpPr>
          <p:cNvPr id="4" name="Rectangle 3">
            <a:extLst>
              <a:ext uri="{FF2B5EF4-FFF2-40B4-BE49-F238E27FC236}">
                <a16:creationId xmlns:a16="http://schemas.microsoft.com/office/drawing/2014/main" id="{E2F16DAA-5E8F-49AB-A258-7E4804F349B9}"/>
              </a:ext>
            </a:extLst>
          </p:cNvPr>
          <p:cNvSpPr/>
          <p:nvPr/>
        </p:nvSpPr>
        <p:spPr>
          <a:xfrm>
            <a:off x="4323235" y="404664"/>
            <a:ext cx="4572000" cy="3587970"/>
          </a:xfrm>
          <a:prstGeom prst="rect">
            <a:avLst/>
          </a:prstGeom>
        </p:spPr>
        <p:txBody>
          <a:bodyPr>
            <a:spAutoFit/>
          </a:bodyPr>
          <a:lstStyle/>
          <a:p>
            <a:pPr algn="just">
              <a:lnSpc>
                <a:spcPts val="1700"/>
              </a:lnSpc>
            </a:pPr>
            <a:r>
              <a:rPr lang="he-IL" dirty="0">
                <a:latin typeface="Times New Roman" panose="02020603050405020304" pitchFamily="18" charset="0"/>
                <a:ea typeface="Times New Roman" panose="02020603050405020304" pitchFamily="18" charset="0"/>
                <a:cs typeface="FrankRuehl" panose="020E0503060101010101" pitchFamily="34" charset="-79"/>
              </a:rPr>
              <a:t> </a:t>
            </a:r>
            <a:r>
              <a:rPr lang="he-IL" dirty="0" err="1">
                <a:latin typeface="Times New Roman" panose="02020603050405020304" pitchFamily="18" charset="0"/>
                <a:ea typeface="Times New Roman" panose="02020603050405020304" pitchFamily="18" charset="0"/>
                <a:cs typeface="FrankRuehl" panose="020E0503060101010101" pitchFamily="34" charset="-79"/>
              </a:rPr>
              <a:t>ספורי</a:t>
            </a:r>
            <a:r>
              <a:rPr lang="he-IL" dirty="0">
                <a:latin typeface="Times New Roman" panose="02020603050405020304" pitchFamily="18" charset="0"/>
                <a:ea typeface="Times New Roman" panose="02020603050405020304" pitchFamily="18" charset="0"/>
                <a:cs typeface="FrankRuehl" panose="020E0503060101010101" pitchFamily="34" charset="-79"/>
              </a:rPr>
              <a:t>-חסידים רבים שמעתי וקראתי בימי חיי, ספורים של תמימי-תמימים וספורים של אמנים, ספורים של ההמון על רביים ועל חסידים, ספורים של חסידים עצמם על רבותיהם וספורים של רביים על אבותיהם ואבות-אבותיהם, לרבות </a:t>
            </a:r>
            <a:r>
              <a:rPr lang="he-IL" dirty="0" err="1">
                <a:latin typeface="Times New Roman" panose="02020603050405020304" pitchFamily="18" charset="0"/>
                <a:ea typeface="Times New Roman" panose="02020603050405020304" pitchFamily="18" charset="0"/>
                <a:cs typeface="FrankRuehl" panose="020E0503060101010101" pitchFamily="34" charset="-79"/>
              </a:rPr>
              <a:t>ספורי</a:t>
            </a:r>
            <a:r>
              <a:rPr lang="he-IL" dirty="0">
                <a:latin typeface="Times New Roman" panose="02020603050405020304" pitchFamily="18" charset="0"/>
                <a:ea typeface="Times New Roman" panose="02020603050405020304" pitchFamily="18" charset="0"/>
                <a:cs typeface="FrankRuehl" panose="020E0503060101010101" pitchFamily="34" charset="-79"/>
              </a:rPr>
              <a:t> רביים על חסידי אבותיהם, וכדומה; קראתי </a:t>
            </a:r>
            <a:r>
              <a:rPr lang="he-IL" dirty="0" err="1">
                <a:latin typeface="Times New Roman" panose="02020603050405020304" pitchFamily="18" charset="0"/>
                <a:ea typeface="Times New Roman" panose="02020603050405020304" pitchFamily="18" charset="0"/>
                <a:cs typeface="FrankRuehl" panose="020E0503060101010101" pitchFamily="34" charset="-79"/>
              </a:rPr>
              <a:t>ספורי</a:t>
            </a:r>
            <a:r>
              <a:rPr lang="he-IL" dirty="0">
                <a:latin typeface="Times New Roman" panose="02020603050405020304" pitchFamily="18" charset="0"/>
                <a:ea typeface="Times New Roman" panose="02020603050405020304" pitchFamily="18" charset="0"/>
                <a:cs typeface="FrankRuehl" panose="020E0503060101010101" pitchFamily="34" charset="-79"/>
              </a:rPr>
              <a:t> חסידים שיש בהם פתוס יותר גדול </a:t>
            </a:r>
            <a:r>
              <a:rPr lang="he-IL" dirty="0" err="1">
                <a:latin typeface="Times New Roman" panose="02020603050405020304" pitchFamily="18" charset="0"/>
                <a:ea typeface="Times New Roman" panose="02020603050405020304" pitchFamily="18" charset="0"/>
                <a:cs typeface="FrankRuehl" panose="020E0503060101010101" pitchFamily="34" charset="-79"/>
              </a:rPr>
              <a:t>ופואיזיה</a:t>
            </a:r>
            <a:r>
              <a:rPr lang="he-IL" dirty="0">
                <a:latin typeface="Times New Roman" panose="02020603050405020304" pitchFamily="18" charset="0"/>
                <a:ea typeface="Times New Roman" panose="02020603050405020304" pitchFamily="18" charset="0"/>
                <a:cs typeface="FrankRuehl" panose="020E0503060101010101" pitchFamily="34" charset="-79"/>
              </a:rPr>
              <a:t> יותר </a:t>
            </a:r>
            <a:r>
              <a:rPr lang="he-IL" dirty="0" err="1">
                <a:latin typeface="Times New Roman" panose="02020603050405020304" pitchFamily="18" charset="0"/>
                <a:ea typeface="Times New Roman" panose="02020603050405020304" pitchFamily="18" charset="0"/>
                <a:cs typeface="FrankRuehl" panose="020E0503060101010101" pitchFamily="34" charset="-79"/>
              </a:rPr>
              <a:t>נאדרה</a:t>
            </a:r>
            <a:r>
              <a:rPr lang="he-IL" dirty="0">
                <a:latin typeface="Times New Roman" panose="02020603050405020304" pitchFamily="18" charset="0"/>
                <a:ea typeface="Times New Roman" panose="02020603050405020304" pitchFamily="18" charset="0"/>
                <a:cs typeface="FrankRuehl" panose="020E0503060101010101" pitchFamily="34" charset="-79"/>
              </a:rPr>
              <a:t> מאשר </a:t>
            </a:r>
            <a:r>
              <a:rPr lang="he-IL" dirty="0" err="1">
                <a:latin typeface="Times New Roman" panose="02020603050405020304" pitchFamily="18" charset="0"/>
                <a:ea typeface="Times New Roman" panose="02020603050405020304" pitchFamily="18" charset="0"/>
                <a:cs typeface="FrankRuehl" panose="020E0503060101010101" pitchFamily="34" charset="-79"/>
              </a:rPr>
              <a:t>בספוריו</a:t>
            </a:r>
            <a:r>
              <a:rPr lang="he-IL" dirty="0">
                <a:latin typeface="Times New Roman" panose="02020603050405020304" pitchFamily="18" charset="0"/>
                <a:ea typeface="Times New Roman" panose="02020603050405020304" pitchFamily="18" charset="0"/>
                <a:cs typeface="FrankRuehl" panose="020E0503060101010101" pitchFamily="34" charset="-79"/>
              </a:rPr>
              <a:t> הרבי </a:t>
            </a:r>
            <a:r>
              <a:rPr lang="he-IL" dirty="0" err="1">
                <a:latin typeface="Times New Roman" panose="02020603050405020304" pitchFamily="18" charset="0"/>
                <a:ea typeface="Times New Roman" panose="02020603050405020304" pitchFamily="18" charset="0"/>
                <a:cs typeface="FrankRuehl" panose="020E0503060101010101" pitchFamily="34" charset="-79"/>
              </a:rPr>
              <a:t>מלובויץ</a:t>
            </a:r>
            <a:r>
              <a:rPr lang="he-IL" dirty="0">
                <a:latin typeface="Times New Roman" panose="02020603050405020304" pitchFamily="18" charset="0"/>
                <a:ea typeface="Times New Roman" panose="02020603050405020304" pitchFamily="18" charset="0"/>
                <a:cs typeface="FrankRuehl" panose="020E0503060101010101" pitchFamily="34" charset="-79"/>
              </a:rPr>
              <a:t>' (למשל, </a:t>
            </a:r>
            <a:r>
              <a:rPr lang="he-IL" dirty="0" err="1">
                <a:latin typeface="Times New Roman" panose="02020603050405020304" pitchFamily="18" charset="0"/>
                <a:ea typeface="Times New Roman" panose="02020603050405020304" pitchFamily="18" charset="0"/>
                <a:cs typeface="FrankRuehl" panose="020E0503060101010101" pitchFamily="34" charset="-79"/>
              </a:rPr>
              <a:t>ספורי</a:t>
            </a:r>
            <a:r>
              <a:rPr lang="he-IL" dirty="0">
                <a:latin typeface="Times New Roman" panose="02020603050405020304" pitchFamily="18" charset="0"/>
                <a:ea typeface="Times New Roman" panose="02020603050405020304" pitchFamily="18" charset="0"/>
                <a:cs typeface="FrankRuehl" panose="020E0503060101010101" pitchFamily="34" charset="-79"/>
              </a:rPr>
              <a:t> רבי-נתן </a:t>
            </a:r>
            <a:r>
              <a:rPr lang="he-IL" dirty="0" err="1">
                <a:latin typeface="Times New Roman" panose="02020603050405020304" pitchFamily="18" charset="0"/>
                <a:ea typeface="Times New Roman" panose="02020603050405020304" pitchFamily="18" charset="0"/>
                <a:cs typeface="FrankRuehl" panose="020E0503060101010101" pitchFamily="34" charset="-79"/>
              </a:rPr>
              <a:t>מנמירוב</a:t>
            </a:r>
            <a:r>
              <a:rPr lang="he-IL" dirty="0">
                <a:latin typeface="Times New Roman" panose="02020603050405020304" pitchFamily="18" charset="0"/>
                <a:ea typeface="Times New Roman" panose="02020603050405020304" pitchFamily="18" charset="0"/>
                <a:cs typeface="FrankRuehl" panose="020E0503060101010101" pitchFamily="34" charset="-79"/>
              </a:rPr>
              <a:t> על רבו רבי נחמן מברסלב), אבל בכל אלה לא מצאתי אותה ההתמזגות של המחשבה הטהורה עם הציוריות האפית ואותה ההערצה הפנימית למורשת אבות כמו </a:t>
            </a:r>
            <a:r>
              <a:rPr lang="he-IL" dirty="0" err="1">
                <a:latin typeface="Times New Roman" panose="02020603050405020304" pitchFamily="18" charset="0"/>
                <a:ea typeface="Times New Roman" panose="02020603050405020304" pitchFamily="18" charset="0"/>
                <a:cs typeface="FrankRuehl" panose="020E0503060101010101" pitchFamily="34" charset="-79"/>
              </a:rPr>
              <a:t>בספורי</a:t>
            </a:r>
            <a:r>
              <a:rPr lang="he-IL" dirty="0">
                <a:latin typeface="Times New Roman" panose="02020603050405020304" pitchFamily="18" charset="0"/>
                <a:ea typeface="Times New Roman" panose="02020603050405020304" pitchFamily="18" charset="0"/>
                <a:cs typeface="FrankRuehl" panose="020E0503060101010101" pitchFamily="34" charset="-79"/>
              </a:rPr>
              <a:t> הרבי </a:t>
            </a:r>
            <a:r>
              <a:rPr lang="he-IL" dirty="0" err="1">
                <a:latin typeface="Times New Roman" panose="02020603050405020304" pitchFamily="18" charset="0"/>
                <a:ea typeface="Times New Roman" panose="02020603050405020304" pitchFamily="18" charset="0"/>
                <a:cs typeface="FrankRuehl" panose="020E0503060101010101" pitchFamily="34" charset="-79"/>
              </a:rPr>
              <a:t>מלובויץ</a:t>
            </a:r>
            <a:r>
              <a:rPr lang="he-IL" dirty="0">
                <a:latin typeface="Times New Roman" panose="02020603050405020304" pitchFamily="18" charset="0"/>
                <a:ea typeface="Times New Roman" panose="02020603050405020304" pitchFamily="18" charset="0"/>
                <a:cs typeface="FrankRuehl" panose="020E0503060101010101" pitchFamily="34" charset="-79"/>
              </a:rPr>
              <a:t>'. עוד לא ראיתי בשום ספור חסידי דייקנות פדנטית כזו בכל ביטוי שנפל מפי מי שהוא במקרה, לכאורה, הוא, הרבי, מצרפו לא רק לחשבון הגדול של </a:t>
            </a:r>
            <a:r>
              <a:rPr lang="he-IL" dirty="0" err="1">
                <a:latin typeface="Times New Roman" panose="02020603050405020304" pitchFamily="18" charset="0"/>
                <a:ea typeface="Times New Roman" panose="02020603050405020304" pitchFamily="18" charset="0"/>
                <a:cs typeface="FrankRuehl" panose="020E0503060101010101" pitchFamily="34" charset="-79"/>
              </a:rPr>
              <a:t>החב"ד</a:t>
            </a:r>
            <a:r>
              <a:rPr lang="he-IL" dirty="0">
                <a:latin typeface="Times New Roman" panose="02020603050405020304" pitchFamily="18" charset="0"/>
                <a:ea typeface="Times New Roman" panose="02020603050405020304" pitchFamily="18" charset="0"/>
                <a:cs typeface="FrankRuehl" panose="020E0503060101010101" pitchFamily="34" charset="-79"/>
              </a:rPr>
              <a:t>, כי אם גם לחשבון הגדול של קורות עם ישראל. ואף גם – מה </a:t>
            </a:r>
            <a:r>
              <a:rPr lang="he-IL" dirty="0" err="1">
                <a:latin typeface="Times New Roman" panose="02020603050405020304" pitchFamily="18" charset="0"/>
                <a:ea typeface="Times New Roman" panose="02020603050405020304" pitchFamily="18" charset="0"/>
                <a:cs typeface="FrankRuehl" panose="020E0503060101010101" pitchFamily="34" charset="-79"/>
              </a:rPr>
              <a:t>שיפלא</a:t>
            </a:r>
            <a:r>
              <a:rPr lang="he-IL" dirty="0">
                <a:latin typeface="Times New Roman" panose="02020603050405020304" pitchFamily="18" charset="0"/>
                <a:ea typeface="Times New Roman" panose="02020603050405020304" pitchFamily="18" charset="0"/>
                <a:cs typeface="FrankRuehl" panose="020E0503060101010101" pitchFamily="34" charset="-79"/>
              </a:rPr>
              <a:t> בעינינו, לכאורה, ואצלו הדבר הוא כל כך פשוט, בהיר וצלול, - למעשה הגדול אשר </a:t>
            </a:r>
            <a:r>
              <a:rPr lang="he-IL" dirty="0" err="1">
                <a:latin typeface="Times New Roman" panose="02020603050405020304" pitchFamily="18" charset="0"/>
                <a:ea typeface="Times New Roman" panose="02020603050405020304" pitchFamily="18" charset="0"/>
                <a:cs typeface="FrankRuehl" panose="020E0503060101010101" pitchFamily="34" charset="-79"/>
              </a:rPr>
              <a:t>האלקים</a:t>
            </a:r>
            <a:r>
              <a:rPr lang="he-IL" dirty="0">
                <a:latin typeface="Times New Roman" panose="02020603050405020304" pitchFamily="18" charset="0"/>
                <a:ea typeface="Times New Roman" panose="02020603050405020304" pitchFamily="18" charset="0"/>
                <a:cs typeface="FrankRuehl" panose="020E0503060101010101" pitchFamily="34" charset="-79"/>
              </a:rPr>
              <a:t> עושה בעולמו.</a:t>
            </a:r>
            <a:endParaRPr lang="en-US" sz="12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Tree>
    <p:extLst>
      <p:ext uri="{BB962C8B-B14F-4D97-AF65-F5344CB8AC3E}">
        <p14:creationId xmlns:p14="http://schemas.microsoft.com/office/powerpoint/2010/main" val="166598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pic>
        <p:nvPicPr>
          <p:cNvPr id="3" name="Picture 2">
            <a:extLst>
              <a:ext uri="{FF2B5EF4-FFF2-40B4-BE49-F238E27FC236}">
                <a16:creationId xmlns:a16="http://schemas.microsoft.com/office/drawing/2014/main" id="{3D447BCE-137E-4584-A970-9098D92F3A32}"/>
              </a:ext>
            </a:extLst>
          </p:cNvPr>
          <p:cNvPicPr>
            <a:picLocks noChangeAspect="1"/>
          </p:cNvPicPr>
          <p:nvPr/>
        </p:nvPicPr>
        <p:blipFill>
          <a:blip r:embed="rId3"/>
          <a:stretch>
            <a:fillRect/>
          </a:stretch>
        </p:blipFill>
        <p:spPr>
          <a:xfrm>
            <a:off x="321029" y="764704"/>
            <a:ext cx="4642371" cy="4019551"/>
          </a:xfrm>
          <a:prstGeom prst="rect">
            <a:avLst/>
          </a:prstGeom>
        </p:spPr>
      </p:pic>
      <p:sp>
        <p:nvSpPr>
          <p:cNvPr id="4" name="TextBox 3">
            <a:extLst>
              <a:ext uri="{FF2B5EF4-FFF2-40B4-BE49-F238E27FC236}">
                <a16:creationId xmlns:a16="http://schemas.microsoft.com/office/drawing/2014/main" id="{52DDA8B3-1109-4ECE-93D1-1BEBEF270DE0}"/>
              </a:ext>
            </a:extLst>
          </p:cNvPr>
          <p:cNvSpPr txBox="1"/>
          <p:nvPr/>
        </p:nvSpPr>
        <p:spPr>
          <a:xfrm>
            <a:off x="251520" y="249319"/>
            <a:ext cx="1463862" cy="369332"/>
          </a:xfrm>
          <a:prstGeom prst="rect">
            <a:avLst/>
          </a:prstGeom>
          <a:noFill/>
        </p:spPr>
        <p:txBody>
          <a:bodyPr wrap="none" rtlCol="0">
            <a:spAutoFit/>
          </a:bodyPr>
          <a:lstStyle/>
          <a:p>
            <a:r>
              <a:rPr lang="en-US" dirty="0"/>
              <a:t>Letters 1940 </a:t>
            </a:r>
          </a:p>
        </p:txBody>
      </p:sp>
      <p:pic>
        <p:nvPicPr>
          <p:cNvPr id="7" name="Picture 6">
            <a:extLst>
              <a:ext uri="{FF2B5EF4-FFF2-40B4-BE49-F238E27FC236}">
                <a16:creationId xmlns:a16="http://schemas.microsoft.com/office/drawing/2014/main" id="{A363647D-0E84-404A-B18C-ECCE904E8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037" y="2627897"/>
            <a:ext cx="3648934" cy="3657600"/>
          </a:xfrm>
          <a:prstGeom prst="rect">
            <a:avLst/>
          </a:prstGeom>
        </p:spPr>
      </p:pic>
    </p:spTree>
    <p:extLst>
      <p:ext uri="{BB962C8B-B14F-4D97-AF65-F5344CB8AC3E}">
        <p14:creationId xmlns:p14="http://schemas.microsoft.com/office/powerpoint/2010/main" val="346765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sp>
        <p:nvSpPr>
          <p:cNvPr id="4" name="TextBox 3">
            <a:extLst>
              <a:ext uri="{FF2B5EF4-FFF2-40B4-BE49-F238E27FC236}">
                <a16:creationId xmlns:a16="http://schemas.microsoft.com/office/drawing/2014/main" id="{52DDA8B3-1109-4ECE-93D1-1BEBEF270DE0}"/>
              </a:ext>
            </a:extLst>
          </p:cNvPr>
          <p:cNvSpPr txBox="1"/>
          <p:nvPr/>
        </p:nvSpPr>
        <p:spPr>
          <a:xfrm>
            <a:off x="284547" y="260648"/>
            <a:ext cx="1790875" cy="369332"/>
          </a:xfrm>
          <a:prstGeom prst="rect">
            <a:avLst/>
          </a:prstGeom>
          <a:noFill/>
        </p:spPr>
        <p:txBody>
          <a:bodyPr wrap="none" rtlCol="0">
            <a:spAutoFit/>
          </a:bodyPr>
          <a:lstStyle/>
          <a:p>
            <a:r>
              <a:rPr lang="en-US" dirty="0"/>
              <a:t>Letters 1940 (2) </a:t>
            </a:r>
          </a:p>
        </p:txBody>
      </p:sp>
      <p:pic>
        <p:nvPicPr>
          <p:cNvPr id="6" name="Picture 5">
            <a:extLst>
              <a:ext uri="{FF2B5EF4-FFF2-40B4-BE49-F238E27FC236}">
                <a16:creationId xmlns:a16="http://schemas.microsoft.com/office/drawing/2014/main" id="{46FCBB20-1066-43E7-A1CB-2771DD448F38}"/>
              </a:ext>
            </a:extLst>
          </p:cNvPr>
          <p:cNvPicPr>
            <a:picLocks noChangeAspect="1"/>
          </p:cNvPicPr>
          <p:nvPr/>
        </p:nvPicPr>
        <p:blipFill>
          <a:blip r:embed="rId3"/>
          <a:stretch>
            <a:fillRect/>
          </a:stretch>
        </p:blipFill>
        <p:spPr>
          <a:xfrm>
            <a:off x="905906" y="1202437"/>
            <a:ext cx="7332188" cy="4453125"/>
          </a:xfrm>
          <a:prstGeom prst="rect">
            <a:avLst/>
          </a:prstGeom>
        </p:spPr>
      </p:pic>
    </p:spTree>
    <p:extLst>
      <p:ext uri="{BB962C8B-B14F-4D97-AF65-F5344CB8AC3E}">
        <p14:creationId xmlns:p14="http://schemas.microsoft.com/office/powerpoint/2010/main" val="313738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8" y="908720"/>
            <a:ext cx="8206938" cy="576064"/>
          </a:xfrm>
        </p:spPr>
        <p:txBody>
          <a:bodyPr>
            <a:normAutofit fontScale="90000"/>
          </a:bodyPr>
          <a:lstStyle/>
          <a:p>
            <a:endParaRPr lang="he-IL" dirty="0">
              <a:solidFill>
                <a:schemeClr val="bg1"/>
              </a:solidFill>
            </a:endParaRPr>
          </a:p>
        </p:txBody>
      </p:sp>
      <p:sp>
        <p:nvSpPr>
          <p:cNvPr id="4" name="TextBox 3">
            <a:extLst>
              <a:ext uri="{FF2B5EF4-FFF2-40B4-BE49-F238E27FC236}">
                <a16:creationId xmlns:a16="http://schemas.microsoft.com/office/drawing/2014/main" id="{52DDA8B3-1109-4ECE-93D1-1BEBEF270DE0}"/>
              </a:ext>
            </a:extLst>
          </p:cNvPr>
          <p:cNvSpPr txBox="1"/>
          <p:nvPr/>
        </p:nvSpPr>
        <p:spPr>
          <a:xfrm>
            <a:off x="463262" y="400018"/>
            <a:ext cx="2452916" cy="369332"/>
          </a:xfrm>
          <a:prstGeom prst="rect">
            <a:avLst/>
          </a:prstGeom>
          <a:noFill/>
        </p:spPr>
        <p:txBody>
          <a:bodyPr wrap="none" rtlCol="0">
            <a:spAutoFit/>
          </a:bodyPr>
          <a:lstStyle/>
          <a:p>
            <a:r>
              <a:rPr lang="en-US" dirty="0"/>
              <a:t>Messianism 1940-1945</a:t>
            </a:r>
          </a:p>
        </p:txBody>
      </p:sp>
      <p:pic>
        <p:nvPicPr>
          <p:cNvPr id="5" name="Picture 4">
            <a:extLst>
              <a:ext uri="{FF2B5EF4-FFF2-40B4-BE49-F238E27FC236}">
                <a16:creationId xmlns:a16="http://schemas.microsoft.com/office/drawing/2014/main" id="{C5327C36-C866-4DBF-A01C-96A1CDD092DD}"/>
              </a:ext>
            </a:extLst>
          </p:cNvPr>
          <p:cNvPicPr>
            <a:picLocks noChangeAspect="1"/>
          </p:cNvPicPr>
          <p:nvPr/>
        </p:nvPicPr>
        <p:blipFill>
          <a:blip r:embed="rId3"/>
          <a:stretch>
            <a:fillRect/>
          </a:stretch>
        </p:blipFill>
        <p:spPr>
          <a:xfrm>
            <a:off x="3131840" y="413651"/>
            <a:ext cx="5760640" cy="5949280"/>
          </a:xfrm>
          <a:prstGeom prst="rect">
            <a:avLst/>
          </a:prstGeom>
        </p:spPr>
      </p:pic>
    </p:spTree>
    <p:extLst>
      <p:ext uri="{BB962C8B-B14F-4D97-AF65-F5344CB8AC3E}">
        <p14:creationId xmlns:p14="http://schemas.microsoft.com/office/powerpoint/2010/main" val="491606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6925</TotalTime>
  <Words>396</Words>
  <Application>Microsoft Office PowerPoint</Application>
  <PresentationFormat>On-screen Show (4:3)</PresentationFormat>
  <Paragraphs>58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Bauhaus 93</vt:lpstr>
      <vt:lpstr>Book Antiqua</vt:lpstr>
      <vt:lpstr>Calibri</vt:lpstr>
      <vt:lpstr>Garamond</vt:lpstr>
      <vt:lpstr>Guttman Drogolin</vt:lpstr>
      <vt:lpstr>Lucida Sans</vt:lpstr>
      <vt:lpstr>Times New Roman</vt:lpstr>
      <vt:lpstr>Wingdings</vt:lpstr>
      <vt:lpstr>Wingdings 2</vt:lpstr>
      <vt:lpstr>Wingdings 3</vt:lpstr>
      <vt:lpstr>Apex</vt:lpstr>
      <vt:lpstr>PowerPoint Presentation</vt:lpstr>
      <vt:lpstr>‎ HABAD </vt:lpstr>
      <vt:lpstr>‎ HABAD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Boaz</dc:creator>
  <cp:lastModifiedBy>Windows User</cp:lastModifiedBy>
  <cp:revision>259</cp:revision>
  <dcterms:created xsi:type="dcterms:W3CDTF">2012-05-24T10:56:51Z</dcterms:created>
  <dcterms:modified xsi:type="dcterms:W3CDTF">2019-06-08T07:40:36Z</dcterms:modified>
</cp:coreProperties>
</file>