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7"/>
  </p:notesMasterIdLst>
  <p:sldIdLst>
    <p:sldId id="328" r:id="rId2"/>
    <p:sldId id="327" r:id="rId3"/>
    <p:sldId id="304" r:id="rId4"/>
    <p:sldId id="341" r:id="rId5"/>
    <p:sldId id="280" r:id="rId6"/>
    <p:sldId id="348" r:id="rId7"/>
    <p:sldId id="364" r:id="rId8"/>
    <p:sldId id="363" r:id="rId9"/>
    <p:sldId id="358" r:id="rId10"/>
    <p:sldId id="367" r:id="rId11"/>
    <p:sldId id="257" r:id="rId12"/>
    <p:sldId id="259" r:id="rId13"/>
    <p:sldId id="336" r:id="rId14"/>
    <p:sldId id="349" r:id="rId15"/>
    <p:sldId id="350" r:id="rId16"/>
    <p:sldId id="332" r:id="rId17"/>
    <p:sldId id="352" r:id="rId18"/>
    <p:sldId id="344" r:id="rId19"/>
    <p:sldId id="329" r:id="rId20"/>
    <p:sldId id="261" r:id="rId21"/>
    <p:sldId id="330" r:id="rId22"/>
    <p:sldId id="353" r:id="rId23"/>
    <p:sldId id="263" r:id="rId24"/>
    <p:sldId id="265" r:id="rId25"/>
    <p:sldId id="354" r:id="rId26"/>
    <p:sldId id="279" r:id="rId27"/>
    <p:sldId id="282" r:id="rId28"/>
    <p:sldId id="284" r:id="rId29"/>
    <p:sldId id="285" r:id="rId30"/>
    <p:sldId id="287" r:id="rId31"/>
    <p:sldId id="359" r:id="rId32"/>
    <p:sldId id="361" r:id="rId33"/>
    <p:sldId id="295" r:id="rId34"/>
    <p:sldId id="362" r:id="rId35"/>
    <p:sldId id="288" r:id="rId36"/>
    <p:sldId id="293" r:id="rId37"/>
    <p:sldId id="292" r:id="rId38"/>
    <p:sldId id="315" r:id="rId39"/>
    <p:sldId id="317" r:id="rId40"/>
    <p:sldId id="318" r:id="rId41"/>
    <p:sldId id="323" r:id="rId42"/>
    <p:sldId id="321" r:id="rId43"/>
    <p:sldId id="324" r:id="rId44"/>
    <p:sldId id="356" r:id="rId45"/>
    <p:sldId id="355" r:id="rId46"/>
    <p:sldId id="357" r:id="rId47"/>
    <p:sldId id="365" r:id="rId48"/>
    <p:sldId id="366" r:id="rId49"/>
    <p:sldId id="273" r:id="rId50"/>
    <p:sldId id="270" r:id="rId51"/>
    <p:sldId id="271" r:id="rId52"/>
    <p:sldId id="272" r:id="rId53"/>
    <p:sldId id="277" r:id="rId54"/>
    <p:sldId id="278" r:id="rId55"/>
    <p:sldId id="276" r:id="rId56"/>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88087" autoAdjust="0"/>
  </p:normalViewPr>
  <p:slideViewPr>
    <p:cSldViewPr>
      <p:cViewPr varScale="1">
        <p:scale>
          <a:sx n="78" d="100"/>
          <a:sy n="78" d="100"/>
        </p:scale>
        <p:origin x="-950" y="-6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1DAE8C1-5E30-4935-B9E8-7E5E8044D4ED}" type="datetimeFigureOut">
              <a:rPr lang="he-IL" smtClean="0"/>
              <a:t>י"ז/סיון/תשע"ו</a:t>
            </a:fld>
            <a:endParaRPr lang="he-I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6DB6738-CC86-4A26-B673-85130355680C}" type="slidenum">
              <a:rPr lang="he-IL" smtClean="0"/>
              <a:t>‹#›</a:t>
            </a:fld>
            <a:endParaRPr lang="he-IL"/>
          </a:p>
        </p:txBody>
      </p:sp>
    </p:spTree>
    <p:extLst>
      <p:ext uri="{BB962C8B-B14F-4D97-AF65-F5344CB8AC3E}">
        <p14:creationId xmlns:p14="http://schemas.microsoft.com/office/powerpoint/2010/main" val="420805478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A 13</a:t>
            </a:r>
            <a:r>
              <a:rPr lang="en-US" baseline="30000" dirty="0" smtClean="0"/>
              <a:t>th</a:t>
            </a:r>
            <a:r>
              <a:rPr lang="en-US" dirty="0" smtClean="0"/>
              <a:t> century illustration of William of </a:t>
            </a:r>
            <a:r>
              <a:rPr lang="en-US" dirty="0" err="1" smtClean="0"/>
              <a:t>Tyre’s</a:t>
            </a:r>
            <a:r>
              <a:rPr lang="en-US" dirty="0" smtClean="0"/>
              <a:t> Latin</a:t>
            </a:r>
            <a:r>
              <a:rPr lang="en-US" baseline="0" dirty="0" smtClean="0"/>
              <a:t> </a:t>
            </a:r>
            <a:r>
              <a:rPr lang="en-US" dirty="0" smtClean="0"/>
              <a:t>chronicle. Crusaders attacking</a:t>
            </a:r>
            <a:r>
              <a:rPr lang="en-US" baseline="0" dirty="0" smtClean="0"/>
              <a:t>; portrayal of leisure. An age of violence with relatively peaceful intervals, and some cultural  exchange. </a:t>
            </a:r>
            <a:endParaRPr lang="he-IL" dirty="0"/>
          </a:p>
        </p:txBody>
      </p:sp>
      <p:sp>
        <p:nvSpPr>
          <p:cNvPr id="4" name="Slide Number Placeholder 3"/>
          <p:cNvSpPr>
            <a:spLocks noGrp="1"/>
          </p:cNvSpPr>
          <p:nvPr>
            <p:ph type="sldNum" sz="quarter" idx="10"/>
          </p:nvPr>
        </p:nvSpPr>
        <p:spPr/>
        <p:txBody>
          <a:bodyPr/>
          <a:lstStyle/>
          <a:p>
            <a:pPr>
              <a:defRPr/>
            </a:pPr>
            <a:fld id="{1413EB8D-0703-4ADF-BFB0-265C4AA8B32A}" type="slidenum">
              <a:rPr lang="he-IL" smtClean="0"/>
              <a:pPr>
                <a:defRPr/>
              </a:pPr>
              <a:t>1</a:t>
            </a:fld>
            <a:endParaRPr lang="he-IL"/>
          </a:p>
        </p:txBody>
      </p:sp>
    </p:spTree>
    <p:extLst>
      <p:ext uri="{BB962C8B-B14F-4D97-AF65-F5344CB8AC3E}">
        <p14:creationId xmlns:p14="http://schemas.microsoft.com/office/powerpoint/2010/main" val="2784789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aseline="0" dirty="0" smtClean="0"/>
              <a:t>1099 seven days of carnage. 3000/30000/100000 dead? Unplanned establishment of monarchy and administrative capital.  Jews and Muslims banned from living; individuals visit and pray. Others express their longing “How shall I render my vows and my bonds, while yet Zion </a:t>
            </a:r>
            <a:r>
              <a:rPr lang="en-US" baseline="0" dirty="0" err="1" smtClean="0"/>
              <a:t>lieth</a:t>
            </a:r>
            <a:r>
              <a:rPr lang="en-US" baseline="0" dirty="0" smtClean="0"/>
              <a:t> beneath the fetter of Edom, and I in Arab chains?” </a:t>
            </a:r>
            <a:r>
              <a:rPr lang="en-US" baseline="0" dirty="0" err="1" smtClean="0"/>
              <a:t>Yehudah</a:t>
            </a:r>
            <a:r>
              <a:rPr lang="en-US" baseline="0" dirty="0" smtClean="0"/>
              <a:t> </a:t>
            </a:r>
            <a:r>
              <a:rPr lang="en-US" baseline="0" dirty="0" err="1" smtClean="0"/>
              <a:t>Halevi</a:t>
            </a:r>
            <a:r>
              <a:rPr lang="en-US" baseline="0" dirty="0" smtClean="0"/>
              <a:t> (d. 1141, apparently on the way).</a:t>
            </a:r>
          </a:p>
          <a:p>
            <a:pPr algn="l" rtl="0"/>
            <a:r>
              <a:rPr lang="en-US" baseline="0" dirty="0" smtClean="0"/>
              <a:t> </a:t>
            </a:r>
            <a:endParaRPr lang="he-IL" dirty="0"/>
          </a:p>
        </p:txBody>
      </p:sp>
      <p:sp>
        <p:nvSpPr>
          <p:cNvPr id="4" name="Slide Number Placeholder 3"/>
          <p:cNvSpPr>
            <a:spLocks noGrp="1"/>
          </p:cNvSpPr>
          <p:nvPr>
            <p:ph type="sldNum" sz="quarter" idx="10"/>
          </p:nvPr>
        </p:nvSpPr>
        <p:spPr/>
        <p:txBody>
          <a:bodyPr/>
          <a:lstStyle/>
          <a:p>
            <a:fld id="{56DB6738-CC86-4A26-B673-85130355680C}" type="slidenum">
              <a:rPr lang="he-IL" smtClean="0"/>
              <a:t>13</a:t>
            </a:fld>
            <a:endParaRPr lang="he-IL"/>
          </a:p>
        </p:txBody>
      </p:sp>
    </p:spTree>
    <p:extLst>
      <p:ext uri="{BB962C8B-B14F-4D97-AF65-F5344CB8AC3E}">
        <p14:creationId xmlns:p14="http://schemas.microsoft.com/office/powerpoint/2010/main" val="469246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“The Haag map.” Fortified city with 5 gates. Closed from sunset to sunrise. David’s gate most important, protected by tower – stronghold and administrative center, symbol of Crusader Jerusalem,</a:t>
            </a:r>
            <a:r>
              <a:rPr lang="en-US" baseline="0" dirty="0" smtClean="0"/>
              <a:t> appears of coins and seals.. Quarters: Patriarch’s (adjacent to Holy Sepulcher), </a:t>
            </a:r>
            <a:r>
              <a:rPr lang="en-US" baseline="0" dirty="0" err="1" smtClean="0"/>
              <a:t>Hospitalers</a:t>
            </a:r>
            <a:r>
              <a:rPr lang="en-US" baseline="0" dirty="0" smtClean="0"/>
              <a:t> (order as of 1130) south of Sepulcher, Syrian (previously the Jewish Q), Armenian. Temple Mt – Templar’s Quarter (after 1119). </a:t>
            </a:r>
            <a:endParaRPr lang="he-IL" dirty="0"/>
          </a:p>
        </p:txBody>
      </p:sp>
      <p:sp>
        <p:nvSpPr>
          <p:cNvPr id="4" name="Slide Number Placeholder 3"/>
          <p:cNvSpPr>
            <a:spLocks noGrp="1"/>
          </p:cNvSpPr>
          <p:nvPr>
            <p:ph type="sldNum" sz="quarter" idx="10"/>
          </p:nvPr>
        </p:nvSpPr>
        <p:spPr/>
        <p:txBody>
          <a:bodyPr/>
          <a:lstStyle/>
          <a:p>
            <a:fld id="{56DB6738-CC86-4A26-B673-85130355680C}" type="slidenum">
              <a:rPr lang="he-IL" smtClean="0"/>
              <a:t>14</a:t>
            </a:fld>
            <a:endParaRPr lang="he-IL"/>
          </a:p>
        </p:txBody>
      </p:sp>
    </p:spTree>
    <p:extLst>
      <p:ext uri="{BB962C8B-B14F-4D97-AF65-F5344CB8AC3E}">
        <p14:creationId xmlns:p14="http://schemas.microsoft.com/office/powerpoint/2010/main" val="993818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he-IL" dirty="0" smtClean="0"/>
              <a:t>Extensive building of churches (more</a:t>
            </a:r>
            <a:r>
              <a:rPr lang="en-US" altLang="he-IL" baseline="0" dirty="0" smtClean="0"/>
              <a:t> than </a:t>
            </a:r>
            <a:r>
              <a:rPr lang="en-US" altLang="he-IL" dirty="0" smtClean="0"/>
              <a:t>40) to replace those destroyed by al-Hakim, of facilities for pilgrims (hospices, hospitals, markets), of governmental and ecclesiastical</a:t>
            </a:r>
            <a:r>
              <a:rPr lang="en-US" altLang="he-IL" baseline="0" dirty="0" smtClean="0"/>
              <a:t> institutions (palace, mint, treasury)</a:t>
            </a:r>
            <a:r>
              <a:rPr lang="en-US" altLang="he-IL" dirty="0" smtClean="0"/>
              <a:t>.</a:t>
            </a:r>
            <a:r>
              <a:rPr lang="en-US" altLang="he-IL" baseline="0" dirty="0" smtClean="0"/>
              <a:t> An effort to re-populate a ghost town, and to create a new</a:t>
            </a:r>
            <a:r>
              <a:rPr lang="en-US" altLang="he-IL" dirty="0" smtClean="0"/>
              <a:t> “axis” of sanctity.</a:t>
            </a:r>
            <a:r>
              <a:rPr lang="en-US" altLang="he-IL" baseline="0" dirty="0" smtClean="0"/>
              <a:t> When the holy fire fails to descend – the went barefoot to pray on Temple Mt. The size of today’s old city (square km, one fifth the Haram), estimated 25-30000 inhabitants.</a:t>
            </a:r>
            <a:endParaRPr lang="en-US" altLang="he-IL" dirty="0"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6E4C9D07-5D9A-45A9-9EA5-3E3FD96B8211}" type="slidenum">
              <a:rPr lang="he-IL" altLang="he-IL" sz="1200" smtClean="0"/>
              <a:pPr eaLnBrk="1" hangingPunct="1"/>
              <a:t>15</a:t>
            </a:fld>
            <a:endParaRPr lang="he-IL" altLang="he-IL"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he-IL" dirty="0" smtClean="0"/>
              <a:t>The Pope and the Greek Orthodox patriarch are smiling, but Greek Orthodox, Roman Catholic, Armenian, Coptic, Assyrian, Ethiopian churches </a:t>
            </a:r>
            <a:r>
              <a:rPr lang="en-US" altLang="he-IL" dirty="0" smtClean="0"/>
              <a:t>have quarreled for centuries and still quarrel over </a:t>
            </a:r>
            <a:r>
              <a:rPr lang="en-US" altLang="he-IL" dirty="0" smtClean="0"/>
              <a:t>control of holy places. Strained</a:t>
            </a:r>
            <a:r>
              <a:rPr lang="en-US" altLang="he-IL" baseline="0" dirty="0" smtClean="0"/>
              <a:t> relations / open hostility in crusading period. Hierarchical society: Latin Christians – Oriental Christians – Muslims &amp; Jews (or: Christians – non-Christians ?)</a:t>
            </a:r>
            <a:endParaRPr lang="en-US" altLang="he-IL" dirty="0" smtClean="0"/>
          </a:p>
          <a:p>
            <a:endParaRPr lang="en-US" altLang="he-IL" dirty="0"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9709C058-9116-41B6-B721-BA108797F066}" type="slidenum">
              <a:rPr lang="he-IL" altLang="he-IL" sz="1200" smtClean="0"/>
              <a:pPr eaLnBrk="1" hangingPunct="1"/>
              <a:t>16</a:t>
            </a:fld>
            <a:endParaRPr lang="he-IL" altLang="he-IL"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Upon</a:t>
            </a:r>
            <a:r>
              <a:rPr lang="en-US" baseline="0" dirty="0" smtClean="0"/>
              <a:t> coronation of new king, with holy fire, etc.</a:t>
            </a:r>
            <a:endParaRPr lang="he-IL" dirty="0"/>
          </a:p>
        </p:txBody>
      </p:sp>
      <p:sp>
        <p:nvSpPr>
          <p:cNvPr id="4" name="Slide Number Placeholder 3"/>
          <p:cNvSpPr>
            <a:spLocks noGrp="1"/>
          </p:cNvSpPr>
          <p:nvPr>
            <p:ph type="sldNum" sz="quarter" idx="10"/>
          </p:nvPr>
        </p:nvSpPr>
        <p:spPr/>
        <p:txBody>
          <a:bodyPr/>
          <a:lstStyle/>
          <a:p>
            <a:fld id="{56DB6738-CC86-4A26-B673-85130355680C}" type="slidenum">
              <a:rPr lang="he-IL" smtClean="0"/>
              <a:t>18</a:t>
            </a:fld>
            <a:endParaRPr lang="he-IL"/>
          </a:p>
        </p:txBody>
      </p:sp>
    </p:spTree>
    <p:extLst>
      <p:ext uri="{BB962C8B-B14F-4D97-AF65-F5344CB8AC3E}">
        <p14:creationId xmlns:p14="http://schemas.microsoft.com/office/powerpoint/2010/main" val="723932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he-IL" dirty="0" smtClean="0"/>
              <a:t>.inaugurated in 335 by emperor Constantine. Made into large pilgrimage</a:t>
            </a:r>
            <a:r>
              <a:rPr lang="en-US" altLang="he-IL" baseline="0" dirty="0" smtClean="0"/>
              <a:t> </a:t>
            </a:r>
            <a:r>
              <a:rPr lang="en-US" altLang="he-IL" baseline="0" dirty="0" err="1" smtClean="0"/>
              <a:t>basilical</a:t>
            </a:r>
            <a:r>
              <a:rPr lang="en-US" altLang="he-IL" baseline="0" dirty="0" smtClean="0"/>
              <a:t> church by crusaders.</a:t>
            </a:r>
            <a:endParaRPr lang="en-US" altLang="he-IL"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2DA208D9-E78B-49E5-97C8-3BFC16EEBABB}" type="slidenum">
              <a:rPr lang="he-IL" altLang="he-IL" sz="1200" smtClean="0"/>
              <a:pPr eaLnBrk="1" hangingPunct="1"/>
              <a:t>19</a:t>
            </a:fld>
            <a:endParaRPr lang="he-IL" altLang="he-IL"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50</a:t>
            </a:r>
            <a:r>
              <a:rPr lang="en-US" baseline="30000" dirty="0" smtClean="0"/>
              <a:t>th</a:t>
            </a:r>
            <a:r>
              <a:rPr lang="en-US" dirty="0" smtClean="0"/>
              <a:t> anniversary of conquest. Rebuilt as great </a:t>
            </a:r>
            <a:r>
              <a:rPr lang="en-US" dirty="0" err="1" smtClean="0"/>
              <a:t>romanesque</a:t>
            </a:r>
            <a:r>
              <a:rPr lang="en-US" dirty="0" smtClean="0"/>
              <a:t> pilgrimage church (</a:t>
            </a:r>
            <a:r>
              <a:rPr lang="en-US" dirty="0" smtClean="0"/>
              <a:t>reminiscent </a:t>
            </a:r>
            <a:r>
              <a:rPr lang="en-US" dirty="0" smtClean="0"/>
              <a:t>of churches on the way to </a:t>
            </a:r>
            <a:r>
              <a:rPr lang="en-US" dirty="0" err="1" smtClean="0"/>
              <a:t>Compostella</a:t>
            </a:r>
            <a:r>
              <a:rPr lang="en-US" dirty="0" smtClean="0"/>
              <a:t>, north western Spain. Typical stonework, arches, vaults and capitals. Bustling pilgrimage center!</a:t>
            </a:r>
            <a:r>
              <a:rPr lang="en-US" baseline="0" dirty="0" smtClean="0"/>
              <a:t> </a:t>
            </a:r>
            <a:endParaRPr lang="he-IL" dirty="0"/>
          </a:p>
        </p:txBody>
      </p:sp>
      <p:sp>
        <p:nvSpPr>
          <p:cNvPr id="4" name="Slide Number Placeholder 3"/>
          <p:cNvSpPr>
            <a:spLocks noGrp="1"/>
          </p:cNvSpPr>
          <p:nvPr>
            <p:ph type="sldNum" sz="quarter" idx="10"/>
          </p:nvPr>
        </p:nvSpPr>
        <p:spPr/>
        <p:txBody>
          <a:bodyPr/>
          <a:lstStyle/>
          <a:p>
            <a:fld id="{56DB6738-CC86-4A26-B673-85130355680C}" type="slidenum">
              <a:rPr lang="he-IL" smtClean="0"/>
              <a:t>20</a:t>
            </a:fld>
            <a:endParaRPr lang="he-IL"/>
          </a:p>
        </p:txBody>
      </p:sp>
    </p:spTree>
    <p:extLst>
      <p:ext uri="{BB962C8B-B14F-4D97-AF65-F5344CB8AC3E}">
        <p14:creationId xmlns:p14="http://schemas.microsoft.com/office/powerpoint/2010/main" val="774481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he-IL" dirty="0" smtClean="0"/>
              <a:t>Overlooking </a:t>
            </a:r>
            <a:r>
              <a:rPr lang="en-US" altLang="he-IL" dirty="0" smtClean="0"/>
              <a:t>the deserted ruins of the </a:t>
            </a:r>
            <a:r>
              <a:rPr lang="en-US" altLang="he-IL" dirty="0" smtClean="0"/>
              <a:t>temple, Symbol of victory over Judaism, </a:t>
            </a:r>
            <a:r>
              <a:rPr lang="en-US" altLang="he-IL" dirty="0" smtClean="0"/>
              <a:t>purposefully not rebuilt by </a:t>
            </a:r>
            <a:r>
              <a:rPr lang="en-US" altLang="he-IL" dirty="0" smtClean="0"/>
              <a:t>Byzantines</a:t>
            </a:r>
            <a:r>
              <a:rPr lang="en-US" altLang="he-IL" dirty="0" smtClean="0"/>
              <a:t>.</a:t>
            </a:r>
          </a:p>
          <a:p>
            <a:endParaRPr lang="en-US" altLang="he-IL" dirty="0"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411DCCFB-E937-40CD-88E5-E78C55AAE74A}" type="slidenum">
              <a:rPr lang="he-IL" altLang="he-IL" sz="1200" smtClean="0"/>
              <a:pPr eaLnBrk="1" hangingPunct="1"/>
              <a:t>21</a:t>
            </a:fld>
            <a:endParaRPr lang="he-IL" altLang="he-IL" sz="12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Reconstruction</a:t>
            </a:r>
            <a:r>
              <a:rPr lang="en-US" baseline="0" dirty="0" smtClean="0"/>
              <a:t> of narratives: Jacob’s ladder, footprint of Jesus, erection by Heraclius or Helena,  Marian legends</a:t>
            </a:r>
            <a:endParaRPr lang="he-IL" dirty="0"/>
          </a:p>
        </p:txBody>
      </p:sp>
      <p:sp>
        <p:nvSpPr>
          <p:cNvPr id="4" name="Slide Number Placeholder 3"/>
          <p:cNvSpPr>
            <a:spLocks noGrp="1"/>
          </p:cNvSpPr>
          <p:nvPr>
            <p:ph type="sldNum" sz="quarter" idx="10"/>
          </p:nvPr>
        </p:nvSpPr>
        <p:spPr/>
        <p:txBody>
          <a:bodyPr/>
          <a:lstStyle/>
          <a:p>
            <a:fld id="{56DB6738-CC86-4A26-B673-85130355680C}" type="slidenum">
              <a:rPr lang="he-IL" smtClean="0"/>
              <a:t>22</a:t>
            </a:fld>
            <a:endParaRPr lang="he-IL"/>
          </a:p>
        </p:txBody>
      </p:sp>
    </p:spTree>
    <p:extLst>
      <p:ext uri="{BB962C8B-B14F-4D97-AF65-F5344CB8AC3E}">
        <p14:creationId xmlns:p14="http://schemas.microsoft.com/office/powerpoint/2010/main" val="2979374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Monks in arms</a:t>
            </a:r>
            <a:r>
              <a:rPr lang="en-US" baseline="0" dirty="0" smtClean="0"/>
              <a:t>  - significant part of Kingdom’s forces</a:t>
            </a:r>
            <a:endParaRPr lang="he-IL" dirty="0"/>
          </a:p>
        </p:txBody>
      </p:sp>
      <p:sp>
        <p:nvSpPr>
          <p:cNvPr id="4" name="Slide Number Placeholder 3"/>
          <p:cNvSpPr>
            <a:spLocks noGrp="1"/>
          </p:cNvSpPr>
          <p:nvPr>
            <p:ph type="sldNum" sz="quarter" idx="10"/>
          </p:nvPr>
        </p:nvSpPr>
        <p:spPr/>
        <p:txBody>
          <a:bodyPr/>
          <a:lstStyle/>
          <a:p>
            <a:fld id="{56DB6738-CC86-4A26-B673-85130355680C}" type="slidenum">
              <a:rPr lang="he-IL" smtClean="0"/>
              <a:t>23</a:t>
            </a:fld>
            <a:endParaRPr lang="he-IL"/>
          </a:p>
        </p:txBody>
      </p:sp>
    </p:spTree>
    <p:extLst>
      <p:ext uri="{BB962C8B-B14F-4D97-AF65-F5344CB8AC3E}">
        <p14:creationId xmlns:p14="http://schemas.microsoft.com/office/powerpoint/2010/main" val="3244933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Christian monk acknowledging Jerusalem multi-layered and multi-faceted sanctity, several</a:t>
            </a:r>
            <a:r>
              <a:rPr lang="en-US" baseline="0" dirty="0" smtClean="0"/>
              <a:t> decades after the final expulsion of the crusades from the holy land.</a:t>
            </a:r>
            <a:endParaRPr lang="he-IL" dirty="0"/>
          </a:p>
        </p:txBody>
      </p:sp>
      <p:sp>
        <p:nvSpPr>
          <p:cNvPr id="4" name="Slide Number Placeholder 3"/>
          <p:cNvSpPr>
            <a:spLocks noGrp="1"/>
          </p:cNvSpPr>
          <p:nvPr>
            <p:ph type="sldNum" sz="quarter" idx="10"/>
          </p:nvPr>
        </p:nvSpPr>
        <p:spPr/>
        <p:txBody>
          <a:bodyPr/>
          <a:lstStyle/>
          <a:p>
            <a:fld id="{56DB6738-CC86-4A26-B673-85130355680C}" type="slidenum">
              <a:rPr lang="he-IL" smtClean="0"/>
              <a:t>2</a:t>
            </a:fld>
            <a:endParaRPr lang="he-IL"/>
          </a:p>
        </p:txBody>
      </p:sp>
    </p:spTree>
    <p:extLst>
      <p:ext uri="{BB962C8B-B14F-4D97-AF65-F5344CB8AC3E}">
        <p14:creationId xmlns:p14="http://schemas.microsoft.com/office/powerpoint/2010/main" val="1725999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e-IL" dirty="0" smtClean="0"/>
              <a:t>Widespread settlement after all…</a:t>
            </a:r>
            <a:endParaRPr lang="he-IL" altLang="he-IL" dirty="0" smtClean="0"/>
          </a:p>
        </p:txBody>
      </p:sp>
      <p:sp>
        <p:nvSpPr>
          <p:cNvPr id="4" name="Slide Number Placeholder 3"/>
          <p:cNvSpPr>
            <a:spLocks noGrp="1"/>
          </p:cNvSpPr>
          <p:nvPr>
            <p:ph type="sldNum" sz="quarter" idx="5"/>
          </p:nvPr>
        </p:nvSpPr>
        <p:spPr/>
        <p:txBody>
          <a:bodyPr/>
          <a:lstStyle/>
          <a:p>
            <a:pPr>
              <a:defRPr/>
            </a:pPr>
            <a:fld id="{2B16273B-69D4-4386-B6F3-6370EB19A3F2}" type="slidenum">
              <a:rPr lang="he-IL" smtClean="0"/>
              <a:pPr>
                <a:defRPr/>
              </a:pPr>
              <a:t>24</a:t>
            </a:fld>
            <a:endParaRPr lang="he-I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Crusader states surrounded by unified Muslim state committed to jihad and the liberation</a:t>
            </a:r>
            <a:r>
              <a:rPr lang="en-US" baseline="0" dirty="0" smtClean="0"/>
              <a:t> of Jerusalem at least since 1144 (if not from the 1105 sermons of al-</a:t>
            </a:r>
            <a:r>
              <a:rPr lang="en-US" baseline="0" dirty="0" err="1" smtClean="0"/>
              <a:t>Sulami</a:t>
            </a:r>
            <a:r>
              <a:rPr lang="en-US" baseline="0" dirty="0" smtClean="0"/>
              <a:t> in Damascus</a:t>
            </a:r>
            <a:r>
              <a:rPr lang="en-US" dirty="0" smtClean="0"/>
              <a:t>  </a:t>
            </a:r>
            <a:endParaRPr lang="he-IL" dirty="0"/>
          </a:p>
        </p:txBody>
      </p:sp>
      <p:sp>
        <p:nvSpPr>
          <p:cNvPr id="4" name="Slide Number Placeholder 3"/>
          <p:cNvSpPr>
            <a:spLocks noGrp="1"/>
          </p:cNvSpPr>
          <p:nvPr>
            <p:ph type="sldNum" sz="quarter" idx="10"/>
          </p:nvPr>
        </p:nvSpPr>
        <p:spPr/>
        <p:txBody>
          <a:bodyPr/>
          <a:lstStyle/>
          <a:p>
            <a:fld id="{56DB6738-CC86-4A26-B673-85130355680C}" type="slidenum">
              <a:rPr lang="he-IL" smtClean="0"/>
              <a:t>25</a:t>
            </a:fld>
            <a:endParaRPr lang="he-IL"/>
          </a:p>
        </p:txBody>
      </p:sp>
    </p:spTree>
    <p:extLst>
      <p:ext uri="{BB962C8B-B14F-4D97-AF65-F5344CB8AC3E}">
        <p14:creationId xmlns:p14="http://schemas.microsoft.com/office/powerpoint/2010/main" val="1751115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Supposedly, a Muslim Guide showing tourists how to best capture the dome in a photograph… symbolically emphasizing Muslim claim to Jerusalem as first direction</a:t>
            </a:r>
            <a:r>
              <a:rPr lang="en-US" baseline="0" dirty="0" smtClean="0"/>
              <a:t> of prayer, second mosque, third noble sanctuary</a:t>
            </a:r>
            <a:endParaRPr lang="he-IL" dirty="0"/>
          </a:p>
        </p:txBody>
      </p:sp>
      <p:sp>
        <p:nvSpPr>
          <p:cNvPr id="4" name="Slide Number Placeholder 3"/>
          <p:cNvSpPr>
            <a:spLocks noGrp="1"/>
          </p:cNvSpPr>
          <p:nvPr>
            <p:ph type="sldNum" sz="quarter" idx="10"/>
          </p:nvPr>
        </p:nvSpPr>
        <p:spPr/>
        <p:txBody>
          <a:bodyPr/>
          <a:lstStyle/>
          <a:p>
            <a:fld id="{56DB6738-CC86-4A26-B673-85130355680C}" type="slidenum">
              <a:rPr lang="he-IL" smtClean="0"/>
              <a:t>26</a:t>
            </a:fld>
            <a:endParaRPr lang="he-IL"/>
          </a:p>
        </p:txBody>
      </p:sp>
    </p:spTree>
    <p:extLst>
      <p:ext uri="{BB962C8B-B14F-4D97-AF65-F5344CB8AC3E}">
        <p14:creationId xmlns:p14="http://schemas.microsoft.com/office/powerpoint/2010/main" val="78944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Saladin’s secretary motivating the warriors. After victory – on Rajab 27</a:t>
            </a:r>
            <a:r>
              <a:rPr lang="en-US" baseline="0" dirty="0" smtClean="0"/>
              <a:t> (Day of the night journey!)</a:t>
            </a:r>
            <a:r>
              <a:rPr lang="en-US" dirty="0" smtClean="0"/>
              <a:t> - claims that a new calendar, beginning</a:t>
            </a:r>
            <a:r>
              <a:rPr lang="en-US" baseline="0" dirty="0" smtClean="0"/>
              <a:t> from this victory,</a:t>
            </a:r>
            <a:r>
              <a:rPr lang="en-US" dirty="0" smtClean="0"/>
              <a:t> should replace the beginning with the </a:t>
            </a:r>
            <a:r>
              <a:rPr lang="en-US" i="1" dirty="0" err="1" smtClean="0"/>
              <a:t>hijra</a:t>
            </a:r>
            <a:r>
              <a:rPr lang="en-US" i="0" dirty="0" smtClean="0"/>
              <a:t>!</a:t>
            </a:r>
            <a:r>
              <a:rPr lang="en-US" dirty="0" smtClean="0"/>
              <a:t> </a:t>
            </a:r>
            <a:endParaRPr lang="he-IL" dirty="0"/>
          </a:p>
        </p:txBody>
      </p:sp>
      <p:sp>
        <p:nvSpPr>
          <p:cNvPr id="4" name="Slide Number Placeholder 3"/>
          <p:cNvSpPr>
            <a:spLocks noGrp="1"/>
          </p:cNvSpPr>
          <p:nvPr>
            <p:ph type="sldNum" sz="quarter" idx="10"/>
          </p:nvPr>
        </p:nvSpPr>
        <p:spPr/>
        <p:txBody>
          <a:bodyPr/>
          <a:lstStyle/>
          <a:p>
            <a:fld id="{A1023220-7C29-4B90-B7E9-C8A24B871219}" type="slidenum">
              <a:rPr lang="he-IL" smtClean="0"/>
              <a:t>27</a:t>
            </a:fld>
            <a:endParaRPr lang="he-IL"/>
          </a:p>
        </p:txBody>
      </p:sp>
    </p:spTree>
    <p:extLst>
      <p:ext uri="{BB962C8B-B14F-4D97-AF65-F5344CB8AC3E}">
        <p14:creationId xmlns:p14="http://schemas.microsoft.com/office/powerpoint/2010/main" val="3010234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dirty="0" err="1" smtClean="0"/>
              <a:t>אלבראק</a:t>
            </a:r>
            <a:r>
              <a:rPr lang="he-IL" altLang="he-IL" baseline="0" dirty="0" smtClean="0"/>
              <a:t> מתואר אצל אבן </a:t>
            </a:r>
            <a:r>
              <a:rPr lang="he-IL" altLang="he-IL" baseline="0" dirty="0" err="1" smtClean="0"/>
              <a:t>אסחאק</a:t>
            </a:r>
            <a:r>
              <a:rPr lang="he-IL" altLang="he-IL" baseline="0" dirty="0" smtClean="0"/>
              <a:t> (מאה 8).</a:t>
            </a:r>
            <a:endParaRPr lang="en-US" altLang="he-IL" dirty="0" smtClean="0"/>
          </a:p>
          <a:p>
            <a:pPr eaLnBrk="1" hangingPunct="1">
              <a:spcBef>
                <a:spcPct val="0"/>
              </a:spcBef>
            </a:pPr>
            <a:endParaRPr lang="en-US" altLang="he-IL" dirty="0" smtClean="0"/>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cs typeface="Arial" pitchFamily="34" charset="0"/>
              </a:defRPr>
            </a:lvl1pPr>
            <a:lvl2pPr marL="742950" indent="-285750" eaLnBrk="0" hangingPunct="0">
              <a:spcBef>
                <a:spcPct val="30000"/>
              </a:spcBef>
              <a:defRPr sz="1200">
                <a:solidFill>
                  <a:schemeClr val="tx1"/>
                </a:solidFill>
                <a:latin typeface="Calibri" pitchFamily="34" charset="0"/>
                <a:cs typeface="Arial" pitchFamily="34" charset="0"/>
              </a:defRPr>
            </a:lvl2pPr>
            <a:lvl3pPr marL="1143000" indent="-228600" eaLnBrk="0" hangingPunct="0">
              <a:spcBef>
                <a:spcPct val="30000"/>
              </a:spcBef>
              <a:defRPr sz="1200">
                <a:solidFill>
                  <a:schemeClr val="tx1"/>
                </a:solidFill>
                <a:latin typeface="Calibri" pitchFamily="34" charset="0"/>
                <a:cs typeface="Arial" pitchFamily="34" charset="0"/>
              </a:defRPr>
            </a:lvl3pPr>
            <a:lvl4pPr marL="1600200" indent="-228600" eaLnBrk="0" hangingPunct="0">
              <a:spcBef>
                <a:spcPct val="30000"/>
              </a:spcBef>
              <a:defRPr sz="1200">
                <a:solidFill>
                  <a:schemeClr val="tx1"/>
                </a:solidFill>
                <a:latin typeface="Calibri" pitchFamily="34" charset="0"/>
                <a:cs typeface="Arial" pitchFamily="34" charset="0"/>
              </a:defRPr>
            </a:lvl4pPr>
            <a:lvl5pPr marL="2057400" indent="-228600" eaLnBrk="0" hangingPunct="0">
              <a:spcBef>
                <a:spcPct val="30000"/>
              </a:spcBef>
              <a:defRPr sz="1200">
                <a:solidFill>
                  <a:schemeClr val="tx1"/>
                </a:solidFill>
                <a:latin typeface="Calibri"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Calibri"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Calibri"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Calibri"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Calibri" pitchFamily="34" charset="0"/>
                <a:cs typeface="Arial" pitchFamily="34" charset="0"/>
              </a:defRPr>
            </a:lvl9pPr>
          </a:lstStyle>
          <a:p>
            <a:pPr eaLnBrk="1" fontAlgn="base" hangingPunct="1">
              <a:spcBef>
                <a:spcPct val="0"/>
              </a:spcBef>
              <a:spcAft>
                <a:spcPct val="0"/>
              </a:spcAft>
            </a:pPr>
            <a:fld id="{97E8F89B-EE19-40F0-9915-AC3A42646DB3}" type="slidenum">
              <a:rPr lang="he-IL" altLang="he-IL" smtClean="0">
                <a:latin typeface="Times New Roman" pitchFamily="18" charset="0"/>
                <a:cs typeface="Times New Roman" pitchFamily="18" charset="0"/>
              </a:rPr>
              <a:pPr eaLnBrk="1" fontAlgn="base" hangingPunct="1">
                <a:spcBef>
                  <a:spcPct val="0"/>
                </a:spcBef>
                <a:spcAft>
                  <a:spcPct val="0"/>
                </a:spcAft>
              </a:pPr>
              <a:t>29</a:t>
            </a:fld>
            <a:endParaRPr lang="he-IL" altLang="he-IL" smtClean="0">
              <a:latin typeface="Times New Roman" pitchFamily="18" charset="0"/>
              <a:cs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a:lstStyle/>
          <a:p>
            <a:pPr algn="l" rtl="0" eaLnBrk="1" hangingPunct="1"/>
            <a:r>
              <a:rPr lang="en-US" dirty="0" smtClean="0"/>
              <a:t>Saladin allows Christians to ransom themselves and leave. </a:t>
            </a:r>
          </a:p>
          <a:p>
            <a:pPr algn="l" rtl="0" eaLnBrk="1" hangingPunct="1"/>
            <a:r>
              <a:rPr lang="en-US" dirty="0" smtClean="0"/>
              <a:t>Marked elevation in status of Jerusalem for Muslims. flies in the faces of pragmatic </a:t>
            </a:r>
            <a:r>
              <a:rPr lang="en-US" dirty="0" err="1" smtClean="0"/>
              <a:t>Ayyubids</a:t>
            </a:r>
            <a:r>
              <a:rPr lang="en-US" dirty="0" smtClean="0"/>
              <a:t> in 1229</a:t>
            </a:r>
            <a:endParaRPr lang="he-IL" dirty="0" smtClean="0"/>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DD4782-3DC9-46D5-83B3-DC1035EEB426}" type="slidenum">
              <a:rPr lang="he-IL" smtClean="0"/>
              <a:pPr/>
              <a:t>31</a:t>
            </a:fld>
            <a:endParaRPr lang="he-IL"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he-IL" dirty="0" smtClean="0"/>
              <a:t>Re-Islamization! Crosses taken off Temple Mt, sent to Baghdad, </a:t>
            </a:r>
            <a:r>
              <a:rPr lang="en-US" altLang="he-IL" dirty="0" err="1" smtClean="0"/>
              <a:t>reconsecration</a:t>
            </a:r>
            <a:r>
              <a:rPr lang="en-US" altLang="he-IL" dirty="0" smtClean="0"/>
              <a:t> of buildings.</a:t>
            </a:r>
            <a:r>
              <a:rPr lang="en-US" altLang="he-IL" baseline="0" dirty="0" smtClean="0"/>
              <a:t> Holy </a:t>
            </a:r>
            <a:r>
              <a:rPr lang="en-US" altLang="he-IL" baseline="0" dirty="0" err="1" smtClean="0"/>
              <a:t>Sepulchre</a:t>
            </a:r>
            <a:r>
              <a:rPr lang="en-US" altLang="he-IL" baseline="0" dirty="0" smtClean="0"/>
              <a:t> unharmed (Saladin remembers Umar I) but Christian pilgrimage banned until 1192 and renewed under humiliating conditions. Endowment of </a:t>
            </a:r>
            <a:r>
              <a:rPr lang="en-US" altLang="he-IL" baseline="0" dirty="0" err="1" smtClean="0"/>
              <a:t>madaris</a:t>
            </a:r>
            <a:r>
              <a:rPr lang="en-US" altLang="he-IL" baseline="0" dirty="0" smtClean="0"/>
              <a:t>, </a:t>
            </a:r>
            <a:r>
              <a:rPr lang="en-US" altLang="he-IL" baseline="0" dirty="0" err="1" smtClean="0"/>
              <a:t>sufi</a:t>
            </a:r>
            <a:r>
              <a:rPr lang="en-US" altLang="he-IL" baseline="0" dirty="0" smtClean="0"/>
              <a:t> centers and mosques. Fortifications. U</a:t>
            </a:r>
            <a:r>
              <a:rPr lang="en-US" altLang="he-IL" dirty="0" smtClean="0"/>
              <a:t>se of architectural </a:t>
            </a:r>
            <a:r>
              <a:rPr lang="en-US" altLang="he-IL" i="1" dirty="0" err="1" smtClean="0"/>
              <a:t>spolia</a:t>
            </a:r>
            <a:endParaRPr lang="en-US" altLang="he-IL" i="1" dirty="0" smtClean="0"/>
          </a:p>
          <a:p>
            <a:pPr algn="l" rtl="0"/>
            <a:endParaRPr lang="he-IL" altLang="he-IL" dirty="0"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226FDBAA-2C15-4010-84BD-9CC09058976E}" type="slidenum">
              <a:rPr lang="he-IL" altLang="he-IL" sz="1200" smtClean="0"/>
              <a:pPr eaLnBrk="1" hangingPunct="1"/>
              <a:t>32</a:t>
            </a:fld>
            <a:endParaRPr lang="he-IL" altLang="he-IL" sz="12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Erected</a:t>
            </a:r>
            <a:r>
              <a:rPr lang="en-US" baseline="0" dirty="0" smtClean="0"/>
              <a:t> on 800</a:t>
            </a:r>
            <a:r>
              <a:rPr lang="en-US" baseline="30000" dirty="0" smtClean="0"/>
              <a:t>th</a:t>
            </a:r>
            <a:r>
              <a:rPr lang="en-US" baseline="0" dirty="0" smtClean="0"/>
              <a:t> anniversary of his death. Perhaps greatest and most popular Arab/Syrian/Egyptian/ Kurdish/all-Islamic hero. Chivalrous, soft-hearted and devout. Portrayed with 3 commanders and captive Frankish kings.</a:t>
            </a:r>
            <a:endParaRPr lang="he-IL" dirty="0"/>
          </a:p>
        </p:txBody>
      </p:sp>
      <p:sp>
        <p:nvSpPr>
          <p:cNvPr id="4" name="Slide Number Placeholder 3"/>
          <p:cNvSpPr>
            <a:spLocks noGrp="1"/>
          </p:cNvSpPr>
          <p:nvPr>
            <p:ph type="sldNum" sz="quarter" idx="10"/>
          </p:nvPr>
        </p:nvSpPr>
        <p:spPr/>
        <p:txBody>
          <a:bodyPr/>
          <a:lstStyle/>
          <a:p>
            <a:fld id="{A1023220-7C29-4B90-B7E9-C8A24B871219}" type="slidenum">
              <a:rPr lang="he-IL" smtClean="0"/>
              <a:t>33</a:t>
            </a:fld>
            <a:endParaRPr lang="he-IL"/>
          </a:p>
        </p:txBody>
      </p:sp>
    </p:spTree>
    <p:extLst>
      <p:ext uri="{BB962C8B-B14F-4D97-AF65-F5344CB8AC3E}">
        <p14:creationId xmlns:p14="http://schemas.microsoft.com/office/powerpoint/2010/main" val="2215126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A1023220-7C29-4B90-B7E9-C8A24B871219}" type="slidenum">
              <a:rPr lang="he-IL" smtClean="0"/>
              <a:t>35</a:t>
            </a:fld>
            <a:endParaRPr lang="he-IL"/>
          </a:p>
        </p:txBody>
      </p:sp>
    </p:spTree>
    <p:extLst>
      <p:ext uri="{BB962C8B-B14F-4D97-AF65-F5344CB8AC3E}">
        <p14:creationId xmlns:p14="http://schemas.microsoft.com/office/powerpoint/2010/main" val="1493663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en-US" altLang="he-IL" dirty="0" smtClean="0"/>
              <a:t>Front added by </a:t>
            </a:r>
            <a:r>
              <a:rPr lang="en-US" altLang="he-IL" dirty="0" err="1" smtClean="0"/>
              <a:t>Ayyubids</a:t>
            </a:r>
            <a:endParaRPr lang="en-US" altLang="he-IL" dirty="0" smtClean="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cs typeface="Arial" pitchFamily="34" charset="0"/>
              </a:defRPr>
            </a:lvl1pPr>
            <a:lvl2pPr marL="742950" indent="-285750" eaLnBrk="0" hangingPunct="0">
              <a:spcBef>
                <a:spcPct val="30000"/>
              </a:spcBef>
              <a:defRPr sz="1200">
                <a:solidFill>
                  <a:schemeClr val="tx1"/>
                </a:solidFill>
                <a:latin typeface="Calibri" pitchFamily="34" charset="0"/>
                <a:cs typeface="Arial" pitchFamily="34" charset="0"/>
              </a:defRPr>
            </a:lvl2pPr>
            <a:lvl3pPr marL="1143000" indent="-228600" eaLnBrk="0" hangingPunct="0">
              <a:spcBef>
                <a:spcPct val="30000"/>
              </a:spcBef>
              <a:defRPr sz="1200">
                <a:solidFill>
                  <a:schemeClr val="tx1"/>
                </a:solidFill>
                <a:latin typeface="Calibri" pitchFamily="34" charset="0"/>
                <a:cs typeface="Arial" pitchFamily="34" charset="0"/>
              </a:defRPr>
            </a:lvl3pPr>
            <a:lvl4pPr marL="1600200" indent="-228600" eaLnBrk="0" hangingPunct="0">
              <a:spcBef>
                <a:spcPct val="30000"/>
              </a:spcBef>
              <a:defRPr sz="1200">
                <a:solidFill>
                  <a:schemeClr val="tx1"/>
                </a:solidFill>
                <a:latin typeface="Calibri" pitchFamily="34" charset="0"/>
                <a:cs typeface="Arial" pitchFamily="34" charset="0"/>
              </a:defRPr>
            </a:lvl4pPr>
            <a:lvl5pPr marL="2057400" indent="-228600" eaLnBrk="0" hangingPunct="0">
              <a:spcBef>
                <a:spcPct val="30000"/>
              </a:spcBef>
              <a:defRPr sz="1200">
                <a:solidFill>
                  <a:schemeClr val="tx1"/>
                </a:solidFill>
                <a:latin typeface="Calibri"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Calibri"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Calibri"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Calibri"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Calibri" pitchFamily="34" charset="0"/>
                <a:cs typeface="Arial" pitchFamily="34" charset="0"/>
              </a:defRPr>
            </a:lvl9pPr>
          </a:lstStyle>
          <a:p>
            <a:pPr eaLnBrk="1" fontAlgn="base" hangingPunct="1">
              <a:spcBef>
                <a:spcPct val="0"/>
              </a:spcBef>
              <a:spcAft>
                <a:spcPct val="0"/>
              </a:spcAft>
            </a:pPr>
            <a:fld id="{7732C227-1E12-46BA-B12D-F5C2F7470C3E}" type="slidenum">
              <a:rPr lang="he-IL" altLang="he-IL" smtClean="0">
                <a:solidFill>
                  <a:srgbClr val="000000"/>
                </a:solidFill>
                <a:latin typeface="Times New Roman" pitchFamily="18" charset="0"/>
                <a:cs typeface="Times New Roman" pitchFamily="18" charset="0"/>
              </a:rPr>
              <a:pPr eaLnBrk="1" fontAlgn="base" hangingPunct="1">
                <a:spcBef>
                  <a:spcPct val="0"/>
                </a:spcBef>
                <a:spcAft>
                  <a:spcPct val="0"/>
                </a:spcAft>
              </a:pPr>
              <a:t>37</a:t>
            </a:fld>
            <a:endParaRPr lang="he-IL" altLang="he-IL" smtClean="0">
              <a:solidFill>
                <a:srgbClr val="000000"/>
              </a:solidFill>
              <a:latin typeface="Times New Roman" pitchFamily="18" charset="0"/>
              <a:cs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dirty="0" smtClean="0"/>
              <a:t>Articulated by a great art historian who devoted years of study to the meaning</a:t>
            </a:r>
            <a:r>
              <a:rPr lang="en-US" baseline="0" dirty="0" smtClean="0"/>
              <a:t> of Islamic architecture in Jerusalem</a:t>
            </a:r>
            <a:r>
              <a:rPr lang="en-US" dirty="0" smtClean="0"/>
              <a:t>. </a:t>
            </a:r>
            <a:r>
              <a:rPr lang="en-US" baseline="0" dirty="0" smtClean="0"/>
              <a:t>Purpose of lecture: present fascinating chapter in history of Jerusalem  ; examine the space accommodated not only a variety of confessional garbs but also competing </a:t>
            </a:r>
            <a:r>
              <a:rPr lang="en-US" dirty="0" smtClean="0"/>
              <a:t>political narrative, appropriation and expropriation of space, construction and reconstruction.</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B54038CC-04B0-430B-A4C8-05E3057D1933}" type="slidenum">
              <a:rPr lang="he-IL" sz="1200">
                <a:solidFill>
                  <a:prstClr val="black"/>
                </a:solidFill>
              </a:rPr>
              <a:pPr eaLnBrk="1" hangingPunct="1"/>
              <a:t>3</a:t>
            </a:fld>
            <a:endParaRPr lang="he-IL" sz="120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e-IL" dirty="0" smtClean="0"/>
              <a:t>Crusader</a:t>
            </a:r>
            <a:r>
              <a:rPr lang="en-US" altLang="he-IL" baseline="0" dirty="0" smtClean="0"/>
              <a:t> chapel with added </a:t>
            </a:r>
            <a:r>
              <a:rPr lang="en-US" altLang="he-IL" baseline="0" dirty="0" err="1" smtClean="0"/>
              <a:t>mihrab</a:t>
            </a:r>
            <a:endParaRPr lang="he-IL" altLang="he-IL" dirty="0"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10A8E245-A6F4-429E-A19D-EB3E3ACF6DE3}" type="slidenum">
              <a:rPr lang="he-IL" altLang="he-IL" sz="1200" smtClean="0"/>
              <a:pPr eaLnBrk="1" hangingPunct="1"/>
              <a:t>39</a:t>
            </a:fld>
            <a:endParaRPr lang="he-IL" altLang="he-IL" sz="120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he-IL" dirty="0" err="1" smtClean="0"/>
              <a:t>Mu`azzam</a:t>
            </a:r>
            <a:r>
              <a:rPr lang="en-US" altLang="he-IL" dirty="0" smtClean="0"/>
              <a:t> `Isa – Saladin nephew. Sultan interested in theology, Arabic and science. Endowed for 25 Hanafi students of grammar. Note columns (</a:t>
            </a:r>
            <a:r>
              <a:rPr lang="en-US" altLang="he-IL" dirty="0" err="1" smtClean="0"/>
              <a:t>spolia</a:t>
            </a:r>
            <a:r>
              <a:rPr lang="en-US" altLang="he-IL" dirty="0" smtClean="0"/>
              <a:t>).</a:t>
            </a:r>
            <a:endParaRPr lang="he-IL" altLang="he-IL" dirty="0"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algn="l" rtl="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6301CF06-7638-4242-8747-9F402535AF7C}" type="slidenum">
              <a:rPr lang="he-IL" altLang="he-IL" sz="1200" smtClean="0"/>
              <a:pPr eaLnBrk="1" hangingPunct="1"/>
              <a:t>41</a:t>
            </a:fld>
            <a:endParaRPr lang="he-IL" altLang="he-IL" sz="12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Endowed by Saladin for </a:t>
            </a:r>
            <a:r>
              <a:rPr lang="en-US" dirty="0" err="1" smtClean="0"/>
              <a:t>Shaifi</a:t>
            </a:r>
            <a:r>
              <a:rPr lang="en-US" dirty="0" smtClean="0"/>
              <a:t> students of law. Off the esplanade (by</a:t>
            </a:r>
            <a:r>
              <a:rPr lang="en-US" baseline="0" dirty="0" smtClean="0"/>
              <a:t> Lion’s Gate)</a:t>
            </a:r>
            <a:endParaRPr lang="he-IL" dirty="0"/>
          </a:p>
        </p:txBody>
      </p:sp>
      <p:sp>
        <p:nvSpPr>
          <p:cNvPr id="4" name="Slide Number Placeholder 3"/>
          <p:cNvSpPr>
            <a:spLocks noGrp="1"/>
          </p:cNvSpPr>
          <p:nvPr>
            <p:ph type="sldNum" sz="quarter" idx="10"/>
          </p:nvPr>
        </p:nvSpPr>
        <p:spPr/>
        <p:txBody>
          <a:bodyPr/>
          <a:lstStyle/>
          <a:p>
            <a:fld id="{56DB6738-CC86-4A26-B673-85130355680C}" type="slidenum">
              <a:rPr lang="he-IL" smtClean="0"/>
              <a:t>42</a:t>
            </a:fld>
            <a:endParaRPr lang="he-IL"/>
          </a:p>
        </p:txBody>
      </p:sp>
    </p:spTree>
    <p:extLst>
      <p:ext uri="{BB962C8B-B14F-4D97-AF65-F5344CB8AC3E}">
        <p14:creationId xmlns:p14="http://schemas.microsoft.com/office/powerpoint/2010/main" val="638331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Via </a:t>
            </a:r>
            <a:r>
              <a:rPr lang="en-US" dirty="0" err="1" smtClean="0"/>
              <a:t>Dolorasa</a:t>
            </a:r>
            <a:endParaRPr lang="he-IL" dirty="0"/>
          </a:p>
        </p:txBody>
      </p:sp>
      <p:sp>
        <p:nvSpPr>
          <p:cNvPr id="4" name="Slide Number Placeholder 3"/>
          <p:cNvSpPr>
            <a:spLocks noGrp="1"/>
          </p:cNvSpPr>
          <p:nvPr>
            <p:ph type="sldNum" sz="quarter" idx="10"/>
          </p:nvPr>
        </p:nvSpPr>
        <p:spPr/>
        <p:txBody>
          <a:bodyPr/>
          <a:lstStyle/>
          <a:p>
            <a:fld id="{56DB6738-CC86-4A26-B673-85130355680C}" type="slidenum">
              <a:rPr lang="he-IL" smtClean="0"/>
              <a:t>43</a:t>
            </a:fld>
            <a:endParaRPr lang="he-IL"/>
          </a:p>
        </p:txBody>
      </p:sp>
    </p:spTree>
    <p:extLst>
      <p:ext uri="{BB962C8B-B14F-4D97-AF65-F5344CB8AC3E}">
        <p14:creationId xmlns:p14="http://schemas.microsoft.com/office/powerpoint/2010/main" val="394040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Saladin likened</a:t>
            </a:r>
            <a:r>
              <a:rPr lang="en-US" baseline="0" dirty="0" smtClean="0"/>
              <a:t> to Coresh, though no evidence of proclamation.</a:t>
            </a:r>
            <a:endParaRPr lang="he-IL" dirty="0"/>
          </a:p>
        </p:txBody>
      </p:sp>
      <p:sp>
        <p:nvSpPr>
          <p:cNvPr id="4" name="Slide Number Placeholder 3"/>
          <p:cNvSpPr>
            <a:spLocks noGrp="1"/>
          </p:cNvSpPr>
          <p:nvPr>
            <p:ph type="sldNum" sz="quarter" idx="10"/>
          </p:nvPr>
        </p:nvSpPr>
        <p:spPr/>
        <p:txBody>
          <a:bodyPr/>
          <a:lstStyle/>
          <a:p>
            <a:fld id="{56DB6738-CC86-4A26-B673-85130355680C}" type="slidenum">
              <a:rPr lang="he-IL" smtClean="0"/>
              <a:t>44</a:t>
            </a:fld>
            <a:endParaRPr lang="he-IL"/>
          </a:p>
        </p:txBody>
      </p:sp>
    </p:spTree>
    <p:extLst>
      <p:ext uri="{BB962C8B-B14F-4D97-AF65-F5344CB8AC3E}">
        <p14:creationId xmlns:p14="http://schemas.microsoft.com/office/powerpoint/2010/main" val="2605013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Yet continuous spiritual attachment</a:t>
            </a:r>
            <a:endParaRPr lang="he-IL" dirty="0"/>
          </a:p>
        </p:txBody>
      </p:sp>
      <p:sp>
        <p:nvSpPr>
          <p:cNvPr id="4" name="Slide Number Placeholder 3"/>
          <p:cNvSpPr>
            <a:spLocks noGrp="1"/>
          </p:cNvSpPr>
          <p:nvPr>
            <p:ph type="sldNum" sz="quarter" idx="10"/>
          </p:nvPr>
        </p:nvSpPr>
        <p:spPr/>
        <p:txBody>
          <a:bodyPr/>
          <a:lstStyle/>
          <a:p>
            <a:fld id="{56DB6738-CC86-4A26-B673-85130355680C}" type="slidenum">
              <a:rPr lang="he-IL" smtClean="0"/>
              <a:t>47</a:t>
            </a:fld>
            <a:endParaRPr lang="he-IL"/>
          </a:p>
        </p:txBody>
      </p:sp>
    </p:spTree>
    <p:extLst>
      <p:ext uri="{BB962C8B-B14F-4D97-AF65-F5344CB8AC3E}">
        <p14:creationId xmlns:p14="http://schemas.microsoft.com/office/powerpoint/2010/main" val="2494644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Short historical introduction. Al-Hakim’s policy as triggering</a:t>
            </a:r>
            <a:r>
              <a:rPr lang="en-US" baseline="0" dirty="0" smtClean="0"/>
              <a:t> the crusade; otherwise – tolerant regime, Jewish re-settlement (esp. Karaite ‘mourners of Zion’), establishment of Jewish processions and ceremonies on Mt Olives; Fatimid massive building projects enhance pilgrimage of all denominations; </a:t>
            </a:r>
            <a:r>
              <a:rPr lang="en-US" dirty="0" err="1" smtClean="0"/>
              <a:t>Fada’il</a:t>
            </a:r>
            <a:r>
              <a:rPr lang="en-US" dirty="0" smtClean="0"/>
              <a:t>: based on biblical narratives about creation, Abraham’s sacrifice, Jacob’s ladder, David and Solomon and the construction of the temple, the wonders of the rock, the great worth of good deeds performed in J, eschatological traditions, etc.</a:t>
            </a:r>
            <a:endParaRPr lang="he-IL" dirty="0"/>
          </a:p>
        </p:txBody>
      </p:sp>
      <p:sp>
        <p:nvSpPr>
          <p:cNvPr id="4" name="Slide Number Placeholder 3"/>
          <p:cNvSpPr>
            <a:spLocks noGrp="1"/>
          </p:cNvSpPr>
          <p:nvPr>
            <p:ph type="sldNum" sz="quarter" idx="10"/>
          </p:nvPr>
        </p:nvSpPr>
        <p:spPr/>
        <p:txBody>
          <a:bodyPr/>
          <a:lstStyle/>
          <a:p>
            <a:fld id="{56DB6738-CC86-4A26-B673-85130355680C}" type="slidenum">
              <a:rPr lang="he-IL" smtClean="0"/>
              <a:t>4</a:t>
            </a:fld>
            <a:endParaRPr lang="he-IL"/>
          </a:p>
        </p:txBody>
      </p:sp>
    </p:spTree>
    <p:extLst>
      <p:ext uri="{BB962C8B-B14F-4D97-AF65-F5344CB8AC3E}">
        <p14:creationId xmlns:p14="http://schemas.microsoft.com/office/powerpoint/2010/main" val="3342519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smtClean="0"/>
              <a:t>Whole esplanade regarded as mosque; </a:t>
            </a:r>
            <a:r>
              <a:rPr lang="en-US" dirty="0" err="1" smtClean="0"/>
              <a:t>Fatimids</a:t>
            </a:r>
            <a:r>
              <a:rPr lang="en-US" baseline="0" dirty="0" smtClean="0"/>
              <a:t> add commemorative shrines, desired burial site in anticipation of drama of final Judgement.  Focus of sanctity for Muslims and Jews (who could look at it from Mt. Olives, from the east). Ignored by Christians – focus on holy sepulcher and Mt Olives. </a:t>
            </a:r>
            <a:endParaRPr lang="he-IL" dirty="0"/>
          </a:p>
        </p:txBody>
      </p:sp>
      <p:sp>
        <p:nvSpPr>
          <p:cNvPr id="4" name="Slide Number Placeholder 3"/>
          <p:cNvSpPr>
            <a:spLocks noGrp="1"/>
          </p:cNvSpPr>
          <p:nvPr>
            <p:ph type="sldNum" sz="quarter" idx="10"/>
          </p:nvPr>
        </p:nvSpPr>
        <p:spPr/>
        <p:txBody>
          <a:bodyPr/>
          <a:lstStyle/>
          <a:p>
            <a:fld id="{A1023220-7C29-4B90-B7E9-C8A24B871219}" type="slidenum">
              <a:rPr lang="he-IL" smtClean="0"/>
              <a:t>5</a:t>
            </a:fld>
            <a:endParaRPr lang="he-IL"/>
          </a:p>
        </p:txBody>
      </p:sp>
    </p:spTree>
    <p:extLst>
      <p:ext uri="{BB962C8B-B14F-4D97-AF65-F5344CB8AC3E}">
        <p14:creationId xmlns:p14="http://schemas.microsoft.com/office/powerpoint/2010/main" val="1681160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Especially Karaite mourners of Zion</a:t>
            </a:r>
            <a:endParaRPr lang="he-IL" dirty="0"/>
          </a:p>
        </p:txBody>
      </p:sp>
      <p:sp>
        <p:nvSpPr>
          <p:cNvPr id="4" name="Slide Number Placeholder 3"/>
          <p:cNvSpPr>
            <a:spLocks noGrp="1"/>
          </p:cNvSpPr>
          <p:nvPr>
            <p:ph type="sldNum" sz="quarter" idx="10"/>
          </p:nvPr>
        </p:nvSpPr>
        <p:spPr/>
        <p:txBody>
          <a:bodyPr/>
          <a:lstStyle/>
          <a:p>
            <a:fld id="{56DB6738-CC86-4A26-B673-85130355680C}" type="slidenum">
              <a:rPr lang="he-IL" smtClean="0"/>
              <a:t>8</a:t>
            </a:fld>
            <a:endParaRPr lang="he-IL"/>
          </a:p>
        </p:txBody>
      </p:sp>
    </p:spTree>
    <p:extLst>
      <p:ext uri="{BB962C8B-B14F-4D97-AF65-F5344CB8AC3E}">
        <p14:creationId xmlns:p14="http://schemas.microsoft.com/office/powerpoint/2010/main" val="864731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spcBef>
                <a:spcPct val="0"/>
              </a:spcBef>
            </a:pPr>
            <a:endParaRPr lang="en-US" altLang="he-IL" dirty="0" smtClean="0"/>
          </a:p>
          <a:p>
            <a:pPr algn="l" rtl="0" eaLnBrk="1" hangingPunct="1">
              <a:spcBef>
                <a:spcPct val="0"/>
              </a:spcBef>
            </a:pPr>
            <a:r>
              <a:rPr lang="en-US" altLang="he-IL" dirty="0" smtClean="0"/>
              <a:t>one thing Jews, Muslims and Christians agree about…</a:t>
            </a:r>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cs typeface="Arial" pitchFamily="34" charset="0"/>
              </a:defRPr>
            </a:lvl1pPr>
            <a:lvl2pPr marL="742950" indent="-285750" eaLnBrk="0" hangingPunct="0">
              <a:spcBef>
                <a:spcPct val="30000"/>
              </a:spcBef>
              <a:defRPr sz="1200">
                <a:solidFill>
                  <a:schemeClr val="tx1"/>
                </a:solidFill>
                <a:latin typeface="Calibri" pitchFamily="34" charset="0"/>
                <a:cs typeface="Arial" pitchFamily="34" charset="0"/>
              </a:defRPr>
            </a:lvl2pPr>
            <a:lvl3pPr marL="1143000" indent="-228600" eaLnBrk="0" hangingPunct="0">
              <a:spcBef>
                <a:spcPct val="30000"/>
              </a:spcBef>
              <a:defRPr sz="1200">
                <a:solidFill>
                  <a:schemeClr val="tx1"/>
                </a:solidFill>
                <a:latin typeface="Calibri" pitchFamily="34" charset="0"/>
                <a:cs typeface="Arial" pitchFamily="34" charset="0"/>
              </a:defRPr>
            </a:lvl3pPr>
            <a:lvl4pPr marL="1600200" indent="-228600" eaLnBrk="0" hangingPunct="0">
              <a:spcBef>
                <a:spcPct val="30000"/>
              </a:spcBef>
              <a:defRPr sz="1200">
                <a:solidFill>
                  <a:schemeClr val="tx1"/>
                </a:solidFill>
                <a:latin typeface="Calibri" pitchFamily="34" charset="0"/>
                <a:cs typeface="Arial" pitchFamily="34" charset="0"/>
              </a:defRPr>
            </a:lvl4pPr>
            <a:lvl5pPr marL="2057400" indent="-228600" eaLnBrk="0" hangingPunct="0">
              <a:spcBef>
                <a:spcPct val="30000"/>
              </a:spcBef>
              <a:defRPr sz="1200">
                <a:solidFill>
                  <a:schemeClr val="tx1"/>
                </a:solidFill>
                <a:latin typeface="Calibri"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Calibri"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Calibri"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Calibri"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Calibri" pitchFamily="34" charset="0"/>
                <a:cs typeface="Arial" pitchFamily="34" charset="0"/>
              </a:defRPr>
            </a:lvl9pPr>
          </a:lstStyle>
          <a:p>
            <a:pPr eaLnBrk="1" fontAlgn="base" hangingPunct="1">
              <a:spcBef>
                <a:spcPct val="0"/>
              </a:spcBef>
              <a:spcAft>
                <a:spcPct val="0"/>
              </a:spcAft>
            </a:pPr>
            <a:fld id="{F1426338-2261-4F7C-B785-C45E2436BDF7}" type="slidenum">
              <a:rPr lang="he-IL" altLang="he-IL" smtClean="0">
                <a:latin typeface="Times New Roman" pitchFamily="18" charset="0"/>
                <a:cs typeface="Times New Roman" pitchFamily="18" charset="0"/>
              </a:rPr>
              <a:pPr eaLnBrk="1" fontAlgn="base" hangingPunct="1">
                <a:spcBef>
                  <a:spcPct val="0"/>
                </a:spcBef>
                <a:spcAft>
                  <a:spcPct val="0"/>
                </a:spcAft>
              </a:pPr>
              <a:t>9</a:t>
            </a:fld>
            <a:endParaRPr lang="he-IL" altLang="he-IL" smtClean="0">
              <a:latin typeface="Times New Roman" pitchFamily="18" charset="0"/>
              <a:cs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e-IL" dirty="0" smtClean="0"/>
              <a:t>Pilgrimage in</a:t>
            </a:r>
            <a:r>
              <a:rPr lang="en-US" altLang="he-IL" baseline="0" dirty="0" smtClean="0"/>
              <a:t> arms? Consequence of transformed Christian theology (from pacifism to war in the name of Christ), special political circumstances in Europe and in the ME, ambitious Pope, fervent religiosity in the wake of the millennium</a:t>
            </a:r>
            <a:endParaRPr lang="he-IL" altLang="he-IL" dirty="0" smtClean="0"/>
          </a:p>
        </p:txBody>
      </p:sp>
      <p:sp>
        <p:nvSpPr>
          <p:cNvPr id="4" name="Slide Number Placeholder 3"/>
          <p:cNvSpPr>
            <a:spLocks noGrp="1"/>
          </p:cNvSpPr>
          <p:nvPr>
            <p:ph type="sldNum" sz="quarter" idx="5"/>
          </p:nvPr>
        </p:nvSpPr>
        <p:spPr/>
        <p:txBody>
          <a:bodyPr/>
          <a:lstStyle/>
          <a:p>
            <a:pPr>
              <a:defRPr/>
            </a:pPr>
            <a:fld id="{C76E5A0B-49D3-41CB-AA63-AD9F42CED526}" type="slidenum">
              <a:rPr lang="he-IL" smtClean="0"/>
              <a:pPr>
                <a:defRPr/>
              </a:pPr>
              <a:t>11</a:t>
            </a:fld>
            <a:endParaRPr lang="he-I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he-IL" dirty="0" smtClean="0"/>
              <a:t>Kingdom at its</a:t>
            </a:r>
            <a:r>
              <a:rPr lang="en-US" altLang="he-IL" baseline="0" dirty="0" smtClean="0"/>
              <a:t> largest  , all crusading principalities. Incubation of counter-crusade / </a:t>
            </a:r>
            <a:r>
              <a:rPr lang="en-US" altLang="he-IL" baseline="0" dirty="0" smtClean="0"/>
              <a:t>unification of Muslim principalities and preparation for jihad</a:t>
            </a:r>
            <a:r>
              <a:rPr lang="en-US" altLang="he-IL" baseline="0" dirty="0" smtClean="0"/>
              <a:t>. First significant success – 1144.</a:t>
            </a:r>
            <a:endParaRPr lang="he-IL" altLang="he-IL" dirty="0" smtClean="0"/>
          </a:p>
        </p:txBody>
      </p:sp>
      <p:sp>
        <p:nvSpPr>
          <p:cNvPr id="4" name="Slide Number Placeholder 3"/>
          <p:cNvSpPr>
            <a:spLocks noGrp="1"/>
          </p:cNvSpPr>
          <p:nvPr>
            <p:ph type="sldNum" sz="quarter" idx="5"/>
          </p:nvPr>
        </p:nvSpPr>
        <p:spPr/>
        <p:txBody>
          <a:bodyPr/>
          <a:lstStyle/>
          <a:p>
            <a:pPr>
              <a:defRPr/>
            </a:pPr>
            <a:fld id="{E86C8904-09A4-46CA-A7C5-D1BF21840DA6}" type="slidenum">
              <a:rPr lang="he-IL" smtClean="0"/>
              <a:pPr>
                <a:defRPr/>
              </a:pPr>
              <a:t>12</a:t>
            </a:fld>
            <a:endParaRPr lang="he-I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p>
            <a:fld id="{C069FB07-8613-4D7A-B66A-F99C834D3172}" type="datetimeFigureOut">
              <a:rPr lang="he-IL" smtClean="0"/>
              <a:t>י"ז/סיון/תשע"ו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2ECE518-A12C-48FB-AFCF-9CB5B988376F}" type="slidenum">
              <a:rPr lang="he-IL" smtClean="0"/>
              <a:t>‹#›</a:t>
            </a:fld>
            <a:endParaRPr lang="he-IL"/>
          </a:p>
        </p:txBody>
      </p:sp>
    </p:spTree>
    <p:extLst>
      <p:ext uri="{BB962C8B-B14F-4D97-AF65-F5344CB8AC3E}">
        <p14:creationId xmlns:p14="http://schemas.microsoft.com/office/powerpoint/2010/main" val="3253923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p>
            <a:fld id="{C069FB07-8613-4D7A-B66A-F99C834D3172}" type="datetimeFigureOut">
              <a:rPr lang="he-IL" smtClean="0"/>
              <a:t>י"ז/סיון/תשע"ו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2ECE518-A12C-48FB-AFCF-9CB5B988376F}" type="slidenum">
              <a:rPr lang="he-IL" smtClean="0"/>
              <a:t>‹#›</a:t>
            </a:fld>
            <a:endParaRPr lang="he-IL"/>
          </a:p>
        </p:txBody>
      </p:sp>
    </p:spTree>
    <p:extLst>
      <p:ext uri="{BB962C8B-B14F-4D97-AF65-F5344CB8AC3E}">
        <p14:creationId xmlns:p14="http://schemas.microsoft.com/office/powerpoint/2010/main" val="3104673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p>
            <a:fld id="{C069FB07-8613-4D7A-B66A-F99C834D3172}" type="datetimeFigureOut">
              <a:rPr lang="he-IL" smtClean="0"/>
              <a:t>י"ז/סיון/תשע"ו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2ECE518-A12C-48FB-AFCF-9CB5B988376F}" type="slidenum">
              <a:rPr lang="he-IL" smtClean="0"/>
              <a:t>‹#›</a:t>
            </a:fld>
            <a:endParaRPr lang="he-IL"/>
          </a:p>
        </p:txBody>
      </p:sp>
    </p:spTree>
    <p:extLst>
      <p:ext uri="{BB962C8B-B14F-4D97-AF65-F5344CB8AC3E}">
        <p14:creationId xmlns:p14="http://schemas.microsoft.com/office/powerpoint/2010/main" val="3366251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p>
            <a:fld id="{C069FB07-8613-4D7A-B66A-F99C834D3172}" type="datetimeFigureOut">
              <a:rPr lang="he-IL" smtClean="0"/>
              <a:t>י"ז/סיון/תשע"ו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2ECE518-A12C-48FB-AFCF-9CB5B988376F}" type="slidenum">
              <a:rPr lang="he-IL" smtClean="0"/>
              <a:t>‹#›</a:t>
            </a:fld>
            <a:endParaRPr lang="he-IL"/>
          </a:p>
        </p:txBody>
      </p:sp>
    </p:spTree>
    <p:extLst>
      <p:ext uri="{BB962C8B-B14F-4D97-AF65-F5344CB8AC3E}">
        <p14:creationId xmlns:p14="http://schemas.microsoft.com/office/powerpoint/2010/main" val="3805948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69FB07-8613-4D7A-B66A-F99C834D3172}" type="datetimeFigureOut">
              <a:rPr lang="he-IL" smtClean="0"/>
              <a:t>י"ז/סיון/תשע"ו</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2ECE518-A12C-48FB-AFCF-9CB5B988376F}" type="slidenum">
              <a:rPr lang="he-IL" smtClean="0"/>
              <a:t>‹#›</a:t>
            </a:fld>
            <a:endParaRPr lang="he-IL"/>
          </a:p>
        </p:txBody>
      </p:sp>
    </p:spTree>
    <p:extLst>
      <p:ext uri="{BB962C8B-B14F-4D97-AF65-F5344CB8AC3E}">
        <p14:creationId xmlns:p14="http://schemas.microsoft.com/office/powerpoint/2010/main" val="748148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Date Placeholder 4"/>
          <p:cNvSpPr>
            <a:spLocks noGrp="1"/>
          </p:cNvSpPr>
          <p:nvPr>
            <p:ph type="dt" sz="half" idx="10"/>
          </p:nvPr>
        </p:nvSpPr>
        <p:spPr/>
        <p:txBody>
          <a:bodyPr/>
          <a:lstStyle/>
          <a:p>
            <a:fld id="{C069FB07-8613-4D7A-B66A-F99C834D3172}" type="datetimeFigureOut">
              <a:rPr lang="he-IL" smtClean="0"/>
              <a:t>י"ז/סיון/תשע"ו</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2ECE518-A12C-48FB-AFCF-9CB5B988376F}" type="slidenum">
              <a:rPr lang="he-IL" smtClean="0"/>
              <a:t>‹#›</a:t>
            </a:fld>
            <a:endParaRPr lang="he-IL"/>
          </a:p>
        </p:txBody>
      </p:sp>
    </p:spTree>
    <p:extLst>
      <p:ext uri="{BB962C8B-B14F-4D97-AF65-F5344CB8AC3E}">
        <p14:creationId xmlns:p14="http://schemas.microsoft.com/office/powerpoint/2010/main" val="819434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Date Placeholder 6"/>
          <p:cNvSpPr>
            <a:spLocks noGrp="1"/>
          </p:cNvSpPr>
          <p:nvPr>
            <p:ph type="dt" sz="half" idx="10"/>
          </p:nvPr>
        </p:nvSpPr>
        <p:spPr/>
        <p:txBody>
          <a:bodyPr/>
          <a:lstStyle/>
          <a:p>
            <a:fld id="{C069FB07-8613-4D7A-B66A-F99C834D3172}" type="datetimeFigureOut">
              <a:rPr lang="he-IL" smtClean="0"/>
              <a:t>י"ז/סיון/תשע"ו</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92ECE518-A12C-48FB-AFCF-9CB5B988376F}" type="slidenum">
              <a:rPr lang="he-IL" smtClean="0"/>
              <a:t>‹#›</a:t>
            </a:fld>
            <a:endParaRPr lang="he-IL"/>
          </a:p>
        </p:txBody>
      </p:sp>
    </p:spTree>
    <p:extLst>
      <p:ext uri="{BB962C8B-B14F-4D97-AF65-F5344CB8AC3E}">
        <p14:creationId xmlns:p14="http://schemas.microsoft.com/office/powerpoint/2010/main" val="3413093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Date Placeholder 2"/>
          <p:cNvSpPr>
            <a:spLocks noGrp="1"/>
          </p:cNvSpPr>
          <p:nvPr>
            <p:ph type="dt" sz="half" idx="10"/>
          </p:nvPr>
        </p:nvSpPr>
        <p:spPr/>
        <p:txBody>
          <a:bodyPr/>
          <a:lstStyle/>
          <a:p>
            <a:fld id="{C069FB07-8613-4D7A-B66A-F99C834D3172}" type="datetimeFigureOut">
              <a:rPr lang="he-IL" smtClean="0"/>
              <a:t>י"ז/סיון/תשע"ו</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92ECE518-A12C-48FB-AFCF-9CB5B988376F}" type="slidenum">
              <a:rPr lang="he-IL" smtClean="0"/>
              <a:t>‹#›</a:t>
            </a:fld>
            <a:endParaRPr lang="he-IL"/>
          </a:p>
        </p:txBody>
      </p:sp>
    </p:spTree>
    <p:extLst>
      <p:ext uri="{BB962C8B-B14F-4D97-AF65-F5344CB8AC3E}">
        <p14:creationId xmlns:p14="http://schemas.microsoft.com/office/powerpoint/2010/main" val="2280513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9FB07-8613-4D7A-B66A-F99C834D3172}" type="datetimeFigureOut">
              <a:rPr lang="he-IL" smtClean="0"/>
              <a:t>י"ז/סיון/תשע"ו</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92ECE518-A12C-48FB-AFCF-9CB5B988376F}" type="slidenum">
              <a:rPr lang="he-IL" smtClean="0"/>
              <a:t>‹#›</a:t>
            </a:fld>
            <a:endParaRPr lang="he-IL"/>
          </a:p>
        </p:txBody>
      </p:sp>
    </p:spTree>
    <p:extLst>
      <p:ext uri="{BB962C8B-B14F-4D97-AF65-F5344CB8AC3E}">
        <p14:creationId xmlns:p14="http://schemas.microsoft.com/office/powerpoint/2010/main" val="3254201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69FB07-8613-4D7A-B66A-F99C834D3172}" type="datetimeFigureOut">
              <a:rPr lang="he-IL" smtClean="0"/>
              <a:t>י"ז/סיון/תשע"ו</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2ECE518-A12C-48FB-AFCF-9CB5B988376F}" type="slidenum">
              <a:rPr lang="he-IL" smtClean="0"/>
              <a:t>‹#›</a:t>
            </a:fld>
            <a:endParaRPr lang="he-IL"/>
          </a:p>
        </p:txBody>
      </p:sp>
    </p:spTree>
    <p:extLst>
      <p:ext uri="{BB962C8B-B14F-4D97-AF65-F5344CB8AC3E}">
        <p14:creationId xmlns:p14="http://schemas.microsoft.com/office/powerpoint/2010/main" val="3908219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69FB07-8613-4D7A-B66A-F99C834D3172}" type="datetimeFigureOut">
              <a:rPr lang="he-IL" smtClean="0"/>
              <a:t>י"ז/סיון/תשע"ו</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2ECE518-A12C-48FB-AFCF-9CB5B988376F}" type="slidenum">
              <a:rPr lang="he-IL" smtClean="0"/>
              <a:t>‹#›</a:t>
            </a:fld>
            <a:endParaRPr lang="he-IL"/>
          </a:p>
        </p:txBody>
      </p:sp>
    </p:spTree>
    <p:extLst>
      <p:ext uri="{BB962C8B-B14F-4D97-AF65-F5344CB8AC3E}">
        <p14:creationId xmlns:p14="http://schemas.microsoft.com/office/powerpoint/2010/main" val="2554627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he-I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069FB07-8613-4D7A-B66A-F99C834D3172}" type="datetimeFigureOut">
              <a:rPr lang="he-IL" smtClean="0"/>
              <a:t>י"ז/סיון/תשע"ו</a:t>
            </a:fld>
            <a:endParaRPr lang="he-I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2ECE518-A12C-48FB-AFCF-9CB5B988376F}" type="slidenum">
              <a:rPr lang="he-IL" smtClean="0"/>
              <a:t>‹#›</a:t>
            </a:fld>
            <a:endParaRPr lang="he-IL"/>
          </a:p>
        </p:txBody>
      </p:sp>
    </p:spTree>
    <p:extLst>
      <p:ext uri="{BB962C8B-B14F-4D97-AF65-F5344CB8AC3E}">
        <p14:creationId xmlns:p14="http://schemas.microsoft.com/office/powerpoint/2010/main" val="490323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upload.wikimedia.org/wikipedia/commons/2/2d/Near_East_1135.sv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il/url?sa=i&amp;rct=j&amp;q=&amp;esrc=s&amp;source=images&amp;cd=&amp;cad=rja&amp;uact=8&amp;ved=0CAcQjRw&amp;url=http://allaboutjerusalem.com/he/article/%D7%9B%D7%A0%D7%A1%D7%99%D7%99%D7%AA-%D7%94%D7%A7%D7%91%D7%A8-%D7%94%D7%A7%D7%93%D7%95%D7%A9-%D7%91%D7%A2%D7%99%D7%A8-%D7%94%D7%A2%D7%AA%D7%99%D7%A7%D7%94&amp;ei=znmhVPjhB8fuaLa4gPgH&amp;bvm=bv.82001339,d.d2s&amp;psig=AFQjCNE_Ps4HiSfNWqjoshHTmxCY5WMa-A&amp;ust=1419954978280853" TargetMode="External"/><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il/url?sa=i&amp;rct=j&amp;q=&amp;esrc=s&amp;source=images&amp;cd=&amp;cad=rja&amp;uact=8&amp;docid=i3gzhPu-1JuW2M&amp;tbnid=_wzSBxJKk_-tvM:&amp;ved=0CAUQjRw&amp;url=http://www.jerusalem-love.co.il/?page_id%3D4444&amp;ei=iOs3U6P4OoGMtAajtIHoBw&amp;bvm=bv.63808443,d.bGQ&amp;psig=AFQjCNGam2GCq7ax8WxttWJX0aIOqSpYWQ&amp;ust=139626003935100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3050"/>
            <a:ext cx="3008313" cy="2147838"/>
          </a:xfrm>
        </p:spPr>
        <p:txBody>
          <a:bodyPr>
            <a:noAutofit/>
          </a:bodyPr>
          <a:lstStyle/>
          <a:p>
            <a:pPr algn="l" rtl="0"/>
            <a:r>
              <a:rPr lang="en-US" altLang="he-IL" sz="2800" dirty="0" smtClean="0"/>
              <a:t>Contested Space:</a:t>
            </a:r>
            <a:br>
              <a:rPr lang="en-US" altLang="he-IL" sz="2800" dirty="0" smtClean="0"/>
            </a:br>
            <a:r>
              <a:rPr lang="en-US" altLang="he-IL" sz="2800" dirty="0" smtClean="0"/>
              <a:t>Jerusalem during the Crusades and Counter-Crusades</a:t>
            </a:r>
          </a:p>
        </p:txBody>
      </p:sp>
      <p:sp>
        <p:nvSpPr>
          <p:cNvPr id="3075" name="Rectangle 3"/>
          <p:cNvSpPr>
            <a:spLocks noGrp="1" noChangeArrowheads="1"/>
          </p:cNvSpPr>
          <p:nvPr>
            <p:ph idx="1"/>
          </p:nvPr>
        </p:nvSpPr>
        <p:spPr/>
        <p:txBody>
          <a:bodyPr/>
          <a:lstStyle/>
          <a:p>
            <a:pPr marL="0" indent="0" algn="l" rtl="0">
              <a:buNone/>
            </a:pPr>
            <a:endParaRPr lang="en-US" altLang="he-IL" dirty="0" smtClean="0"/>
          </a:p>
        </p:txBody>
      </p:sp>
      <p:sp>
        <p:nvSpPr>
          <p:cNvPr id="2" name="Text Placeholder 1"/>
          <p:cNvSpPr>
            <a:spLocks noGrp="1"/>
          </p:cNvSpPr>
          <p:nvPr>
            <p:ph type="body" sz="half" idx="2"/>
          </p:nvPr>
        </p:nvSpPr>
        <p:spPr>
          <a:xfrm>
            <a:off x="503242" y="2404045"/>
            <a:ext cx="3008313" cy="3777283"/>
          </a:xfrm>
        </p:spPr>
        <p:txBody>
          <a:bodyPr/>
          <a:lstStyle/>
          <a:p>
            <a:endParaRPr lang="en-US" altLang="he-IL" dirty="0" smtClean="0"/>
          </a:p>
          <a:p>
            <a:endParaRPr lang="en-US" altLang="he-IL" dirty="0"/>
          </a:p>
          <a:p>
            <a:pPr algn="ctr"/>
            <a:endParaRPr lang="en-US" altLang="he-IL" sz="1800" dirty="0" smtClean="0"/>
          </a:p>
          <a:p>
            <a:pPr algn="ctr"/>
            <a:endParaRPr lang="en-US" altLang="he-IL" sz="1800" dirty="0"/>
          </a:p>
          <a:p>
            <a:pPr algn="ctr"/>
            <a:r>
              <a:rPr lang="en-US" altLang="he-IL" sz="2400" dirty="0" smtClean="0"/>
              <a:t>Daniella </a:t>
            </a:r>
            <a:r>
              <a:rPr lang="en-US" altLang="he-IL" sz="2400" dirty="0" err="1"/>
              <a:t>Talmon</a:t>
            </a:r>
            <a:r>
              <a:rPr lang="en-US" altLang="he-IL" sz="2400" dirty="0"/>
              <a:t>-Heller</a:t>
            </a:r>
          </a:p>
          <a:p>
            <a:pPr algn="ctr" rtl="0"/>
            <a:r>
              <a:rPr lang="en-US" altLang="he-IL" sz="1800" dirty="0"/>
              <a:t>Ben-Gurion University of the Negev</a:t>
            </a:r>
          </a:p>
          <a:p>
            <a:endParaRPr lang="he-IL" sz="1800" dirty="0"/>
          </a:p>
        </p:txBody>
      </p:sp>
      <p:pic>
        <p:nvPicPr>
          <p:cNvPr id="5" name="Picture 3" descr="C:\Documents and Settings\Daniella\My Documents\My Pictures\images\Saladin-9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780" y="404664"/>
            <a:ext cx="5722220" cy="61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232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rtl="0"/>
            <a:r>
              <a:rPr lang="en-US" smtClean="0"/>
              <a:t>Christian Pilgrims </a:t>
            </a:r>
            <a:r>
              <a:rPr lang="en-US" dirty="0" smtClean="0"/>
              <a:t>(humiliated) in front of the   Holy Sepulcher  </a:t>
            </a:r>
            <a:r>
              <a:rPr lang="en-US" sz="2700" dirty="0" err="1"/>
              <a:t>Ms</a:t>
            </a:r>
            <a:r>
              <a:rPr lang="en-US" sz="2700" dirty="0"/>
              <a:t> Fr 2810 fol.274</a:t>
            </a:r>
            <a:endParaRPr lang="he-IL"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556792"/>
            <a:ext cx="6302901" cy="5010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4239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rusa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96752"/>
            <a:ext cx="8208963"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title"/>
          </p:nvPr>
        </p:nvSpPr>
        <p:spPr>
          <a:xfrm>
            <a:off x="323850" y="0"/>
            <a:ext cx="8424863" cy="1124744"/>
          </a:xfrm>
        </p:spPr>
        <p:txBody>
          <a:bodyPr>
            <a:normAutofit fontScale="90000"/>
          </a:bodyPr>
          <a:lstStyle/>
          <a:p>
            <a:pPr rtl="0"/>
            <a:r>
              <a:rPr lang="en-US" altLang="he-IL" sz="4000" dirty="0"/>
              <a:t>Pilgrimage in arms</a:t>
            </a:r>
            <a:r>
              <a:rPr lang="en-US" altLang="he-IL" sz="4000" dirty="0" smtClean="0"/>
              <a:t>?</a:t>
            </a:r>
            <a:br>
              <a:rPr lang="en-US" altLang="he-IL" sz="4000" dirty="0" smtClean="0"/>
            </a:br>
            <a:r>
              <a:rPr lang="en-US" altLang="he-IL" sz="3600" dirty="0" smtClean="0"/>
              <a:t>First Four </a:t>
            </a:r>
            <a:r>
              <a:rPr lang="en-US" altLang="he-IL" sz="3600" dirty="0" smtClean="0"/>
              <a:t>Crusades (1096-1204); Kingdom in 1135</a:t>
            </a:r>
            <a:endParaRPr lang="en-US" altLang="he-IL" sz="4000" dirty="0" smtClean="0"/>
          </a:p>
        </p:txBody>
      </p:sp>
    </p:spTree>
    <p:extLst>
      <p:ext uri="{BB962C8B-B14F-4D97-AF65-F5344CB8AC3E}">
        <p14:creationId xmlns:p14="http://schemas.microsoft.com/office/powerpoint/2010/main" val="649452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le:Near East 1135.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0"/>
            <a:ext cx="5094365" cy="693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236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3568" y="332656"/>
            <a:ext cx="7632816" cy="881782"/>
          </a:xfrm>
        </p:spPr>
        <p:txBody>
          <a:bodyPr>
            <a:noAutofit/>
          </a:bodyPr>
          <a:lstStyle/>
          <a:p>
            <a:r>
              <a:rPr lang="en-US" altLang="he-IL" sz="3200" dirty="0" smtClean="0"/>
              <a:t>Basic </a:t>
            </a:r>
            <a:r>
              <a:rPr lang="en-US" altLang="he-IL" sz="3200" dirty="0" smtClean="0"/>
              <a:t>C</a:t>
            </a:r>
            <a:r>
              <a:rPr lang="en-US" altLang="he-IL" sz="3200" dirty="0"/>
              <a:t>hronology: </a:t>
            </a:r>
            <a:r>
              <a:rPr lang="en-US" altLang="he-IL" sz="3200" dirty="0">
                <a:solidFill>
                  <a:srgbClr val="7030A0"/>
                </a:solidFill>
              </a:rPr>
              <a:t>88+10 years of Latin Rule</a:t>
            </a:r>
            <a:endParaRPr lang="en-US" altLang="he-IL" sz="3200" dirty="0" smtClean="0">
              <a:solidFill>
                <a:srgbClr val="7030A0"/>
              </a:solidFill>
            </a:endParaRPr>
          </a:p>
        </p:txBody>
      </p:sp>
      <p:sp>
        <p:nvSpPr>
          <p:cNvPr id="39939" name="Rectangle 3"/>
          <p:cNvSpPr>
            <a:spLocks noGrp="1" noChangeArrowheads="1"/>
          </p:cNvSpPr>
          <p:nvPr>
            <p:ph type="body" idx="1"/>
          </p:nvPr>
        </p:nvSpPr>
        <p:spPr>
          <a:xfrm>
            <a:off x="467544" y="1376362"/>
            <a:ext cx="8041456" cy="5292998"/>
          </a:xfrm>
        </p:spPr>
        <p:txBody>
          <a:bodyPr>
            <a:normAutofit lnSpcReduction="10000"/>
          </a:bodyPr>
          <a:lstStyle/>
          <a:p>
            <a:pPr algn="l" rtl="0">
              <a:lnSpc>
                <a:spcPct val="90000"/>
              </a:lnSpc>
            </a:pPr>
            <a:r>
              <a:rPr lang="en-US" altLang="he-IL" dirty="0" smtClean="0">
                <a:solidFill>
                  <a:schemeClr val="accent2"/>
                </a:solidFill>
              </a:rPr>
              <a:t>1095</a:t>
            </a:r>
            <a:r>
              <a:rPr lang="en-US" altLang="he-IL" dirty="0" smtClean="0"/>
              <a:t>: </a:t>
            </a:r>
            <a:r>
              <a:rPr lang="en-US" altLang="he-IL" dirty="0"/>
              <a:t>Proclamation of First Crusade at Clermont. Thousands enlist. For the redemption of </a:t>
            </a:r>
            <a:r>
              <a:rPr lang="en-US" altLang="he-IL" dirty="0" smtClean="0"/>
              <a:t>Jerusalem? For Christian brethren in the East</a:t>
            </a:r>
            <a:r>
              <a:rPr lang="en-US" altLang="he-IL" dirty="0" smtClean="0"/>
              <a:t>?</a:t>
            </a:r>
            <a:endParaRPr lang="en-US" altLang="he-IL" dirty="0"/>
          </a:p>
          <a:p>
            <a:pPr algn="l" rtl="0">
              <a:lnSpc>
                <a:spcPct val="90000"/>
              </a:lnSpc>
            </a:pPr>
            <a:r>
              <a:rPr lang="en-US" altLang="he-IL" dirty="0" smtClean="0">
                <a:solidFill>
                  <a:schemeClr val="accent2"/>
                </a:solidFill>
              </a:rPr>
              <a:t>1099</a:t>
            </a:r>
            <a:r>
              <a:rPr lang="en-US" altLang="he-IL" dirty="0" smtClean="0"/>
              <a:t>: siege and </a:t>
            </a:r>
            <a:r>
              <a:rPr lang="en-US" altLang="he-IL" dirty="0" smtClean="0">
                <a:solidFill>
                  <a:schemeClr val="accent2"/>
                </a:solidFill>
              </a:rPr>
              <a:t>bloody</a:t>
            </a:r>
            <a:r>
              <a:rPr lang="en-US" altLang="he-IL" dirty="0" smtClean="0"/>
              <a:t> </a:t>
            </a:r>
            <a:r>
              <a:rPr lang="en-US" altLang="he-IL" dirty="0" smtClean="0"/>
              <a:t>conquest of Jerusalem; </a:t>
            </a:r>
            <a:r>
              <a:rPr lang="en-US" altLang="he-IL" dirty="0" smtClean="0">
                <a:solidFill>
                  <a:schemeClr val="accent2"/>
                </a:solidFill>
              </a:rPr>
              <a:t>“religious cleansing.”</a:t>
            </a:r>
            <a:r>
              <a:rPr lang="en-US" altLang="he-IL" dirty="0" smtClean="0"/>
              <a:t> al-Aqsa turned into royal palace</a:t>
            </a:r>
            <a:r>
              <a:rPr lang="en-US" altLang="he-IL" dirty="0" smtClean="0"/>
              <a:t>.</a:t>
            </a:r>
          </a:p>
          <a:p>
            <a:pPr algn="l" rtl="0">
              <a:lnSpc>
                <a:spcPct val="90000"/>
              </a:lnSpc>
            </a:pPr>
            <a:r>
              <a:rPr lang="en-US" altLang="he-IL" dirty="0" smtClean="0"/>
              <a:t>1100 </a:t>
            </a:r>
            <a:r>
              <a:rPr lang="en-US" altLang="he-IL" dirty="0" smtClean="0">
                <a:solidFill>
                  <a:srgbClr val="7030A0"/>
                </a:solidFill>
              </a:rPr>
              <a:t>coronation</a:t>
            </a:r>
            <a:r>
              <a:rPr lang="en-US" altLang="he-IL" dirty="0" smtClean="0"/>
              <a:t> of first King of Jerusalem</a:t>
            </a:r>
          </a:p>
          <a:p>
            <a:pPr algn="l" rtl="0">
              <a:lnSpc>
                <a:spcPct val="90000"/>
              </a:lnSpc>
            </a:pPr>
            <a:r>
              <a:rPr lang="en-US" altLang="he-IL" dirty="0" smtClean="0"/>
              <a:t>1187 capture of Jerusalem by </a:t>
            </a:r>
            <a:r>
              <a:rPr lang="en-US" altLang="he-IL" dirty="0" smtClean="0">
                <a:solidFill>
                  <a:srgbClr val="00B050"/>
                </a:solidFill>
              </a:rPr>
              <a:t>Muslims</a:t>
            </a:r>
          </a:p>
          <a:p>
            <a:pPr algn="l" rtl="0">
              <a:lnSpc>
                <a:spcPct val="90000"/>
              </a:lnSpc>
            </a:pPr>
            <a:r>
              <a:rPr lang="en-US" altLang="he-IL" dirty="0" smtClean="0"/>
              <a:t>1192 negotiations between Richard Lionheart and Saladin</a:t>
            </a:r>
          </a:p>
          <a:p>
            <a:pPr algn="l" rtl="0">
              <a:lnSpc>
                <a:spcPct val="90000"/>
              </a:lnSpc>
            </a:pPr>
            <a:r>
              <a:rPr lang="en-US" altLang="he-IL" dirty="0" smtClean="0"/>
              <a:t>1129-1139 </a:t>
            </a:r>
            <a:r>
              <a:rPr lang="en-US" altLang="he-IL" dirty="0" err="1" smtClean="0"/>
              <a:t>Frederich</a:t>
            </a:r>
            <a:r>
              <a:rPr lang="en-US" altLang="he-IL" dirty="0" smtClean="0"/>
              <a:t> </a:t>
            </a:r>
            <a:endParaRPr lang="en-US" altLang="he-IL" dirty="0" smtClean="0"/>
          </a:p>
          <a:p>
            <a:pPr algn="l" rtl="0">
              <a:lnSpc>
                <a:spcPct val="90000"/>
              </a:lnSpc>
            </a:pPr>
            <a:endParaRPr lang="en-US" altLang="he-IL" dirty="0" smtClean="0"/>
          </a:p>
        </p:txBody>
      </p:sp>
    </p:spTree>
    <p:extLst>
      <p:ext uri="{BB962C8B-B14F-4D97-AF65-F5344CB8AC3E}">
        <p14:creationId xmlns:p14="http://schemas.microsoft.com/office/powerpoint/2010/main" val="247656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idx="4294967295"/>
          </p:nvPr>
        </p:nvSpPr>
        <p:spPr>
          <a:xfrm>
            <a:off x="971601" y="80963"/>
            <a:ext cx="8172400" cy="971773"/>
          </a:xfrm>
        </p:spPr>
        <p:txBody>
          <a:bodyPr>
            <a:normAutofit/>
          </a:bodyPr>
          <a:lstStyle/>
          <a:p>
            <a:r>
              <a:rPr lang="en-US" altLang="he-IL" sz="3600" dirty="0" smtClean="0">
                <a:solidFill>
                  <a:schemeClr val="tx1"/>
                </a:solidFill>
              </a:rPr>
              <a:t>Capital</a:t>
            </a:r>
            <a:r>
              <a:rPr lang="en-US" altLang="he-IL" sz="3600" dirty="0" smtClean="0">
                <a:solidFill>
                  <a:srgbClr val="C00000"/>
                </a:solidFill>
              </a:rPr>
              <a:t> </a:t>
            </a:r>
            <a:r>
              <a:rPr lang="en-US" altLang="he-IL" sz="3600" dirty="0" smtClean="0"/>
              <a:t>of The Latin Kingdom of Jerusalem</a:t>
            </a:r>
          </a:p>
        </p:txBody>
      </p:sp>
      <p:pic>
        <p:nvPicPr>
          <p:cNvPr id="38915" name="Picture 4" descr="http://1.bp.blogspot.com/_k95DnR-pqGQ/S8VyJZcdsGI/AAAAAAAAI4k/usvl_hTtEyY/s1600/crusader-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052736"/>
            <a:ext cx="6236730"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45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he-IL" altLang="he-IL" smtClean="0"/>
          </a:p>
        </p:txBody>
      </p:sp>
      <p:sp>
        <p:nvSpPr>
          <p:cNvPr id="41987" name="Content Placeholder 2"/>
          <p:cNvSpPr>
            <a:spLocks noGrp="1"/>
          </p:cNvSpPr>
          <p:nvPr>
            <p:ph idx="1"/>
          </p:nvPr>
        </p:nvSpPr>
        <p:spPr/>
        <p:txBody>
          <a:bodyPr/>
          <a:lstStyle/>
          <a:p>
            <a:endParaRPr lang="he-IL" altLang="he-IL" smtClean="0"/>
          </a:p>
        </p:txBody>
      </p:sp>
      <p:pic>
        <p:nvPicPr>
          <p:cNvPr id="41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790"/>
            <a:ext cx="8244408" cy="683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2189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8064896" cy="1224136"/>
          </a:xfrm>
        </p:spPr>
        <p:txBody>
          <a:bodyPr>
            <a:normAutofit fontScale="90000"/>
          </a:bodyPr>
          <a:lstStyle/>
          <a:p>
            <a:pPr rtl="0"/>
            <a:r>
              <a:rPr lang="en-US" altLang="he-IL" sz="3100" dirty="0" smtClean="0"/>
              <a:t/>
            </a:r>
            <a:br>
              <a:rPr lang="en-US" altLang="he-IL" sz="3100" dirty="0" smtClean="0"/>
            </a:br>
            <a:r>
              <a:rPr lang="en-US" altLang="he-IL" sz="3100" dirty="0"/>
              <a:t/>
            </a:r>
            <a:br>
              <a:rPr lang="en-US" altLang="he-IL" sz="3100" dirty="0"/>
            </a:br>
            <a:r>
              <a:rPr lang="en-US" altLang="he-IL" sz="3100" dirty="0" smtClean="0"/>
              <a:t/>
            </a:r>
            <a:br>
              <a:rPr lang="en-US" altLang="he-IL" sz="3100" dirty="0" smtClean="0"/>
            </a:br>
            <a:r>
              <a:rPr lang="en-US" altLang="he-IL" sz="2200" dirty="0" smtClean="0"/>
              <a:t>Pope </a:t>
            </a:r>
            <a:r>
              <a:rPr lang="en-US" altLang="he-IL" sz="2200" dirty="0"/>
              <a:t>Benedict </a:t>
            </a:r>
            <a:r>
              <a:rPr lang="en-US" altLang="he-IL" sz="2200" dirty="0" smtClean="0"/>
              <a:t>XVI </a:t>
            </a:r>
            <a:r>
              <a:rPr lang="en-US" altLang="he-IL" sz="2200" dirty="0"/>
              <a:t>greeted by Greek Orthodox Patriarch </a:t>
            </a:r>
            <a:r>
              <a:rPr lang="en-US" altLang="he-IL" sz="2200" dirty="0" err="1"/>
              <a:t>Theofilos</a:t>
            </a:r>
            <a:r>
              <a:rPr lang="en-US" altLang="he-IL" sz="2200" dirty="0"/>
              <a:t> </a:t>
            </a:r>
            <a:r>
              <a:rPr lang="en-US" altLang="he-IL" sz="2200" dirty="0" smtClean="0"/>
              <a:t>III, </a:t>
            </a:r>
            <a:r>
              <a:rPr lang="en-US" altLang="he-IL" sz="2200" dirty="0"/>
              <a:t>Jerusalem, May 2009</a:t>
            </a:r>
            <a:r>
              <a:rPr lang="en-US" altLang="he-IL" sz="3600" dirty="0" smtClean="0"/>
              <a:t>.</a:t>
            </a:r>
            <a:r>
              <a:rPr lang="en-US" altLang="he-IL" sz="2200" dirty="0" smtClean="0"/>
              <a:t> </a:t>
            </a:r>
            <a:br>
              <a:rPr lang="en-US" altLang="he-IL" sz="2200" dirty="0" smtClean="0"/>
            </a:br>
            <a:r>
              <a:rPr lang="en-US" altLang="he-IL" sz="2200" dirty="0" smtClean="0"/>
              <a:t>Authentic portrayal of friendly relations?</a:t>
            </a:r>
            <a:r>
              <a:rPr lang="en-US" altLang="he-IL" sz="3600" dirty="0"/>
              <a:t/>
            </a:r>
            <a:br>
              <a:rPr lang="en-US" altLang="he-IL" sz="3600" dirty="0"/>
            </a:br>
            <a:r>
              <a:rPr lang="en-US" altLang="he-IL" sz="3600" dirty="0"/>
              <a:t/>
            </a:r>
            <a:br>
              <a:rPr lang="en-US" altLang="he-IL" sz="3600" dirty="0"/>
            </a:br>
            <a:endParaRPr lang="he-IL" dirty="0"/>
          </a:p>
        </p:txBody>
      </p:sp>
      <p:sp>
        <p:nvSpPr>
          <p:cNvPr id="16388" name="Text Placeholder 5"/>
          <p:cNvSpPr>
            <a:spLocks noGrp="1"/>
          </p:cNvSpPr>
          <p:nvPr>
            <p:ph idx="1"/>
          </p:nvPr>
        </p:nvSpPr>
        <p:spPr/>
        <p:txBody>
          <a:bodyPr/>
          <a:lstStyle/>
          <a:p>
            <a:endParaRPr lang="en-US" altLang="he-IL" sz="2800" dirty="0" smtClean="0"/>
          </a:p>
        </p:txBody>
      </p:sp>
      <p:pic>
        <p:nvPicPr>
          <p:cNvPr id="163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484784"/>
            <a:ext cx="6264696" cy="516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82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829-2 Crusader Jerusa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070576"/>
            <a:ext cx="6300698" cy="43777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1520" y="274638"/>
            <a:ext cx="8435280" cy="1498178"/>
          </a:xfrm>
        </p:spPr>
        <p:txBody>
          <a:bodyPr>
            <a:noAutofit/>
          </a:bodyPr>
          <a:lstStyle/>
          <a:p>
            <a:r>
              <a:rPr lang="en-US" sz="2400" dirty="0"/>
              <a:t>CRUSADER PERIOD COINS ISSUED IN JERUSALEM WITH THE SYMBOLS OF THE </a:t>
            </a:r>
            <a:r>
              <a:rPr lang="en-US" sz="2400" dirty="0" smtClean="0"/>
              <a:t>CITY</a:t>
            </a:r>
            <a:br>
              <a:rPr lang="en-US" sz="2400" dirty="0" smtClean="0"/>
            </a:br>
            <a:r>
              <a:rPr lang="en-US" sz="2000" dirty="0" smtClean="0"/>
              <a:t>RIGHT</a:t>
            </a:r>
            <a:r>
              <a:rPr lang="en-US" sz="2000" dirty="0"/>
              <a:t>: THE HOLY </a:t>
            </a:r>
            <a:r>
              <a:rPr lang="en-US" sz="2000" dirty="0" smtClean="0"/>
              <a:t>SEPULCHER; LEFT</a:t>
            </a:r>
            <a:r>
              <a:rPr lang="en-US" sz="2000" dirty="0"/>
              <a:t>: </a:t>
            </a:r>
            <a:r>
              <a:rPr lang="en-US" sz="2000" dirty="0" smtClean="0"/>
              <a:t>TEMPLE MOUNT; </a:t>
            </a:r>
            <a:r>
              <a:rPr lang="en-US" sz="2000" dirty="0"/>
              <a:t>CENTER: THE JERUSALEM </a:t>
            </a:r>
            <a:r>
              <a:rPr lang="en-US" sz="2000" dirty="0" smtClean="0"/>
              <a:t>CITADEL</a:t>
            </a:r>
            <a:endParaRPr lang="he-IL" sz="2400" dirty="0"/>
          </a:p>
        </p:txBody>
      </p:sp>
      <p:sp>
        <p:nvSpPr>
          <p:cNvPr id="3" name="Content Placeholder 2"/>
          <p:cNvSpPr>
            <a:spLocks noGrp="1"/>
          </p:cNvSpPr>
          <p:nvPr>
            <p:ph idx="1"/>
          </p:nvPr>
        </p:nvSpPr>
        <p:spPr>
          <a:xfrm>
            <a:off x="457200" y="1600200"/>
            <a:ext cx="8363272" cy="5257800"/>
          </a:xfrm>
        </p:spPr>
        <p:txBody>
          <a:bodyPr/>
          <a:lstStyle/>
          <a:p>
            <a:endParaRPr lang="he-IL" dirty="0" smtClean="0"/>
          </a:p>
          <a:p>
            <a:pPr marL="0" indent="0">
              <a:buNone/>
            </a:pPr>
            <a:endParaRPr lang="he-IL" dirty="0"/>
          </a:p>
        </p:txBody>
      </p:sp>
    </p:spTree>
    <p:extLst>
      <p:ext uri="{BB962C8B-B14F-4D97-AF65-F5344CB8AC3E}">
        <p14:creationId xmlns:p14="http://schemas.microsoft.com/office/powerpoint/2010/main" val="1750475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Sanctity and Liturgy</a:t>
            </a:r>
            <a:endParaRPr lang="he-IL" dirty="0"/>
          </a:p>
        </p:txBody>
      </p:sp>
      <p:sp>
        <p:nvSpPr>
          <p:cNvPr id="3" name="Content Placeholder 2"/>
          <p:cNvSpPr>
            <a:spLocks noGrp="1"/>
          </p:cNvSpPr>
          <p:nvPr>
            <p:ph idx="1"/>
          </p:nvPr>
        </p:nvSpPr>
        <p:spPr/>
        <p:txBody>
          <a:bodyPr>
            <a:normAutofit lnSpcReduction="10000"/>
          </a:bodyPr>
          <a:lstStyle/>
          <a:p>
            <a:pPr marL="0" indent="0" algn="l" rtl="0">
              <a:buNone/>
            </a:pPr>
            <a:r>
              <a:rPr lang="en-US" dirty="0" smtClean="0">
                <a:solidFill>
                  <a:schemeClr val="accent2"/>
                </a:solidFill>
              </a:rPr>
              <a:t>Two</a:t>
            </a:r>
            <a:r>
              <a:rPr lang="en-US" dirty="0" smtClean="0"/>
              <a:t> religious centers: </a:t>
            </a:r>
          </a:p>
          <a:p>
            <a:pPr marL="0" indent="0" algn="l" rtl="0">
              <a:buNone/>
            </a:pPr>
            <a:endParaRPr lang="en-US" dirty="0" smtClean="0"/>
          </a:p>
          <a:p>
            <a:pPr algn="l" rtl="0"/>
            <a:r>
              <a:rPr lang="en-US" dirty="0" smtClean="0"/>
              <a:t>the Church of the Holy Sepulcher </a:t>
            </a:r>
          </a:p>
          <a:p>
            <a:pPr algn="l" rtl="0"/>
            <a:r>
              <a:rPr lang="en-US" dirty="0" smtClean="0"/>
              <a:t>Mt. Moriah </a:t>
            </a:r>
          </a:p>
          <a:p>
            <a:pPr marL="0" indent="0" algn="l" rtl="0">
              <a:buNone/>
            </a:pPr>
            <a:endParaRPr lang="en-US" dirty="0" smtClean="0">
              <a:solidFill>
                <a:schemeClr val="accent2"/>
              </a:solidFill>
            </a:endParaRPr>
          </a:p>
          <a:p>
            <a:pPr marL="0" indent="0" algn="l" rtl="0">
              <a:buNone/>
            </a:pPr>
            <a:endParaRPr lang="en-US" dirty="0">
              <a:solidFill>
                <a:schemeClr val="accent2"/>
              </a:solidFill>
            </a:endParaRPr>
          </a:p>
          <a:p>
            <a:pPr marL="0" indent="0" algn="l" rtl="0">
              <a:buNone/>
            </a:pPr>
            <a:r>
              <a:rPr lang="en-US" dirty="0" smtClean="0">
                <a:solidFill>
                  <a:schemeClr val="accent2"/>
                </a:solidFill>
              </a:rPr>
              <a:t>new</a:t>
            </a:r>
            <a:r>
              <a:rPr lang="en-US" dirty="0" smtClean="0"/>
              <a:t> axis of sanctity, </a:t>
            </a:r>
            <a:r>
              <a:rPr lang="en-US" dirty="0" smtClean="0">
                <a:solidFill>
                  <a:schemeClr val="accent2"/>
                </a:solidFill>
              </a:rPr>
              <a:t>new</a:t>
            </a:r>
            <a:r>
              <a:rPr lang="en-US" dirty="0" smtClean="0"/>
              <a:t> narratives and rituals,</a:t>
            </a:r>
            <a:endParaRPr lang="en-US" dirty="0"/>
          </a:p>
          <a:p>
            <a:pPr marL="0" indent="0" algn="l" rtl="0">
              <a:buNone/>
            </a:pPr>
            <a:r>
              <a:rPr lang="en-US" dirty="0" smtClean="0"/>
              <a:t>processions between the two</a:t>
            </a:r>
          </a:p>
        </p:txBody>
      </p:sp>
    </p:spTree>
    <p:extLst>
      <p:ext uri="{BB962C8B-B14F-4D97-AF65-F5344CB8AC3E}">
        <p14:creationId xmlns:p14="http://schemas.microsoft.com/office/powerpoint/2010/main" val="40625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772816"/>
            <a:ext cx="7889428"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1"/>
          <p:cNvSpPr>
            <a:spLocks noGrp="1"/>
          </p:cNvSpPr>
          <p:nvPr>
            <p:ph type="title"/>
          </p:nvPr>
        </p:nvSpPr>
        <p:spPr>
          <a:xfrm>
            <a:off x="1020234" y="296466"/>
            <a:ext cx="7776633" cy="1566863"/>
          </a:xfrm>
        </p:spPr>
        <p:txBody>
          <a:bodyPr>
            <a:normAutofit/>
          </a:bodyPr>
          <a:lstStyle/>
          <a:p>
            <a:r>
              <a:rPr lang="en-US" altLang="he-IL" dirty="0" smtClean="0"/>
              <a:t>Holy Sepulcher: site of the crucifixion, </a:t>
            </a:r>
            <a:r>
              <a:rPr lang="en-US" dirty="0" smtClean="0"/>
              <a:t>anointing, </a:t>
            </a:r>
            <a:r>
              <a:rPr lang="en-US" altLang="he-IL" dirty="0" smtClean="0"/>
              <a:t>and burial</a:t>
            </a:r>
          </a:p>
        </p:txBody>
      </p:sp>
    </p:spTree>
    <p:extLst>
      <p:ext uri="{BB962C8B-B14F-4D97-AF65-F5344CB8AC3E}">
        <p14:creationId xmlns:p14="http://schemas.microsoft.com/office/powerpoint/2010/main" val="4001664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280920" cy="1138138"/>
          </a:xfrm>
        </p:spPr>
        <p:txBody>
          <a:bodyPr>
            <a:normAutofit/>
          </a:bodyPr>
          <a:lstStyle/>
          <a:p>
            <a:pPr rtl="0"/>
            <a:r>
              <a:rPr lang="it-IT" sz="3100" dirty="0" smtClean="0"/>
              <a:t/>
            </a:r>
            <a:br>
              <a:rPr lang="it-IT" sz="3100" dirty="0" smtClean="0"/>
            </a:br>
            <a:r>
              <a:rPr lang="it-IT" sz="3600" dirty="0" smtClean="0">
                <a:solidFill>
                  <a:srgbClr val="FF0000"/>
                </a:solidFill>
              </a:rPr>
              <a:t>Contested</a:t>
            </a:r>
            <a:r>
              <a:rPr lang="it-IT" sz="3600" dirty="0" smtClean="0"/>
              <a:t> Space</a:t>
            </a:r>
            <a:r>
              <a:rPr lang="it-IT" sz="3100" dirty="0" smtClean="0"/>
              <a:t>/ </a:t>
            </a:r>
            <a:r>
              <a:rPr lang="it-IT" sz="3600" dirty="0" smtClean="0">
                <a:solidFill>
                  <a:srgbClr val="FF0000"/>
                </a:solidFill>
              </a:rPr>
              <a:t>Shared</a:t>
            </a:r>
            <a:r>
              <a:rPr lang="it-IT" sz="3600" dirty="0" smtClean="0"/>
              <a:t> Space?</a:t>
            </a:r>
            <a:endParaRPr lang="he-IL" dirty="0"/>
          </a:p>
        </p:txBody>
      </p:sp>
      <p:sp>
        <p:nvSpPr>
          <p:cNvPr id="3" name="Content Placeholder 2"/>
          <p:cNvSpPr>
            <a:spLocks noGrp="1"/>
          </p:cNvSpPr>
          <p:nvPr>
            <p:ph idx="1"/>
          </p:nvPr>
        </p:nvSpPr>
        <p:spPr>
          <a:xfrm>
            <a:off x="395536" y="1556792"/>
            <a:ext cx="8280920" cy="4896544"/>
          </a:xfrm>
        </p:spPr>
        <p:txBody>
          <a:bodyPr>
            <a:normAutofit/>
          </a:bodyPr>
          <a:lstStyle/>
          <a:p>
            <a:pPr marL="0" indent="0" algn="l" rtl="0">
              <a:buNone/>
            </a:pPr>
            <a:endParaRPr lang="en-US" dirty="0" smtClean="0"/>
          </a:p>
          <a:p>
            <a:pPr marL="0" indent="0" algn="l" rtl="0">
              <a:buNone/>
            </a:pPr>
            <a:r>
              <a:rPr lang="en-US" dirty="0" smtClean="0"/>
              <a:t>“The </a:t>
            </a:r>
            <a:r>
              <a:rPr lang="en-US" dirty="0"/>
              <a:t>most holy, most </a:t>
            </a:r>
            <a:r>
              <a:rPr lang="en-US" dirty="0" smtClean="0"/>
              <a:t>royal</a:t>
            </a:r>
            <a:r>
              <a:rPr lang="en-US" dirty="0"/>
              <a:t>, most noble, and magnificent above all cities of </a:t>
            </a:r>
            <a:r>
              <a:rPr lang="en-US" dirty="0" smtClean="0"/>
              <a:t>the world…</a:t>
            </a:r>
            <a:endParaRPr lang="en-US" dirty="0"/>
          </a:p>
          <a:p>
            <a:pPr marL="0" indent="0" algn="l" rtl="0">
              <a:buNone/>
            </a:pPr>
            <a:r>
              <a:rPr lang="en-US" dirty="0"/>
              <a:t>For all generations of the world call you holy, as from the first Christians, Jews</a:t>
            </a:r>
            <a:r>
              <a:rPr lang="en-US" dirty="0" smtClean="0"/>
              <a:t>, Saracens</a:t>
            </a:r>
            <a:r>
              <a:rPr lang="en-US" dirty="0"/>
              <a:t>, </a:t>
            </a:r>
            <a:r>
              <a:rPr lang="en-US" dirty="0" err="1"/>
              <a:t>Jacobites</a:t>
            </a:r>
            <a:r>
              <a:rPr lang="en-US" dirty="0"/>
              <a:t>, Nestorians, Georgians, Ethiopians, Copts, Arabs, Turks, Berbers</a:t>
            </a:r>
            <a:r>
              <a:rPr lang="en-US" dirty="0" smtClean="0"/>
              <a:t>, and </a:t>
            </a:r>
            <a:r>
              <a:rPr lang="en-US" dirty="0"/>
              <a:t>Pagans</a:t>
            </a:r>
            <a:r>
              <a:rPr lang="en-US" dirty="0" smtClean="0"/>
              <a:t>.”</a:t>
            </a:r>
          </a:p>
          <a:p>
            <a:pPr marL="0" indent="0" algn="l" rtl="0">
              <a:buNone/>
            </a:pPr>
            <a:endParaRPr lang="en-US" sz="2600" dirty="0"/>
          </a:p>
          <a:p>
            <a:pPr marL="0" indent="0" algn="l" rtl="0">
              <a:buNone/>
            </a:pPr>
            <a:r>
              <a:rPr lang="it-IT" sz="2600" dirty="0" smtClean="0"/>
              <a:t>Niccolò</a:t>
            </a:r>
            <a:r>
              <a:rPr lang="it-IT" sz="2600" dirty="0"/>
              <a:t>, a Franciscan friar from </a:t>
            </a:r>
            <a:r>
              <a:rPr lang="it-IT" sz="2600" dirty="0" smtClean="0"/>
              <a:t>Poggibonsi, </a:t>
            </a:r>
            <a:r>
              <a:rPr lang="en-US" sz="2600" dirty="0" smtClean="0"/>
              <a:t>Tuscany </a:t>
            </a:r>
            <a:r>
              <a:rPr lang="en-US" sz="2600" dirty="0"/>
              <a:t>(1348)</a:t>
            </a:r>
            <a:endParaRPr lang="he-IL" sz="2600" dirty="0"/>
          </a:p>
        </p:txBody>
      </p:sp>
    </p:spTree>
    <p:extLst>
      <p:ext uri="{BB962C8B-B14F-4D97-AF65-F5344CB8AC3E}">
        <p14:creationId xmlns:p14="http://schemas.microsoft.com/office/powerpoint/2010/main" val="3749141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p:nvPr>
        </p:nvSpPr>
        <p:spPr/>
        <p:txBody>
          <a:bodyPr>
            <a:normAutofit/>
          </a:bodyPr>
          <a:lstStyle/>
          <a:p>
            <a:pPr eaLnBrk="1" hangingPunct="1"/>
            <a:r>
              <a:rPr lang="he-IL" altLang="he-IL" dirty="0" smtClean="0"/>
              <a:t>1149</a:t>
            </a:r>
          </a:p>
        </p:txBody>
      </p:sp>
      <p:sp>
        <p:nvSpPr>
          <p:cNvPr id="9219" name="Content Placeholder 5"/>
          <p:cNvSpPr>
            <a:spLocks noGrp="1"/>
          </p:cNvSpPr>
          <p:nvPr>
            <p:ph idx="1"/>
          </p:nvPr>
        </p:nvSpPr>
        <p:spPr/>
        <p:txBody>
          <a:bodyPr/>
          <a:lstStyle/>
          <a:p>
            <a:pPr eaLnBrk="1" hangingPunct="1"/>
            <a:endParaRPr lang="he-IL" altLang="he-IL" smtClean="0"/>
          </a:p>
          <a:p>
            <a:pPr eaLnBrk="1" hangingPunct="1"/>
            <a:endParaRPr lang="he-IL" altLang="he-IL" smtClean="0"/>
          </a:p>
        </p:txBody>
      </p:sp>
      <p:sp>
        <p:nvSpPr>
          <p:cNvPr id="9220" name="AutoShape 4" descr="data:image/jpeg;base64,/9j/4AAQSkZJRgABAQAAAQABAAD/2wCEAAkGBxQTEhUUExMWFBUXGRgaGRgYGBsZHRsfFxgZFxoYHRoaHCggGBolHBcYITEiJSksLi4uFx8zODMsNygtLisBCgoKDg0OGhAQGiwkHyQsLCwsLCwsLCwsLCwsLCwsLCwsLCwsLCwsLCwsLCwsLCwsLCwsLCwsLCwsLCwsLCwsLP/AABEIALcBEwMBIgACEQEDEQH/xAAcAAACAgMBAQAAAAAAAAAAAAAEBQMGAAIHAQj/xABAEAACAQIEBAMFBQYFBAMBAAABAhEDIQAEEjEFQVFhBiJxE4GRofAyQlKxwRQjctHh8QdigpKiM0OywhUkg9L/xAAZAQADAQEBAAAAAAAAAAAAAAAAAQIDBAX/xAAkEQACAgIDAQEAAQUAAAAAAAAAAQIRITEDEkEEUWETFCJS8P/aAAwDAQACEQMRAD8AVJTgzMHqOY/IjFw8M+JtAFOuYX7pMnT26le268pAEU7LEXW3Wf5euDFAi4F/r44yhNxeC5R7LJ11TNxcHmMbY5n4X4qMozAyyMRK6ja5I0gnSDLG4F7TsDiy5LxMczmadOiuml5i5MFjpUmIvpG3eem2OuPMmkc74mi0DG4TGqjEy41ZCNIxoRgnGrDCsdEGMxI4AE7Dniuca8Z5TLi762/Cl/ntHpOFLkjHbHGEpOkiwA4HzOfp0yBUqJTLMFUMwBYsQogd2MYpvBOO5nibVFy7rlqdMKWfSXbzzCgyL+UmQRFuuAfE3gimNSPUrO7J5ajMANRkE6VAJiFtJscc8vo/1RuvnrEnk6M+I5xW/AniJszRanWtmcuQlUE3b8NTvqA36g8iMWQQcdMXatHPKLi6ZumJcaIMTBcDEiCoMQ1ktgsriEraMCAXKcT4xkjG+nFkg9Y4DY4OzOB2UYEAI9sR4mzVsQpiiTUJOMq04viX2ffHtWIjAAA1TtgWrWJ2GJ6r4GAvi0iWRO97jGCriY0+ZxBUGKEY7ScOuFgBQpt7Qjf8KHUT3FgP9eK/Sl2CjmQMW7h2UkjVI0nSAYvAlvdLR6Ljl+uVJRN+CNuyahlm25hRPKIlVA/n09cH5ekQNJ6wp7C3u2+JOClWD5QLwNulhf5/DAHF821NCVAao7BKSk2LNtPYDUzf5VbHAdYp4n4yyuXqtRqOQ6xICk7gNuOcHGYa8L4QKVJUHnIks7KsuzEs7m32mYsx7tj3AP8A704lTdhEkXm25E/mMG06+nf664X5ZogQOcCw7yO0zfElJjPIxzix5AGOmILD1bUJHY8p9b8vrli4+AuGaqjZnZbolo1fiPoIj11dMUSpaTuQpgTHKdM/Dljpn+HHHBmsogYIlakNL01tAH2XCz9lhedp1Y24UnLJlytpYLSBj0Y2AxhGOyzmMxXePcczKVfY5fKPVcgEP9yDzmwEHr022xYoxpms0Kam41fl3I6Yx5pUsM04kryrOU8f4ZxfMVvZMV2VoFQKgJJtYbgbwPjzYHwBk6Sp+01qlR5XWRMEiNVNEUSQTuSGMWthtkuJVK2dASsyrTVnZVgqVEAGo0XkkQq2i404F4lTqZirTphoFRosdJ0LGogEybauZ2HU44TsUpaWC0cB4ZRylJkylAIrHWZLSxMXOvoOUiI5bYW+Jq5lFYgmSSOQBMKBYbweXS8XxZmaNoHSb8wP1xROIZs1cy/NbhdjYDSLdDBI66iDfGlmRy6n4kq5XilXMFTIqMr0/wAVOwC/7AjA7SFO2O+5LMJVRKlNg6OoZWHMESDjkvivga5nUUH7+mu/4lWSF7mSR6x7pv8ABvxNDHI1WsxLUSeTbvT992HfV1GNuDkp9Rc0O0ey2jr6NidMQimcTU1x0s5UatiErfBVRcQsMCYMielOI3ETgxcQV2EYpMTE1aoeWB9ROCqnmMDGNlmxoQQEib4gqGOXpgmohG+NUoyMMRCgMYHzU4OKRgaou84aAWsmMCgXwRVEYXVnOLRDwe1sxgKtU74ypUwO5nGiiQ2O/DlIF9RUkLcAczaPfJHri28MSACSTza1yWJLQeRJM+7liPguSFFKdM3YD2jjoTIj/dq/2DDalyPQGfXrPpMjuMePzz7TbPR4o9YowiJi56f1wkyVM1swa7H91SDU6I5MxtVqxNxICAxsjkWfBXGs03lopPtK0gRHkQQKlT3SAP8AM6+4hVFCkqIoAXSiIOcCAPgL+hOMTUmNRRuwB6T/AFx5gVOHCPMVdt2YqTJNybtYTMDYCALDGYnIHCgAQQVibm826rHxwXRsZG0AT1jke+A0JMq0jn0I5Cx/MdMG5ERI39RPKcIszMZcuoAMG9xGoXEwR8+vbntQo6Cmh3SpbTUBK6SouwiCDtbnedzM4BAJUSOnMfHcR3xO1RdMkFYv6D9JvfFKQmrLF4T/AMRSGFDOib6RmFWBImBVT7sxZlEEnYQTjpFGqrqHRgysAVZSCCDsQRYjvjhxpCoYKkbgH8QAiT1ta9xgrw1xWtkq37lddImHoliFYMR5qZNldYPY6z1Ebx5f0xlxeo7Q9HV1HxH5YU8cpFqYp01J1blQLD5KL/2OCuHcWoZiktWk4cNa4MqRYhkN0INiIxFxTjNLLqWqkgcup9BvPL+4xjyytlwVC/gXBDSSozAU3qEAlSXOhBCrJAE3OwFiOeDshwqmje1C6n06dZMsATMTy5bA8sB8E8SHNPC5eoqSRrIBUiJ9V5bjp7n7VF5Xj4fXp1xKSLbZEKZIkwlvXTYxfYxvcY5pSN4IErE8gQdivwsd7Ra5xf8Aj+a9nQcj7TDQOV23j/TJ92KA7avMtitwdvUHt8rg4YkKvD9U+0ql28zVKmlo2IYSLdYsAO2Kz4g8OvTzCVsqfLUqBkIsabyDv2aSOYjnhrxqgaGWZSSS7LTDczPmYxyOnX2M4Z8DrBKCh4ZiUMEEzeQ2xvCr7gNsGikzpXg3j37XlwzjTWpk06yfhqLuQPwt9odjHLD4Yovg16YzWZK0aiuVpg1Tr9nUUKDAto1ozFesdgcW160nHbxpyRx8lKWAyqwxAcQAE4mBjF1RN2eVHgYE0atzgllnGCnpxWhGq0ABtiOt6YJJtiLSTy+vdhdgoBqEEXGI3AHKMHVEE4HrpOLTJaAqjTgGtUi2Ca2VbAlakQL41RDBatScCVlxLUnHi5ZjyP16YvCIyxecvfrOGvA+GK9RZMAAtLdRsOQgN8YPQ4l4fkGapAX02+O9hiy0+DqiaFjU92btcEDtf5zjm+j6Kwjo4uH1k+QojSGAJ1lm83QmV/T4E98F1NKiWsFBYnYWBk/nj2CIgCBv6X2jncfPAWeU1XWjuoh6p7A+Wn31ESdxpQg/bGPOOsj4TMNXqAoalwrW9nTX7CnoY87DkzkchgqiCzFzBXZB25se5PwEcyce1XltAHKWM/BTeTqMmw2U9RJDi98SMjAxmPScZibKOBZxGYltXa26zb3+7fCbh+crhpc6qYBMqBBG1jE2N4sbYaAR5dc9JsfQk7/nvgXNlJAbS7B7aToYHqRPmsVBiTAGK2IaZTOB7hww6jl0B+G2JzVNoadQ9xNpE8vfhHkqRN7aiZL7WnaI8sX+t2i1wCfNAmbiOW+wDDfYnbfliaLsPepp8uok7+/aRP0Phjag2po2PL02MdLfIdsD06kxDTPy6+/tgjLBgSRF7X7dxP0OWEMK8P8AE62Vd3pgNr1a6RsCZUKY3LKBAIO0jpgrguSqZ2rqqVbkai56AgQq7WkCbCdhbANO4EiR1+UfH88NfBWe/ZNVOo3tEa4YwCCNhvsIIn0nDeSVguXh/hXsAv7qnqLOWqfeUSRTUEgln0xqMgDzb2l45GxgCNj09P0xDRrDRqErIBgwDcTe5GN6VUMJFwbiAYjrMX7YZLKj43zRNSkgm0se8mAPWFPxwlkKCefMSAD3k874n4xVFSs7zu221gLH4CZ+gh41mGFB2W4EMDytBg8wZ/TfAh+BPF8uteno2Nip5Su0zy82NcsAHQabCJ7BRE/BR9Wwj4XnzoUkQCNURAEHSwA36cuvvLbi4R/MYBm/Ox5ddr+mKsVHTvC1Iw1/KBYTtO9vVTfnfmDLhwo2P6/ljlnCPHgpKy08u9UlgRqYgLECwgx6W+eJsz4v4jVJ0pTojsokTtOsnvjZc8YoxfE5M6YtXoD9fP5YhzWfp0/+pVp0/wCNgP8AyIxyR89XzFnz3KYFSAbgbWU89sSHg1FRqZjEyWny+sgnEy+r8RUfn/WdEzHi3JpvmA3ZQTzjcAL88Ks1/iFR/wC3Sdzf7Xl7DYMDc9cVvg2Zy6W9lSprI/e1lJJsCNKNYg39ZixvhxS4oiMTTzZpU4EEUFpqY3MmmFg+6JG/PGX0TZquGKJF8TcQrD91lNA5Eo3/AJN5cRU8lxauPPV9kD/m0xsf+3Inf5YsOT4o5J9rpZIlaimbEmNQAiY03HUxIBIfUaYtHMbja4xi5zk9mlRj4UXwSr0qucpVHNR1dBq3kANzMWv88WJ2J2/PFV42czTztYUSqU2KktpQFiUEySNVuV/TGmb4HUFq+dXzGIDM8E/dCAEWHIeu2Ovj+lQgl6YT4O0rLHXzKpd6ir/EQvLucL8xxvLCC1TVO0B3HLmikR78aZTwTRcAisXB30LokNYzqMQAem3OcN18EZXmGduZYzMz+GObHnzOB/XN6QlwQXolo+IMu1REHl1kLrKjTJkAGCSLgi4gRfFmThwFzUJnov6k48TgGXBn2a22nzRH8U88ErVprYFbRZf5DGT+nkNFwwJuH0FRWIBk9dzzGJFnUWiNgJPLc26wTjymknUR9oW3BAFtu5Y/EYIAvth9m9k0vCDOVgi6zJjZRuxJhUH+ZmKgfxYhoqaVMlzNRyWaObNA0jsPKonkonmcYqe0rSbpSJi32qhsT30Alf4nbmoxOZYloHlkLPpBbtzHoD1w/AMo0tIPJjckAxMRbsAAAOgGJGTHtNgRq+vrfGYQGvszjMD1KryYH/EnGYKGfPOZbyMSxCxBn4WxXwm0P+f8hh7nnmBDBReR8rRf5YUCneIc25rO+2532t1xSEySjmaomKhvAkmSOY3J5T8MbHM14u2oT+EfouCMo1MSTcjSYKx8St5NvicSUcpIViVIJM3YHy9NRE7n4YABaNZ0caZQje9vmTOLPw/jKVFAYgdQdjHPfrH88D8JyCksXUldIsTIPMQRuQOY5k4W8TpzVYrCgkaQLGAALRaZmPXEOrKWC608wBz7HnvgaufNABse9+3cSdu2KrkuKOlj5lmI6Rf3G+0R2xYeGVQfMGn3+m88/fiWiiycI461HSpYvTErpnoORi4EERPPlfF5ocRp+y9up1DSWB22A8sE2aTEdzjkefrmyiQSdvjy9JPwwx4XWYJpDlA1is2N5AYTfY4pEvIcVLEkWb4b8ux/nhfxQAoBcEGCNuo/I4OSdVzyIj379x/PAnEzqYCbxNt9omfePgMIYmYAMDJsTeSZgHe9gTy9OmGD/YQFBqBESAQYid/fjyuijTYH+2AW4muvSRo0jrIuTtN+Q+eH4ATVzpp6tKyZECwljEKJNhcXP9xEzDnVrAZgTvIVNpA5seVo3gnAzZgM4YOgFgs9/tN29cMlVWssGATYggD8Xf8ArjN6LwDjMNYMEZeQZDA0ggEEOSN94ONKOTMqG/6YM+zJ+9yuNx3PLGJWAMySkEtJmRtsbcptHvx6MywqFtBhCAPL0tBbaYm1otyw2mhJpjWpSO5NxeRy/wAq9Dh54UrfvNMVUYxDSYJG6kA+Xbn0wlpZmdWpIKp7QGTE7jkIt+mCvCuoZqhJBBJke9yCJEbR8+2JULVjlKsF34jRpgBiFGuVZCAQxiSYNtr97TtgTK+IRTQqyVas3U00ZhBQEwVUkiSeW5I5Y8zfBmrKpeqwIFQNpNzc6AtvKAF5g+/fDOmpZEPVFE2HK35/PGbdFJWUvj3GIrpoptSqVADpqgDyiUVgCBa2xgiNp2jrA0nIo0NZGsGpUTVqKqrEyBCrDOFCxBnrGC/G9Eq1G1mDzafslDH/ACJwv4dlyaxgAI7IqqUJZfao1MnYgDyr2jfvrCmTPCLXQClPaUhpelqUKu5KxbSGC6mGk8rGMMaOdzLLPsdBAH/UIuYn7pMd5GBeAMtGiHcgNU0kKqAElUC2VQCSQhMxsB0wTXrZh59nl4HI1HCGLWK3PX4YqorbItvSNqTVHkVmRUax0sdvXSI3Nx2viwBY9LQI25R8cUmvls6DdaUtMFSTBIkC/KegG2Lu67DkP0w4uOaJmn6R1AdQPT+0b9Y+AxBn65UAKfO50pN7kEyeyqGY9QpG+NH4nS9qKetNd1ADSbXIIi23yx5RIZmqH7I8qdxMuw7MwC9wgPPFXYiT2WlRSUnbfnE3JP4mM39TyxKBAiLD4AY1pruTuTPp0Hu/niU/DCsdGjPy9IGI3Olb774l9neYvEfOcJvFuSqVctVSkdLssAyRuRq2HTAA3p3AIEj0nHuOKUvDtCmND/aBM6qjKZk8lIAHTtGMw7RFlNzBcAyJ7QTfmd7gD9MapJF1ZYXkSI5kAR3v6H32c5JS0gWtY/P8hbtgP/4qoHJldJP3RBA/n7sPsi+rFAHl+2w1GYYBtuxI6n4H3t8oabaQ8EwALEegtt0xrSyhLWFQaSRuBMkmR25cuWC6dEgzquSYBHvAB5RbaN+eBsEg6vopUvtBRyk3LRMbetxywgGUZnhQQW85JurTJAmI2m46naBgvidSWIPlA0zqEqVFrWNzJPotiOZGReGqVGGgWAIbUIAtA66VvffptiEUxXn8v5gkG0KJvLFRZTy8w5nmMQ0cu6OAj6TuT+ERPo3QRY++cG1qZWrMlA1QXHmDTAJ56O28auUTjXJqCJ2BgWMgR0PQ95w3oEFsuuSYMHn36Hlt88N8s9lgf8YO8W7YV5fO0dOk1KWrUYhhJsDtPW0dsOKAJXuOR5zywrHQQosO1h9e/wCeBcypMERqjc8z0tyxvxHMBaFV1syIxg7gxYnqBOKX4bzTLU0SSrA89iBM9to9+BILyWWpXjexAPXAD0U1BmClgLGJiLc/q+CM3mQTFrr9c/TAlVvywnoa2aVMutUw8mBCkNGmZm152xvRCU1dySNFPTJNojn7wcZRa7ev6D16nEz5QVAyEkK32ttgSd47/nhJ/o2vwF4bnKbEgHV5GPa8czvv88PadYyeQDN8lbp3P5YWZLhVOlBUXiLmbWtB32GCVeFnb7X/AI/XxwuSSbwHHFrYVxLPaVrabkhQCf4I254g8LV6r5qhKNpDecoh8qnUJO8b88E1n2sOUHDDwrWalV+9paQSSTALkKdrdY6HBGdRCULZ0CnCqWYwJg/6mIHzYYzhzTQp2voX/wARz5YTeI86hylZA6FzTbSuoaiR5xCgybLO2CvCWaL5anqHmXUp3nysQJ7lYPvxhJemiF3julFOkYn94VH+pSf/AEwFwjIq4NZ3usKqkmAUKsDZovsbTh340T/62xs9M2sbnTO3+b54rXD8rVqVloJWKAgsYZ9MJpBGmnUSWOsEFtuhw4XYSrqXzgVGlTpBo80DUdNxsNAgWAsIHTnibM8XprA/8iFHM3JPbFaXwWxkPmmdWgldBvHl+/Ufl+eEXHPD+Ryq/vcxVLkQFHspJgJAHsydrne2o9Z2xoxStj3MeKEpoqmpTdlVRqNRZcgRrsbTBO2AX8auKpdigUo2lUDPLGNLEqu3b+2KtlqVK5p5HN1lIsBUg23BKOs3G8TuPV5wnK8NqD2b5Z6bxpislQE64IP7wkE6hBgkYSpDa/StZnxYEOoJUJVpJmDYgtfcG59/xx2zKlWClLJA0gbRFo6DTYepxWV8H5KonlooA4maYC7wDdd7j703GLHwzKeyopSDFtChQ1gYAgbcwAPhhxwKbsJI5T9f2x4Df4fP+uPaibdvj1xqxm2Ksk31TiLXBHOTf6643m/zx6U64okScS8KZetUao6SzRJ9AB+QxmHwqdh8f6Y8xQY/Dgiuy3DA22YfqsfkcEJmeqn1U6h+h/44DLjbEbVdN5PQe/8ATGSZrQXmMwtgGkm0bHv3xEcuIIusXHUc+vpjxmk+YTptc72v+ZHvwKaZIJV2phSTBNvXzbAW2I2OGIMqUiQFmZMEAKwgRPleJHe8d8b1aWkMyjTPmLLfdhupN++0xtfCavnVdlUOrkbwSJ3tta8bEzcbYd5JhoA1S0GSZDAN0DX9LYYgTMjSjsPKxA84i6iBdJBUmOkATvzRZut5Y2HTvNx6SfS2GNVlYadbORuzWblYRMixmb3wr4pyHWPgB8uWDY0bcByQLhmvHm6wBf8Api8IsAGQdvQ/rhB4fomPhB9N/icPCQF3kjcRzN574Uho24r5qZUixF+oGxPcHbFeyOQWlUZhN1IA9SDv0t88WFcorgMZ1R1Ow29RvjQcNBg6mj0BtftfDRLE9WuoBJI5evf5/liMVAfvAH38+4Bw24hwFdEBQWMmbqb95gnfkMVvMcEFMwWY73J78xyP9MGHgP5CGzRB8oLiTty83Q327csTUK9WL046Gdx05YDyNJKYJk3mb2tg5s4D91yvWO3T+mJZSNaz1jOkwsEg+U39J+oxi5WuT9tRvzYR8OwwwytdGWQA0b9dojtgpqgA5W53xLZVANHhtcQf2jzAT5ZO17T0j4d8WfL+CDVCtWzlR5AtoAi0R9s9Og5nmcIRxFmkU0kczsL+8/IHF7yOeqBVhaTDSJAqSR0BJWOtyRhNsMCN/DYyaM1Fa2Yq1AaQBkhQxhn8u1gOcnlucD5LNcUVSqZfSrDYwGEgDUGa87jaLXB5XvKZpW3lW3giLduRE8xOC1PLpiew6OQ8Z4nxOire0OY8oZibxpkGS9N4gAEb2i0AnEv+EniSrWzop1STqWpDFpO2sJe5sh3PLHSvElE1MnmUm7Uaygn/ADU2HvxyXwFlhSz+Xqd22FyTTcADaCZjpfFpprJMk0dr8Q8R/Z6BqldQXcAgHYzE84k+7rGON8az5pMtQjVmKgLjVcIpYhTAN40kCwkhj2x1fxNL5Y+1SKcrqhwCdZ0AfYb7zC+43xx/NZnL1c0rJrCkRFQiBplU0tEspABhgu8Riuucii8EmQy+YMVKmZrKx5K5WNzcAQNumLxwDjJI9hmWFRWGkM4HMlYYiB74nzXOK8jdB8/j93uca1GMW79fXp1XDaTKR0FkbKm16Mm0AFLgkyT5iBqa8SAAJjD7K+8/W4+OKFQ8SPURKQo67IpqOyhQSZXykmo3l0CQu+5GLH4bzddlUVTSUgkPTAfUAQxS5MX8vKPtAE74lImRYiZHu/PGjEgDvH0cSAWONY5HninszPC3fGr79vq+MqRBH5csbMLWwJjNQMZiM5lBYuAehIH649w7F1/g4LTYdRf66z8sTQpgMJg9jgLKqLEWF97Rjd8xpMC55d5/T+WINdhGbrAghV259z6Wwr4pWstKZJhiCe5C8+oY/wCkYZ5d+cfPGV0Rm8426b7fXxw062DVldyeXDVkCgiDPuH0MXAZTWfNB02B3ses87YX5TJKjakBnpNr9vW/uxvnq/s1O/8AFE3/AJnbFN2QlQvz0io4Bsu0knncdoO3phVUfVUMbCwnsN/l88FAG5aCb7i8n3wcDZPLDWFjePgB+djgQyzcOGlVDX52Efrhh+zhiDcGZj+2BqFBQJkr3H64mAMq0qYO1wYG3XpiCgyqw0wNxbpy/vjKTmYkD+v98LGzRJJZWAtaegHUif6YEy+ZU1CA1SftReI29/IeuLJLO9TzRPIf2xVfE2c84EXj3wSSPyw1qZ3Rc6jLBQIiZtN7QLnflip8Zrl8zUJ+7pUf7Qf1OFEGbAxsAW7/AGV79z/XGjvU3Due8wPcux94xPRSAAfU+v1+mC1eBAthXkYLk65axs3WInsR9dRhhRr6xLA6RbTzJJsPfb43wvezA7en19Xw4yKiSYEIJ97HTPu3wMaPfYlvtibWRT5R/EefvxvksoqOHZSoB3oNocehNm9LTiT2sHl3wTQrciAcRZVF+OUKIrajUQwQxgMNQEExae+xt64KoVzOlrmJB6j4bxB+PQnGeGW1ZZFaDYj3EmPr0wBmiygEAlqb8ouATPPmNY/14l5EsDgibG4Nv0xxrw/UalUpNuyMvxFrm8C/LHWRm1Buyx645Tnl9nWrA201HIg8tUrtt5YOCGCmdy4imqhVAF9DEDuo1L8wMcN8T8MAzShdKhwfSVZj/wCJT447rwvMB6dN99aIf9yg44943o+zNJovTqBb87Gmfdqof8sdUtpnPD1EFBIABYttcjkfQXs2JIkdJH4ehn8PVTj2gt4PNTBn8JPPrGnEmYXS3vn8mj5nE2bUHeDmAzGjf2iMoEfeUioh2HRRi1cOraKlMRIakySYs2VfSPe1OpPpSGKLw+saddWEko6t/saDz7j4YvWfp6ajECfZ1Err/A6mhVjqFo1A3qMRJEMtFCrqAINiB8f0xK24wDw8sFIjTBMDaeY817Xj3YnzGdWlTNWqdIVSzaQz7C8ADU3uE4NkmMkHnttiVZ548Spvz6eh292NKzGcOkgywbMcLyzsWfL0nY7s1JWJgQJJWTbGYMp7DbHuHkLPnmi5Cb2vFuXU4GqVwxMEdBNvdiXMGUH3eQHpz+uuIMvR5bzy6Ymiw3LRpEkHqRt0+vTGhYlgJImdxt+u0Y1rSAukEMWG/KLk9O3vxtVLONUzyv0G5FuvP+mCgCKpkkSRadhaMBVcwHURKgR9oX339/6YnyyyRcBZEmR8D74wvzrKaxaPKQbcoFhbvc+ow0gYPncxPlsZvaIHTE/BU80kf3+h88LrM5Igem3TYdcWHIZEpTVgZLXiItc7g9I5c8U9EoYLUWBBMjbn88TqCReDzwCGPMD4/wBMEUnAHY+vX++JRRFXp6j/AJQL8th/UfPEeWRAQBqAIPP3+7bniE51ZgGQee94EcuhHxxOkauokCbchGxwmCNalVhXWmH8ioSR11E/0xVPbD2jtFmdiLbiTG3aMWXMApUrVibFbDmAo7+nzwi4blwVGoA3VL95n8xi4ks3PEkWC0x6H8sbJx6h+O/dW/lgTiFJYEQslj7rAW9QcVrMiDi1BMlyaLsOK0HB0vJ9GG9huMMMnxFBILQCRuDsPdii8CphnIO0A/8ANR+ROLXQyikGJsaY3/EGnf0xM4JDjNscDilBZ8/OCYYj8oxv/wDOUvx9/skdOi4hytBQDzBPO/P4Yk0KDJA9IHP1P1GMqRqmdB8HeI6D0SDWWaZi8zBErYi+xv2wbXqUKrNrFOrTLAgMusc4MEEDnimeF6Smu1gsJJ8ovpqUz+RO2LnQyTq8U5Oo1gdR29jWKKe8BgPcPdLiJPIK+UyIv7DLj/8AFfT8GKFXFOnnquny0RUBhBGlWVSQAIKn7UAQbCMdHzgq0iKkBoIHa/KJvvincT4bUzmberSZAKoQwdS3VAv4SIsPhgimhthlLJ5+FfL5isaLqGoaqxlhpDAkM40rHUC4iBzyl4b4sV8z67zFSrK7EMApYwTYwDEqDB3xa+C5SpRyVKlV066ZIIRi0jVrSDAuQVmcMaWalSASCC0ny2GojnN7d+WLIOLVK+aDllPkmwLCowUWsXDEExMbX54acNOcKVGTLitBKrIQgbSWFrwLcvN3xYPCeST2lenVph2RgArhSR5mUySNMwdwfQHD3PcQy2UXVU9nSXYeQAsReyqupyPQxOwvE5LKJXp59KhCU2QMoYkU6BIIGy+QyJA35g4jfjnE6ehw1ZZJUpUcaBaIA35gr5iRfvi05PxvkqlQqW9mPu+0TSreliF6eYDbDnM5alXQqy06iPFgAVMcwQY3vPbD7MVCvwL4kzNfOvTq6TSCVNzLa1dRFiRGnV8N7DFv4vw+nUBFUSjRKkmJEEGJs1j5h/LFUyHhhaVdKi5ioq+0RwihFQQUBQKqABSqLTtBi0m+LD4kywJWoTpMFQ3f7S8jb7cz/LDTtENZD8uoUBVmFAUTJsogCTeYi5xOaBIva3rhXwd10aQBO9lIkjn3O3OcHioZvseWFoZuS4sDb3YzGAr+AHvjMUSfPy1ViD+RxWeJ8Uc1PZ0SRBg6ZDM3O4vA2+J6YJzmcCqI+2dzER6dP74VUkZ2UhWJDA2nab35dcbQhi2TKWaRbMvTbRTVmJYLBJJuSSTc7xYf6cEpTi2qeXIbT2wH+2pyMEnp9H++N0zqjckfXLcdMY+mhLnWCCLEA2EDc77zfvisZjiWuoQoNtyIvEAATuPtbXM4ZcazUqYMbgSYuZ59h+WKgpgyOWNYR9Ik80WHLqxIEEaoj5j69MWuvUCJOqdIsNR7D69MVLw5SM6t4uL9dr/HDPi+aIUAjczHp/U4aj2l1Dt1VjXL1SYk3v6gd77xidKtuV/6H0wg4JXOkt3FvWdsNhVNpDE9TePS2JnBRlSHGXZWY1BosBJiACBJnr15+4YL1QQN5kz5Y3I9cB06sNt3J7/meXwxtWzIDTaANo2+vliKKB+MVYpMD97cxEzblhflq6oiSYu7RzgKqg/EY24xm50ief5f1wG2WpMpUI2skqzySJMMulRyAInrJxpCJLdnuYfURoIMKR13M/8AtGK7XUkzcz/fF6z1PKmhlqaolOq2k63kErBLCoy78twL7QJxXKNIVK5FIMw8xVRAOlAWJjsisY7YrQlByQN4eI9of4fyOr/1xZqdTyWiTVp89wAy2v1OA8/nRKUQujSakqxGoMFAGoiFlgIB22mYw1q8JoDKUSrFc0yo2qfKFZfMNItFzfcm8xbA1ZOgvLZgFUnmsj3gdDgmuhEGDEA2PLvhdVzxo0gYV9lgX2gkxNvdgDw9VzFVm1htMEkkGV5kqBy9J5RjLrZqn+DevmyE1IxB0mCCZuD2xc/Dfi82FQmqntKigxJGvQ523H2jf0nHPM5mNCyZFO6yFF7QJuYaA3rB6YzwpxeH9k1NqhbX5lOhkYrKHSbODpi/XqATSgS2do4tnkqZeVZSCUa0T9oTaJtcYqPC85oAFgQzLt0dwt/SMV/LZ2nTphqlQagRIQg31QrEMFJUM2kwdQ17RuzyxVw0kEa2O0/aCtIIO1/69c5JouJfKXEhWpEhryAw9LE7nseRtgnKnyBWBEStyQSItJI+1v37zINGylU02LU6ikkw4kk28wkfdBBsRO24OLJwviwqhQzQx3EWaYgxEHYWJFhiFhjasScU4z+w56u0SWpqyKPsksNImOWpGJ58t8VnIUaubzY9oS9R5ktFrEnsFG8D+eDP8RqH/wBikxYeZIkzJKHdrTsygT+H4tP8Nc1r9orQGizgibHSwB3vqB9x7YBmnhPgD+3QZylTem26mmRBgxyg3i236usl4YFHzZWo9AgsHQn2lJypCsSjElSSGAKsInE/EePUaD6HzDKYBh6lWTqGoGZgiOh5HDDLVFddQIbXBBKs0iAdWokwD5OXLqcD0Stm/tPLBhWHvFuYvthvml9pQMTMBhAv5SGj3xHvwuYKYAgfL3/Zvb092GHCiRKtYgz7jgjsJCThvEUV5WYMEjp3gTYgk23w+rUN9Akbi/W52OKvxFEoOo9lIBMHUREbCIP3WW+0yMWbhlfVTU3kSp33BiYnnAYdmxTaeCUmiVFIESPfb/2xmNdRNyonnz2tjMIKPkOrnGZpPwHLthpwUGoSWYhUi02Mz8hhIRbFn4LlwKS2kmT8Tb5AY6paMo7DVpoTJPp293XvjzMOqiRc9N/d1wQtAdMSCn2GM6LsqHEqrEjc2PxO9sC5eiXYINyfo+4XxedJ6DCfw1w4qzO0WGkR63PyHxxaeCadhmVyJQACQLdOXXFc9tVqsTMC9zsP8sxvfFo8RZr2dGBdqnlWO+5/T1IwHxrhop5NR95SpPdjZj33+EYI4yDyT8OyHkWDPOxjlb674P8AYN1P17sScKpj2NI8zTQ7/wCUdcEtA54TbbtlKvAOlQbk318sa1MqxnzYYK4529fqcbah9EYQCDMcO1ESCYwlr0CtQAyNmg+pj12GLw0fV8JuHtqrV2dYMhVBB+ys325m+KQrpplZy+YdXRmll1NOrzQPstAnlqtymMXmlmuHU3NagYaGVkAddQcaTpV1ABkiw74S8ZpT7UhP+0qrsBJqamPK+lR8PTCLhomoogtc29Ab94ifdirJWDfiOVZa7MssdQcxaNbCFkE3kxOGWZzYZwVaQqU1i4I0oARDAcxuMHZrhysWbUQzaZ3IlGDAi49MIq7hXqaNgxHP7oAO885xL0FGcR4lUTyK5AYXjeBsJ3H9sQZLjuZpvrp1qgeNP2iZEjykGQwkCxBwTxfOBsulOLhi5Nucr9emE1FyrKRuCCPUG2HHQ5Yey+0aIq1KNJhC1qqyjqQVDOrFDN7K7QTMwDbVi4eLuBZVspUqUaS0alFC6Oghh7LzQW3aQDcyZgzOKbnMyvtaWZJPkXXA+9oKQs8rHfEXEvHFatlqlDRSTWsFxqnTIkSWIEiQTHM4UZXEqUaZXs1WZiSVklAzx3h9XLm4McoEbYu/hEuMqNT6dXmEybPN7jcDbFRCM3sh1pCmT76ikTzhQD2thx4ZzpOWERKgrEHfcf8AE9PyxM9BDZaMwBZ1+0506UXQhkFy2qASw0D73MwZJxJRoVI/7i//AKk2PLy+YekdcI+FVf3xWqbEBlsLEGN4kzPfnh8VXykTeRcnozde3pjOayWmI/GKlqyM4adIWTMQo5E+htgvwxRQsodmFPU6kLUj/qINBBJsdSn0BaMS8SRalPykGDPP7rRIhfUXwLwx6SMysNIfSJJkCNQRx/qZb9JxFYKvJ0WhkVy+borTZnWrTdf3rFiPZsKhgxOzCAepv0ZcQyh1NEjmI7kSBy3A+eEa5hauZyNQOQtRKpgNIFWnpLDzTEgusCJgdL2DjS1jRPsNJqqPIjmFZtgCZEbdR3tjSr4zLUyp5LxO7Zx6CKrLT1DQCwYMqzJZoXSQrGACLC+4xYk8QhqtJEj97SZldJLDS8HdSpUiY2Nu+peQZ4Z7K8SSpUpU6WYrwpUeZP3vkILBzDc4DGLR0w6yvimomYIKuqEDSrABgQzgLLkSofuJUdzilx1kbnZc+K0dNNlqVS7sS0sdURIgaoIUyD2kcsN/ClZiLfZ0wRYeZAACByGjRbbfHOV4+tY1abLUFR6GYqVF16TSaksezBI1X06onfrgv/DHL1aGnMKXbJ1QRdwfZsrFJdQkKAVedJ2ZGNgdMuDsbkqOshyfun69+MxV8/TL1Gdcy6hoIAQkCw56TjMTkvqv0+f1o5NtCu9ZWiG0hSF32tfYf7u2GuWXJrUpNqqFFOp1YA/ZEqggebU0C8CAeuPMZjpZzIcLxDIQRsvtPaR7O8a1q+y6bgpvEDfHlbOcNYCR95mC6HUqajayrFTBprJWBJsIMY9xmEBCtfhynUsTBXS6VCoJ9oPabyU8yQPtDT1xBk6mQXLinUJrOquVYK9OWck6JuSwhYLSu98ZjMAAyZrhr1CzLpVWYIv73zr7SkVcsJK+Vas/xC2Cv2vhgXSCx1GoGOlwdDOSoAJIBChQDM3vzxmMwDWiSnneGaoFOVkXmsbfuRK3Ui3tzBm6jkQML8nQyxHnqPMn7NrQCLaDJnUDcXA5EkZjMA6I+JrlxHsNZ31avdBEKO9u2LAlJCASLxyj9cZjMRJlxROlRLDVA6GT/THikSYAPqPyHLGYzE2DirPMzVlWkX0t+WKr4Tp6qga37unz6u5//phj3GYtaIeyy1q/lOkAmDHqBae2Kdk8oyE+0F21HcXhbm3f8sZjMAekXEKRNPUBaFHxY/yOFBXGYzFx0S9li4UWqpUUkFQCdTEyCw2EbiVXfv6YVhbN/DI/l+eMxmJ9K8LP4Yp66UGDLEQROwWe2xw6yXDUQEIqid4kcv5Y9xmIlsqOjDw1jXp1FIIWVYE8iCZEg3mLdsMKr6YJAjve4vuB0xmMwVdBqzw1VO4EfV/l8sRJkaREAe645z+ePMZhNDTLBwjO+wWFOoapgix7/wAUDpz3xa6HF1YbMGiwABJ2NrxuBvjMZiUgZQvHlWnm6wS5Us14iNFPzb9WCjtpm+Oa5mu3tguoyIAubSZIF7AljbbHuMxrF/4kS2X3xB4Qb9ho5p/Z1KjUzVqMANbB9DU9RZb6QSCQZ2AkbW3wxnMvl8lTpfsrUaVUF49r7VmltOpgV0knT2tAjGYzG3HxpuiJzfVMKTi+QWzM1M/hAYgcwbLFxeBtOPMZjMbf28DP+rI//9k="/>
          <p:cNvSpPr>
            <a:spLocks noChangeAspect="1" noChangeArrowheads="1"/>
          </p:cNvSpPr>
          <p:nvPr/>
        </p:nvSpPr>
        <p:spPr bwMode="auto">
          <a:xfrm>
            <a:off x="-508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eaLnBrk="1" hangingPunct="1">
              <a:spcBef>
                <a:spcPct val="0"/>
              </a:spcBef>
              <a:buFontTx/>
              <a:buNone/>
            </a:pPr>
            <a:endParaRPr lang="he-IL" altLang="he-IL" sz="1800">
              <a:latin typeface="Arial" pitchFamily="34" charset="0"/>
            </a:endParaRPr>
          </a:p>
        </p:txBody>
      </p:sp>
      <p:sp>
        <p:nvSpPr>
          <p:cNvPr id="9221" name="AutoShape 6" descr="data:image/jpeg;base64,/9j/4AAQSkZJRgABAQAAAQABAAD/2wCEAAkGBxQTEhUUExMWFBUXGRgaGRgYGBsZHRsfFxgZFxoYHRoaHCggGBolHBcYITEiJSksLi4uFx8zODMsNygtLisBCgoKDg0OGhAQGiwkHyQsLCwsLCwsLCwsLCwsLCwsLCwsLCwsLCwsLCwsLCwsLCwsLCwsLCwsLCwsLCwsLCwsLP/AABEIALcBEwMBIgACEQEDEQH/xAAcAAACAgMBAQAAAAAAAAAAAAAEBQMGAAIHAQj/xABAEAACAQIEBAMFBQYFBAMBAAABAhEDIQAEEjEFQVFhBiJxE4GRofAyQlKxwRQjctHh8QdigpKiM0OywhUkg9L/xAAZAQADAQEBAAAAAAAAAAAAAAAAAQIDBAX/xAAkEQACAgIDAQEAAQUAAAAAAAAAAQIRITEDEkEEUWETFCJS8P/aAAwDAQACEQMRAD8AVJTgzMHqOY/IjFw8M+JtAFOuYX7pMnT26le268pAEU7LEXW3Wf5euDFAi4F/r44yhNxeC5R7LJ11TNxcHmMbY5n4X4qMozAyyMRK6ja5I0gnSDLG4F7TsDiy5LxMczmadOiuml5i5MFjpUmIvpG3eem2OuPMmkc74mi0DG4TGqjEy41ZCNIxoRgnGrDCsdEGMxI4AE7Dniuca8Z5TLi762/Cl/ntHpOFLkjHbHGEpOkiwA4HzOfp0yBUqJTLMFUMwBYsQogd2MYpvBOO5nibVFy7rlqdMKWfSXbzzCgyL+UmQRFuuAfE3gimNSPUrO7J5ajMANRkE6VAJiFtJscc8vo/1RuvnrEnk6M+I5xW/AniJszRanWtmcuQlUE3b8NTvqA36g8iMWQQcdMXatHPKLi6ZumJcaIMTBcDEiCoMQ1ktgsriEraMCAXKcT4xkjG+nFkg9Y4DY4OzOB2UYEAI9sR4mzVsQpiiTUJOMq04viX2ffHtWIjAAA1TtgWrWJ2GJ6r4GAvi0iWRO97jGCriY0+ZxBUGKEY7ScOuFgBQpt7Qjf8KHUT3FgP9eK/Sl2CjmQMW7h2UkjVI0nSAYvAlvdLR6Ljl+uVJRN+CNuyahlm25hRPKIlVA/n09cH5ekQNJ6wp7C3u2+JOClWD5QLwNulhf5/DAHF821NCVAao7BKSk2LNtPYDUzf5VbHAdYp4n4yyuXqtRqOQ6xICk7gNuOcHGYa8L4QKVJUHnIks7KsuzEs7m32mYsx7tj3AP8A704lTdhEkXm25E/mMG06+nf664X5ZogQOcCw7yO0zfElJjPIxzix5AGOmILD1bUJHY8p9b8vrli4+AuGaqjZnZbolo1fiPoIj11dMUSpaTuQpgTHKdM/Dljpn+HHHBmsogYIlakNL01tAH2XCz9lhedp1Y24UnLJlytpYLSBj0Y2AxhGOyzmMxXePcczKVfY5fKPVcgEP9yDzmwEHr022xYoxpms0Kam41fl3I6Yx5pUsM04kryrOU8f4ZxfMVvZMV2VoFQKgJJtYbgbwPjzYHwBk6Sp+01qlR5XWRMEiNVNEUSQTuSGMWthtkuJVK2dASsyrTVnZVgqVEAGo0XkkQq2i404F4lTqZirTphoFRosdJ0LGogEybauZ2HU44TsUpaWC0cB4ZRylJkylAIrHWZLSxMXOvoOUiI5bYW+Jq5lFYgmSSOQBMKBYbweXS8XxZmaNoHSb8wP1xROIZs1cy/NbhdjYDSLdDBI66iDfGlmRy6n4kq5XilXMFTIqMr0/wAVOwC/7AjA7SFO2O+5LMJVRKlNg6OoZWHMESDjkvivga5nUUH7+mu/4lWSF7mSR6x7pv8ABvxNDHI1WsxLUSeTbvT992HfV1GNuDkp9Rc0O0ey2jr6NidMQimcTU1x0s5UatiErfBVRcQsMCYMielOI3ETgxcQV2EYpMTE1aoeWB9ROCqnmMDGNlmxoQQEib4gqGOXpgmohG+NUoyMMRCgMYHzU4OKRgaou84aAWsmMCgXwRVEYXVnOLRDwe1sxgKtU74ypUwO5nGiiQ2O/DlIF9RUkLcAczaPfJHri28MSACSTza1yWJLQeRJM+7liPguSFFKdM3YD2jjoTIj/dq/2DDalyPQGfXrPpMjuMePzz7TbPR4o9YowiJi56f1wkyVM1swa7H91SDU6I5MxtVqxNxICAxsjkWfBXGs03lopPtK0gRHkQQKlT3SAP8AM6+4hVFCkqIoAXSiIOcCAPgL+hOMTUmNRRuwB6T/AFx5gVOHCPMVdt2YqTJNybtYTMDYCALDGYnIHCgAQQVibm826rHxwXRsZG0AT1jke+A0JMq0jn0I5Cx/MdMG5ERI39RPKcIszMZcuoAMG9xGoXEwR8+vbntQo6Cmh3SpbTUBK6SouwiCDtbnedzM4BAJUSOnMfHcR3xO1RdMkFYv6D9JvfFKQmrLF4T/AMRSGFDOib6RmFWBImBVT7sxZlEEnYQTjpFGqrqHRgysAVZSCCDsQRYjvjhxpCoYKkbgH8QAiT1ta9xgrw1xWtkq37lddImHoliFYMR5qZNldYPY6z1Ebx5f0xlxeo7Q9HV1HxH5YU8cpFqYp01J1blQLD5KL/2OCuHcWoZiktWk4cNa4MqRYhkN0INiIxFxTjNLLqWqkgcup9BvPL+4xjyytlwVC/gXBDSSozAU3qEAlSXOhBCrJAE3OwFiOeDshwqmje1C6n06dZMsATMTy5bA8sB8E8SHNPC5eoqSRrIBUiJ9V5bjp7n7VF5Xj4fXp1xKSLbZEKZIkwlvXTYxfYxvcY5pSN4IErE8gQdivwsd7Ra5xf8Aj+a9nQcj7TDQOV23j/TJ92KA7avMtitwdvUHt8rg4YkKvD9U+0ql28zVKmlo2IYSLdYsAO2Kz4g8OvTzCVsqfLUqBkIsabyDv2aSOYjnhrxqgaGWZSSS7LTDczPmYxyOnX2M4Z8DrBKCh4ZiUMEEzeQ2xvCr7gNsGikzpXg3j37XlwzjTWpk06yfhqLuQPwt9odjHLD4Yovg16YzWZK0aiuVpg1Tr9nUUKDAto1ozFesdgcW160nHbxpyRx8lKWAyqwxAcQAE4mBjF1RN2eVHgYE0atzgllnGCnpxWhGq0ABtiOt6YJJtiLSTy+vdhdgoBqEEXGI3AHKMHVEE4HrpOLTJaAqjTgGtUi2Ca2VbAlakQL41RDBatScCVlxLUnHi5ZjyP16YvCIyxecvfrOGvA+GK9RZMAAtLdRsOQgN8YPQ4l4fkGapAX02+O9hiy0+DqiaFjU92btcEDtf5zjm+j6Kwjo4uH1k+QojSGAJ1lm83QmV/T4E98F1NKiWsFBYnYWBk/nj2CIgCBv6X2jncfPAWeU1XWjuoh6p7A+Wn31ESdxpQg/bGPOOsj4TMNXqAoalwrW9nTX7CnoY87DkzkchgqiCzFzBXZB25se5PwEcyce1XltAHKWM/BTeTqMmw2U9RJDi98SMjAxmPScZibKOBZxGYltXa26zb3+7fCbh+crhpc6qYBMqBBG1jE2N4sbYaAR5dc9JsfQk7/nvgXNlJAbS7B7aToYHqRPmsVBiTAGK2IaZTOB7hww6jl0B+G2JzVNoadQ9xNpE8vfhHkqRN7aiZL7WnaI8sX+t2i1wCfNAmbiOW+wDDfYnbfliaLsPepp8uok7+/aRP0Phjag2po2PL02MdLfIdsD06kxDTPy6+/tgjLBgSRF7X7dxP0OWEMK8P8AE62Vd3pgNr1a6RsCZUKY3LKBAIO0jpgrguSqZ2rqqVbkai56AgQq7WkCbCdhbANO4EiR1+UfH88NfBWe/ZNVOo3tEa4YwCCNhvsIIn0nDeSVguXh/hXsAv7qnqLOWqfeUSRTUEgln0xqMgDzb2l45GxgCNj09P0xDRrDRqErIBgwDcTe5GN6VUMJFwbiAYjrMX7YZLKj43zRNSkgm0se8mAPWFPxwlkKCefMSAD3k874n4xVFSs7zu221gLH4CZ+gh41mGFB2W4EMDytBg8wZ/TfAh+BPF8uteno2Nip5Su0zy82NcsAHQabCJ7BRE/BR9Wwj4XnzoUkQCNURAEHSwA36cuvvLbi4R/MYBm/Ox5ddr+mKsVHTvC1Iw1/KBYTtO9vVTfnfmDLhwo2P6/ljlnCPHgpKy08u9UlgRqYgLECwgx6W+eJsz4v4jVJ0pTojsokTtOsnvjZc8YoxfE5M6YtXoD9fP5YhzWfp0/+pVp0/wCNgP8AyIxyR89XzFnz3KYFSAbgbWU89sSHg1FRqZjEyWny+sgnEy+r8RUfn/WdEzHi3JpvmA3ZQTzjcAL88Ks1/iFR/wC3Sdzf7Xl7DYMDc9cVvg2Zy6W9lSprI/e1lJJsCNKNYg39ZixvhxS4oiMTTzZpU4EEUFpqY3MmmFg+6JG/PGX0TZquGKJF8TcQrD91lNA5Eo3/AJN5cRU8lxauPPV9kD/m0xsf+3Inf5YsOT4o5J9rpZIlaimbEmNQAiY03HUxIBIfUaYtHMbja4xi5zk9mlRj4UXwSr0qucpVHNR1dBq3kANzMWv88WJ2J2/PFV42czTztYUSqU2KktpQFiUEySNVuV/TGmb4HUFq+dXzGIDM8E/dCAEWHIeu2Ovj+lQgl6YT4O0rLHXzKpd6ir/EQvLucL8xxvLCC1TVO0B3HLmikR78aZTwTRcAisXB30LokNYzqMQAem3OcN18EZXmGduZYzMz+GObHnzOB/XN6QlwQXolo+IMu1REHl1kLrKjTJkAGCSLgi4gRfFmThwFzUJnov6k48TgGXBn2a22nzRH8U88ErVprYFbRZf5DGT+nkNFwwJuH0FRWIBk9dzzGJFnUWiNgJPLc26wTjymknUR9oW3BAFtu5Y/EYIAvth9m9k0vCDOVgi6zJjZRuxJhUH+ZmKgfxYhoqaVMlzNRyWaObNA0jsPKonkonmcYqe0rSbpSJi32qhsT30Alf4nbmoxOZYloHlkLPpBbtzHoD1w/AMo0tIPJjckAxMRbsAAAOgGJGTHtNgRq+vrfGYQGvszjMD1KryYH/EnGYKGfPOZbyMSxCxBn4WxXwm0P+f8hh7nnmBDBReR8rRf5YUCneIc25rO+2532t1xSEySjmaomKhvAkmSOY3J5T8MbHM14u2oT+EfouCMo1MSTcjSYKx8St5NvicSUcpIViVIJM3YHy9NRE7n4YABaNZ0caZQje9vmTOLPw/jKVFAYgdQdjHPfrH88D8JyCksXUldIsTIPMQRuQOY5k4W8TpzVYrCgkaQLGAALRaZmPXEOrKWC608wBz7HnvgaufNABse9+3cSdu2KrkuKOlj5lmI6Rf3G+0R2xYeGVQfMGn3+m88/fiWiiycI461HSpYvTErpnoORi4EERPPlfF5ocRp+y9up1DSWB22A8sE2aTEdzjkefrmyiQSdvjy9JPwwx4XWYJpDlA1is2N5AYTfY4pEvIcVLEkWb4b8ux/nhfxQAoBcEGCNuo/I4OSdVzyIj379x/PAnEzqYCbxNt9omfePgMIYmYAMDJsTeSZgHe9gTy9OmGD/YQFBqBESAQYid/fjyuijTYH+2AW4muvSRo0jrIuTtN+Q+eH4ATVzpp6tKyZECwljEKJNhcXP9xEzDnVrAZgTvIVNpA5seVo3gnAzZgM4YOgFgs9/tN29cMlVWssGATYggD8Xf8ArjN6LwDjMNYMEZeQZDA0ggEEOSN94ONKOTMqG/6YM+zJ+9yuNx3PLGJWAMySkEtJmRtsbcptHvx6MywqFtBhCAPL0tBbaYm1otyw2mhJpjWpSO5NxeRy/wAq9Dh54UrfvNMVUYxDSYJG6kA+Xbn0wlpZmdWpIKp7QGTE7jkIt+mCvCuoZqhJBBJke9yCJEbR8+2JULVjlKsF34jRpgBiFGuVZCAQxiSYNtr97TtgTK+IRTQqyVas3U00ZhBQEwVUkiSeW5I5Y8zfBmrKpeqwIFQNpNzc6AtvKAF5g+/fDOmpZEPVFE2HK35/PGbdFJWUvj3GIrpoptSqVADpqgDyiUVgCBa2xgiNp2jrA0nIo0NZGsGpUTVqKqrEyBCrDOFCxBnrGC/G9Eq1G1mDzafslDH/ACJwv4dlyaxgAI7IqqUJZfao1MnYgDyr2jfvrCmTPCLXQClPaUhpelqUKu5KxbSGC6mGk8rGMMaOdzLLPsdBAH/UIuYn7pMd5GBeAMtGiHcgNU0kKqAElUC2VQCSQhMxsB0wTXrZh59nl4HI1HCGLWK3PX4YqorbItvSNqTVHkVmRUax0sdvXSI3Nx2viwBY9LQI25R8cUmvls6DdaUtMFSTBIkC/KegG2Lu67DkP0w4uOaJmn6R1AdQPT+0b9Y+AxBn65UAKfO50pN7kEyeyqGY9QpG+NH4nS9qKetNd1ADSbXIIi23yx5RIZmqH7I8qdxMuw7MwC9wgPPFXYiT2WlRSUnbfnE3JP4mM39TyxKBAiLD4AY1pruTuTPp0Hu/niU/DCsdGjPy9IGI3Olb774l9neYvEfOcJvFuSqVctVSkdLssAyRuRq2HTAA3p3AIEj0nHuOKUvDtCmND/aBM6qjKZk8lIAHTtGMw7RFlNzBcAyJ7QTfmd7gD9MapJF1ZYXkSI5kAR3v6H32c5JS0gWtY/P8hbtgP/4qoHJldJP3RBA/n7sPsi+rFAHl+2w1GYYBtuxI6n4H3t8oabaQ8EwALEegtt0xrSyhLWFQaSRuBMkmR25cuWC6dEgzquSYBHvAB5RbaN+eBsEg6vopUvtBRyk3LRMbetxywgGUZnhQQW85JurTJAmI2m46naBgvidSWIPlA0zqEqVFrWNzJPotiOZGReGqVGGgWAIbUIAtA66VvffptiEUxXn8v5gkG0KJvLFRZTy8w5nmMQ0cu6OAj6TuT+ERPo3QRY++cG1qZWrMlA1QXHmDTAJ56O28auUTjXJqCJ2BgWMgR0PQ95w3oEFsuuSYMHn36Hlt88N8s9lgf8YO8W7YV5fO0dOk1KWrUYhhJsDtPW0dsOKAJXuOR5zywrHQQosO1h9e/wCeBcypMERqjc8z0tyxvxHMBaFV1syIxg7gxYnqBOKX4bzTLU0SSrA89iBM9to9+BILyWWpXjexAPXAD0U1BmClgLGJiLc/q+CM3mQTFrr9c/TAlVvywnoa2aVMutUw8mBCkNGmZm152xvRCU1dySNFPTJNojn7wcZRa7ev6D16nEz5QVAyEkK32ttgSd47/nhJ/o2vwF4bnKbEgHV5GPa8czvv88PadYyeQDN8lbp3P5YWZLhVOlBUXiLmbWtB32GCVeFnb7X/AI/XxwuSSbwHHFrYVxLPaVrabkhQCf4I254g8LV6r5qhKNpDecoh8qnUJO8b88E1n2sOUHDDwrWalV+9paQSSTALkKdrdY6HBGdRCULZ0CnCqWYwJg/6mIHzYYzhzTQp2voX/wARz5YTeI86hylZA6FzTbSuoaiR5xCgybLO2CvCWaL5anqHmXUp3nysQJ7lYPvxhJemiF3julFOkYn94VH+pSf/AEwFwjIq4NZ3usKqkmAUKsDZovsbTh340T/62xs9M2sbnTO3+b54rXD8rVqVloJWKAgsYZ9MJpBGmnUSWOsEFtuhw4XYSrqXzgVGlTpBo80DUdNxsNAgWAsIHTnibM8XprA/8iFHM3JPbFaXwWxkPmmdWgldBvHl+/Ufl+eEXHPD+Ryq/vcxVLkQFHspJgJAHsydrne2o9Z2xoxStj3MeKEpoqmpTdlVRqNRZcgRrsbTBO2AX8auKpdigUo2lUDPLGNLEqu3b+2KtlqVK5p5HN1lIsBUg23BKOs3G8TuPV5wnK8NqD2b5Z6bxpislQE64IP7wkE6hBgkYSpDa/StZnxYEOoJUJVpJmDYgtfcG59/xx2zKlWClLJA0gbRFo6DTYepxWV8H5KonlooA4maYC7wDdd7j703GLHwzKeyopSDFtChQ1gYAgbcwAPhhxwKbsJI5T9f2x4Df4fP+uPaibdvj1xqxm2Ksk31TiLXBHOTf6643m/zx6U64okScS8KZetUao6SzRJ9AB+QxmHwqdh8f6Y8xQY/Dgiuy3DA22YfqsfkcEJmeqn1U6h+h/44DLjbEbVdN5PQe/8ATGSZrQXmMwtgGkm0bHv3xEcuIIusXHUc+vpjxmk+YTptc72v+ZHvwKaZIJV2phSTBNvXzbAW2I2OGIMqUiQFmZMEAKwgRPleJHe8d8b1aWkMyjTPmLLfdhupN++0xtfCavnVdlUOrkbwSJ3tta8bEzcbYd5JhoA1S0GSZDAN0DX9LYYgTMjSjsPKxA84i6iBdJBUmOkATvzRZut5Y2HTvNx6SfS2GNVlYadbORuzWblYRMixmb3wr4pyHWPgB8uWDY0bcByQLhmvHm6wBf8Api8IsAGQdvQ/rhB4fomPhB9N/icPCQF3kjcRzN574Uho24r5qZUixF+oGxPcHbFeyOQWlUZhN1IA9SDv0t88WFcorgMZ1R1Ow29RvjQcNBg6mj0BtftfDRLE9WuoBJI5evf5/liMVAfvAH38+4Bw24hwFdEBQWMmbqb95gnfkMVvMcEFMwWY73J78xyP9MGHgP5CGzRB8oLiTty83Q327csTUK9WL046Gdx05YDyNJKYJk3mb2tg5s4D91yvWO3T+mJZSNaz1jOkwsEg+U39J+oxi5WuT9tRvzYR8OwwwytdGWQA0b9dojtgpqgA5W53xLZVANHhtcQf2jzAT5ZO17T0j4d8WfL+CDVCtWzlR5AtoAi0R9s9Og5nmcIRxFmkU0kczsL+8/IHF7yOeqBVhaTDSJAqSR0BJWOtyRhNsMCN/DYyaM1Fa2Yq1AaQBkhQxhn8u1gOcnlucD5LNcUVSqZfSrDYwGEgDUGa87jaLXB5XvKZpW3lW3giLduRE8xOC1PLpiew6OQ8Z4nxOire0OY8oZibxpkGS9N4gAEb2i0AnEv+EniSrWzop1STqWpDFpO2sJe5sh3PLHSvElE1MnmUm7Uaygn/ADU2HvxyXwFlhSz+Xqd22FyTTcADaCZjpfFpprJMk0dr8Q8R/Z6BqldQXcAgHYzE84k+7rGON8az5pMtQjVmKgLjVcIpYhTAN40kCwkhj2x1fxNL5Y+1SKcrqhwCdZ0AfYb7zC+43xx/NZnL1c0rJrCkRFQiBplU0tEspABhgu8Riuucii8EmQy+YMVKmZrKx5K5WNzcAQNumLxwDjJI9hmWFRWGkM4HMlYYiB74nzXOK8jdB8/j93uca1GMW79fXp1XDaTKR0FkbKm16Mm0AFLgkyT5iBqa8SAAJjD7K+8/W4+OKFQ8SPURKQo67IpqOyhQSZXykmo3l0CQu+5GLH4bzddlUVTSUgkPTAfUAQxS5MX8vKPtAE74lImRYiZHu/PGjEgDvH0cSAWONY5HninszPC3fGr79vq+MqRBH5csbMLWwJjNQMZiM5lBYuAehIH649w7F1/g4LTYdRf66z8sTQpgMJg9jgLKqLEWF97Rjd8xpMC55d5/T+WINdhGbrAghV259z6Wwr4pWstKZJhiCe5C8+oY/wCkYZ5d+cfPGV0Rm8426b7fXxw062DVldyeXDVkCgiDPuH0MXAZTWfNB02B3ses87YX5TJKjakBnpNr9vW/uxvnq/s1O/8AFE3/AJnbFN2QlQvz0io4Bsu0knncdoO3phVUfVUMbCwnsN/l88FAG5aCb7i8n3wcDZPLDWFjePgB+djgQyzcOGlVDX52Efrhh+zhiDcGZj+2BqFBQJkr3H64mAMq0qYO1wYG3XpiCgyqw0wNxbpy/vjKTmYkD+v98LGzRJJZWAtaegHUif6YEy+ZU1CA1SftReI29/IeuLJLO9TzRPIf2xVfE2c84EXj3wSSPyw1qZ3Rc6jLBQIiZtN7QLnflip8Zrl8zUJ+7pUf7Qf1OFEGbAxsAW7/AGV79z/XGjvU3Due8wPcux94xPRSAAfU+v1+mC1eBAthXkYLk65axs3WInsR9dRhhRr6xLA6RbTzJJsPfb43wvezA7en19Xw4yKiSYEIJ97HTPu3wMaPfYlvtibWRT5R/EefvxvksoqOHZSoB3oNocehNm9LTiT2sHl3wTQrciAcRZVF+OUKIrajUQwQxgMNQEExae+xt64KoVzOlrmJB6j4bxB+PQnGeGW1ZZFaDYj3EmPr0wBmiygEAlqb8ouATPPmNY/14l5EsDgibG4Nv0xxrw/UalUpNuyMvxFrm8C/LHWRm1Buyx645Tnl9nWrA201HIg8tUrtt5YOCGCmdy4imqhVAF9DEDuo1L8wMcN8T8MAzShdKhwfSVZj/wCJT447rwvMB6dN99aIf9yg44943o+zNJovTqBb87Gmfdqof8sdUtpnPD1EFBIABYttcjkfQXs2JIkdJH4ehn8PVTj2gt4PNTBn8JPPrGnEmYXS3vn8mj5nE2bUHeDmAzGjf2iMoEfeUioh2HRRi1cOraKlMRIakySYs2VfSPe1OpPpSGKLw+saddWEko6t/saDz7j4YvWfp6ajECfZ1Err/A6mhVjqFo1A3qMRJEMtFCrqAINiB8f0xK24wDw8sFIjTBMDaeY817Xj3YnzGdWlTNWqdIVSzaQz7C8ADU3uE4NkmMkHnttiVZ548Spvz6eh292NKzGcOkgywbMcLyzsWfL0nY7s1JWJgQJJWTbGYMp7DbHuHkLPnmi5Cb2vFuXU4GqVwxMEdBNvdiXMGUH3eQHpz+uuIMvR5bzy6Ymiw3LRpEkHqRt0+vTGhYlgJImdxt+u0Y1rSAukEMWG/KLk9O3vxtVLONUzyv0G5FuvP+mCgCKpkkSRadhaMBVcwHURKgR9oX339/6YnyyyRcBZEmR8D74wvzrKaxaPKQbcoFhbvc+ow0gYPncxPlsZvaIHTE/BU80kf3+h88LrM5Igem3TYdcWHIZEpTVgZLXiItc7g9I5c8U9EoYLUWBBMjbn88TqCReDzwCGPMD4/wBMEUnAHY+vX++JRRFXp6j/AJQL8th/UfPEeWRAQBqAIPP3+7bniE51ZgGQee94EcuhHxxOkauokCbchGxwmCNalVhXWmH8ioSR11E/0xVPbD2jtFmdiLbiTG3aMWXMApUrVibFbDmAo7+nzwi4blwVGoA3VL95n8xi4ks3PEkWC0x6H8sbJx6h+O/dW/lgTiFJYEQslj7rAW9QcVrMiDi1BMlyaLsOK0HB0vJ9GG9huMMMnxFBILQCRuDsPdii8CphnIO0A/8ANR+ROLXQyikGJsaY3/EGnf0xM4JDjNscDilBZ8/OCYYj8oxv/wDOUvx9/skdOi4hytBQDzBPO/P4Yk0KDJA9IHP1P1GMqRqmdB8HeI6D0SDWWaZi8zBErYi+xv2wbXqUKrNrFOrTLAgMusc4MEEDnimeF6Smu1gsJJ8ovpqUz+RO2LnQyTq8U5Oo1gdR29jWKKe8BgPcPdLiJPIK+UyIv7DLj/8AFfT8GKFXFOnnquny0RUBhBGlWVSQAIKn7UAQbCMdHzgq0iKkBoIHa/KJvvincT4bUzmberSZAKoQwdS3VAv4SIsPhgimhthlLJ5+FfL5isaLqGoaqxlhpDAkM40rHUC4iBzyl4b4sV8z67zFSrK7EMApYwTYwDEqDB3xa+C5SpRyVKlV066ZIIRi0jVrSDAuQVmcMaWalSASCC0ny2GojnN7d+WLIOLVK+aDllPkmwLCowUWsXDEExMbX54acNOcKVGTLitBKrIQgbSWFrwLcvN3xYPCeST2lenVph2RgArhSR5mUySNMwdwfQHD3PcQy2UXVU9nSXYeQAsReyqupyPQxOwvE5LKJXp59KhCU2QMoYkU6BIIGy+QyJA35g4jfjnE6ehw1ZZJUpUcaBaIA35gr5iRfvi05PxvkqlQqW9mPu+0TSreliF6eYDbDnM5alXQqy06iPFgAVMcwQY3vPbD7MVCvwL4kzNfOvTq6TSCVNzLa1dRFiRGnV8N7DFv4vw+nUBFUSjRKkmJEEGJs1j5h/LFUyHhhaVdKi5ioq+0RwihFQQUBQKqABSqLTtBi0m+LD4kywJWoTpMFQ3f7S8jb7cz/LDTtENZD8uoUBVmFAUTJsogCTeYi5xOaBIva3rhXwd10aQBO9lIkjn3O3OcHioZvseWFoZuS4sDb3YzGAr+AHvjMUSfPy1ViD+RxWeJ8Uc1PZ0SRBg6ZDM3O4vA2+J6YJzmcCqI+2dzER6dP74VUkZ2UhWJDA2nab35dcbQhi2TKWaRbMvTbRTVmJYLBJJuSSTc7xYf6cEpTi2qeXIbT2wH+2pyMEnp9H++N0zqjckfXLcdMY+mhLnWCCLEA2EDc77zfvisZjiWuoQoNtyIvEAATuPtbXM4ZcazUqYMbgSYuZ59h+WKgpgyOWNYR9Ik80WHLqxIEEaoj5j69MWuvUCJOqdIsNR7D69MVLw5SM6t4uL9dr/HDPi+aIUAjczHp/U4aj2l1Dt1VjXL1SYk3v6gd77xidKtuV/6H0wg4JXOkt3FvWdsNhVNpDE9TePS2JnBRlSHGXZWY1BosBJiACBJnr15+4YL1QQN5kz5Y3I9cB06sNt3J7/meXwxtWzIDTaANo2+vliKKB+MVYpMD97cxEzblhflq6oiSYu7RzgKqg/EY24xm50ief5f1wG2WpMpUI2skqzySJMMulRyAInrJxpCJLdnuYfURoIMKR13M/8AtGK7XUkzcz/fF6z1PKmhlqaolOq2k63kErBLCoy78twL7QJxXKNIVK5FIMw8xVRAOlAWJjsisY7YrQlByQN4eI9of4fyOr/1xZqdTyWiTVp89wAy2v1OA8/nRKUQujSakqxGoMFAGoiFlgIB22mYw1q8JoDKUSrFc0yo2qfKFZfMNItFzfcm8xbA1ZOgvLZgFUnmsj3gdDgmuhEGDEA2PLvhdVzxo0gYV9lgX2gkxNvdgDw9VzFVm1htMEkkGV5kqBy9J5RjLrZqn+DevmyE1IxB0mCCZuD2xc/Dfi82FQmqntKigxJGvQ523H2jf0nHPM5mNCyZFO6yFF7QJuYaA3rB6YzwpxeH9k1NqhbX5lOhkYrKHSbODpi/XqATSgS2do4tnkqZeVZSCUa0T9oTaJtcYqPC85oAFgQzLt0dwt/SMV/LZ2nTphqlQagRIQg31QrEMFJUM2kwdQ17RuzyxVw0kEa2O0/aCtIIO1/69c5JouJfKXEhWpEhryAw9LE7nseRtgnKnyBWBEStyQSItJI+1v37zINGylU02LU6ikkw4kk28wkfdBBsRO24OLJwviwqhQzQx3EWaYgxEHYWJFhiFhjasScU4z+w56u0SWpqyKPsksNImOWpGJ58t8VnIUaubzY9oS9R5ktFrEnsFG8D+eDP8RqH/wBikxYeZIkzJKHdrTsygT+H4tP8Nc1r9orQGizgibHSwB3vqB9x7YBmnhPgD+3QZylTem26mmRBgxyg3i236usl4YFHzZWo9AgsHQn2lJypCsSjElSSGAKsInE/EePUaD6HzDKYBh6lWTqGoGZgiOh5HDDLVFddQIbXBBKs0iAdWokwD5OXLqcD0Stm/tPLBhWHvFuYvthvml9pQMTMBhAv5SGj3xHvwuYKYAgfL3/Zvb092GHCiRKtYgz7jgjsJCThvEUV5WYMEjp3gTYgk23w+rUN9Akbi/W52OKvxFEoOo9lIBMHUREbCIP3WW+0yMWbhlfVTU3kSp33BiYnnAYdmxTaeCUmiVFIESPfb/2xmNdRNyonnz2tjMIKPkOrnGZpPwHLthpwUGoSWYhUi02Mz8hhIRbFn4LlwKS2kmT8Tb5AY6paMo7DVpoTJPp293XvjzMOqiRc9N/d1wQtAdMSCn2GM6LsqHEqrEjc2PxO9sC5eiXYINyfo+4XxedJ6DCfw1w4qzO0WGkR63PyHxxaeCadhmVyJQACQLdOXXFc9tVqsTMC9zsP8sxvfFo8RZr2dGBdqnlWO+5/T1IwHxrhop5NR95SpPdjZj33+EYI4yDyT8OyHkWDPOxjlb674P8AYN1P17sScKpj2NI8zTQ7/wCUdcEtA54TbbtlKvAOlQbk318sa1MqxnzYYK4529fqcbah9EYQCDMcO1ESCYwlr0CtQAyNmg+pj12GLw0fV8JuHtqrV2dYMhVBB+ys325m+KQrpplZy+YdXRmll1NOrzQPstAnlqtymMXmlmuHU3NagYaGVkAddQcaTpV1ABkiw74S8ZpT7UhP+0qrsBJqamPK+lR8PTCLhomoogtc29Ab94ifdirJWDfiOVZa7MssdQcxaNbCFkE3kxOGWZzYZwVaQqU1i4I0oARDAcxuMHZrhysWbUQzaZ3IlGDAi49MIq7hXqaNgxHP7oAO885xL0FGcR4lUTyK5AYXjeBsJ3H9sQZLjuZpvrp1qgeNP2iZEjykGQwkCxBwTxfOBsulOLhi5Nucr9emE1FyrKRuCCPUG2HHQ5Yey+0aIq1KNJhC1qqyjqQVDOrFDN7K7QTMwDbVi4eLuBZVspUqUaS0alFC6Oghh7LzQW3aQDcyZgzOKbnMyvtaWZJPkXXA+9oKQs8rHfEXEvHFatlqlDRSTWsFxqnTIkSWIEiQTHM4UZXEqUaZXs1WZiSVklAzx3h9XLm4McoEbYu/hEuMqNT6dXmEybPN7jcDbFRCM3sh1pCmT76ikTzhQD2thx4ZzpOWERKgrEHfcf8AE9PyxM9BDZaMwBZ1+0506UXQhkFy2qASw0D73MwZJxJRoVI/7i//AKk2PLy+YekdcI+FVf3xWqbEBlsLEGN4kzPfnh8VXykTeRcnozde3pjOayWmI/GKlqyM4adIWTMQo5E+htgvwxRQsodmFPU6kLUj/qINBBJsdSn0BaMS8SRalPykGDPP7rRIhfUXwLwx6SMysNIfSJJkCNQRx/qZb9JxFYKvJ0WhkVy+borTZnWrTdf3rFiPZsKhgxOzCAepv0ZcQyh1NEjmI7kSBy3A+eEa5hauZyNQOQtRKpgNIFWnpLDzTEgusCJgdL2DjS1jRPsNJqqPIjmFZtgCZEbdR3tjSr4zLUyp5LxO7Zx6CKrLT1DQCwYMqzJZoXSQrGACLC+4xYk8QhqtJEj97SZldJLDS8HdSpUiY2Nu+peQZ4Z7K8SSpUpU6WYrwpUeZP3vkILBzDc4DGLR0w6yvimomYIKuqEDSrABgQzgLLkSofuJUdzilx1kbnZc+K0dNNlqVS7sS0sdURIgaoIUyD2kcsN/ClZiLfZ0wRYeZAACByGjRbbfHOV4+tY1abLUFR6GYqVF16TSaksezBI1X06onfrgv/DHL1aGnMKXbJ1QRdwfZsrFJdQkKAVedJ2ZGNgdMuDsbkqOshyfun69+MxV8/TL1Gdcy6hoIAQkCw56TjMTkvqv0+f1o5NtCu9ZWiG0hSF32tfYf7u2GuWXJrUpNqqFFOp1YA/ZEqggebU0C8CAeuPMZjpZzIcLxDIQRsvtPaR7O8a1q+y6bgpvEDfHlbOcNYCR95mC6HUqajayrFTBprJWBJsIMY9xmEBCtfhynUsTBXS6VCoJ9oPabyU8yQPtDT1xBk6mQXLinUJrOquVYK9OWck6JuSwhYLSu98ZjMAAyZrhr1CzLpVWYIv73zr7SkVcsJK+Vas/xC2Cv2vhgXSCx1GoGOlwdDOSoAJIBChQDM3vzxmMwDWiSnneGaoFOVkXmsbfuRK3Ui3tzBm6jkQML8nQyxHnqPMn7NrQCLaDJnUDcXA5EkZjMA6I+JrlxHsNZ31avdBEKO9u2LAlJCASLxyj9cZjMRJlxROlRLDVA6GT/THikSYAPqPyHLGYzE2DirPMzVlWkX0t+WKr4Tp6qga37unz6u5//phj3GYtaIeyy1q/lOkAmDHqBae2Kdk8oyE+0F21HcXhbm3f8sZjMAekXEKRNPUBaFHxY/yOFBXGYzFx0S9li4UWqpUUkFQCdTEyCw2EbiVXfv6YVhbN/DI/l+eMxmJ9K8LP4Yp66UGDLEQROwWe2xw6yXDUQEIqid4kcv5Y9xmIlsqOjDw1jXp1FIIWVYE8iCZEg3mLdsMKr6YJAjve4vuB0xmMwVdBqzw1VO4EfV/l8sRJkaREAe645z+ePMZhNDTLBwjO+wWFOoapgix7/wAUDpz3xa6HF1YbMGiwABJ2NrxuBvjMZiUgZQvHlWnm6wS5Us14iNFPzb9WCjtpm+Oa5mu3tguoyIAubSZIF7AljbbHuMxrF/4kS2X3xB4Qb9ho5p/Z1KjUzVqMANbB9DU9RZb6QSCQZ2AkbW3wxnMvl8lTpfsrUaVUF49r7VmltOpgV0knT2tAjGYzG3HxpuiJzfVMKTi+QWzM1M/hAYgcwbLFxeBtOPMZjMbf28DP+rI//9k="/>
          <p:cNvSpPr>
            <a:spLocks noChangeAspect="1" noChangeArrowheads="1"/>
          </p:cNvSpPr>
          <p:nvPr/>
        </p:nvSpPr>
        <p:spPr bwMode="auto">
          <a:xfrm>
            <a:off x="10160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eaLnBrk="1" hangingPunct="1">
              <a:spcBef>
                <a:spcPct val="0"/>
              </a:spcBef>
              <a:buFontTx/>
              <a:buNone/>
            </a:pPr>
            <a:endParaRPr lang="he-IL" altLang="he-IL" sz="1800">
              <a:latin typeface="Arial" pitchFamily="34" charset="0"/>
            </a:endParaRPr>
          </a:p>
        </p:txBody>
      </p:sp>
      <p:sp>
        <p:nvSpPr>
          <p:cNvPr id="9222" name="AutoShape 8" descr="data:image/jpeg;base64,/9j/4AAQSkZJRgABAQAAAQABAAD/2wCEAAkGBxQTEhUUExMWFBUXGRgaGRgYGBsZHRsfFxgZFxoYHRoaHCggGBolHBcYITEiJSksLi4uFx8zODMsNygtLisBCgoKDg0OGhAQGiwkHyQsLCwsLCwsLCwsLCwsLCwsLCwsLCwsLCwsLCwsLCwsLCwsLCwsLCwsLCwsLCwsLCwsLP/AABEIALcBEwMBIgACEQEDEQH/xAAcAAACAgMBAQAAAAAAAAAAAAAEBQMGAAIHAQj/xABAEAACAQIEBAMFBQYFBAMBAAABAhEDIQAEEjEFQVFhBiJxE4GRofAyQlKxwRQjctHh8QdigpKiM0OywhUkg9L/xAAZAQADAQEBAAAAAAAAAAAAAAAAAQIDBAX/xAAkEQACAgIDAQEAAQUAAAAAAAAAAQIRITEDEkEEUWETFCJS8P/aAAwDAQACEQMRAD8AVJTgzMHqOY/IjFw8M+JtAFOuYX7pMnT26le268pAEU7LEXW3Wf5euDFAi4F/r44yhNxeC5R7LJ11TNxcHmMbY5n4X4qMozAyyMRK6ja5I0gnSDLG4F7TsDiy5LxMczmadOiuml5i5MFjpUmIvpG3eem2OuPMmkc74mi0DG4TGqjEy41ZCNIxoRgnGrDCsdEGMxI4AE7Dniuca8Z5TLi762/Cl/ntHpOFLkjHbHGEpOkiwA4HzOfp0yBUqJTLMFUMwBYsQogd2MYpvBOO5nibVFy7rlqdMKWfSXbzzCgyL+UmQRFuuAfE3gimNSPUrO7J5ajMANRkE6VAJiFtJscc8vo/1RuvnrEnk6M+I5xW/AniJszRanWtmcuQlUE3b8NTvqA36g8iMWQQcdMXatHPKLi6ZumJcaIMTBcDEiCoMQ1ktgsriEraMCAXKcT4xkjG+nFkg9Y4DY4OzOB2UYEAI9sR4mzVsQpiiTUJOMq04viX2ffHtWIjAAA1TtgWrWJ2GJ6r4GAvi0iWRO97jGCriY0+ZxBUGKEY7ScOuFgBQpt7Qjf8KHUT3FgP9eK/Sl2CjmQMW7h2UkjVI0nSAYvAlvdLR6Ljl+uVJRN+CNuyahlm25hRPKIlVA/n09cH5ekQNJ6wp7C3u2+JOClWD5QLwNulhf5/DAHF821NCVAao7BKSk2LNtPYDUzf5VbHAdYp4n4yyuXqtRqOQ6xICk7gNuOcHGYa8L4QKVJUHnIks7KsuzEs7m32mYsx7tj3AP8A704lTdhEkXm25E/mMG06+nf664X5ZogQOcCw7yO0zfElJjPIxzix5AGOmILD1bUJHY8p9b8vrli4+AuGaqjZnZbolo1fiPoIj11dMUSpaTuQpgTHKdM/Dljpn+HHHBmsogYIlakNL01tAH2XCz9lhedp1Y24UnLJlytpYLSBj0Y2AxhGOyzmMxXePcczKVfY5fKPVcgEP9yDzmwEHr022xYoxpms0Kam41fl3I6Yx5pUsM04kryrOU8f4ZxfMVvZMV2VoFQKgJJtYbgbwPjzYHwBk6Sp+01qlR5XWRMEiNVNEUSQTuSGMWthtkuJVK2dASsyrTVnZVgqVEAGo0XkkQq2i404F4lTqZirTphoFRosdJ0LGogEybauZ2HU44TsUpaWC0cB4ZRylJkylAIrHWZLSxMXOvoOUiI5bYW+Jq5lFYgmSSOQBMKBYbweXS8XxZmaNoHSb8wP1xROIZs1cy/NbhdjYDSLdDBI66iDfGlmRy6n4kq5XilXMFTIqMr0/wAVOwC/7AjA7SFO2O+5LMJVRKlNg6OoZWHMESDjkvivga5nUUH7+mu/4lWSF7mSR6x7pv8ABvxNDHI1WsxLUSeTbvT992HfV1GNuDkp9Rc0O0ey2jr6NidMQimcTU1x0s5UatiErfBVRcQsMCYMielOI3ETgxcQV2EYpMTE1aoeWB9ROCqnmMDGNlmxoQQEib4gqGOXpgmohG+NUoyMMRCgMYHzU4OKRgaou84aAWsmMCgXwRVEYXVnOLRDwe1sxgKtU74ypUwO5nGiiQ2O/DlIF9RUkLcAczaPfJHri28MSACSTza1yWJLQeRJM+7liPguSFFKdM3YD2jjoTIj/dq/2DDalyPQGfXrPpMjuMePzz7TbPR4o9YowiJi56f1wkyVM1swa7H91SDU6I5MxtVqxNxICAxsjkWfBXGs03lopPtK0gRHkQQKlT3SAP8AM6+4hVFCkqIoAXSiIOcCAPgL+hOMTUmNRRuwB6T/AFx5gVOHCPMVdt2YqTJNybtYTMDYCALDGYnIHCgAQQVibm826rHxwXRsZG0AT1jke+A0JMq0jn0I5Cx/MdMG5ERI39RPKcIszMZcuoAMG9xGoXEwR8+vbntQo6Cmh3SpbTUBK6SouwiCDtbnedzM4BAJUSOnMfHcR3xO1RdMkFYv6D9JvfFKQmrLF4T/AMRSGFDOib6RmFWBImBVT7sxZlEEnYQTjpFGqrqHRgysAVZSCCDsQRYjvjhxpCoYKkbgH8QAiT1ta9xgrw1xWtkq37lddImHoliFYMR5qZNldYPY6z1Ebx5f0xlxeo7Q9HV1HxH5YU8cpFqYp01J1blQLD5KL/2OCuHcWoZiktWk4cNa4MqRYhkN0INiIxFxTjNLLqWqkgcup9BvPL+4xjyytlwVC/gXBDSSozAU3qEAlSXOhBCrJAE3OwFiOeDshwqmje1C6n06dZMsATMTy5bA8sB8E8SHNPC5eoqSRrIBUiJ9V5bjp7n7VF5Xj4fXp1xKSLbZEKZIkwlvXTYxfYxvcY5pSN4IErE8gQdivwsd7Ra5xf8Aj+a9nQcj7TDQOV23j/TJ92KA7avMtitwdvUHt8rg4YkKvD9U+0ql28zVKmlo2IYSLdYsAO2Kz4g8OvTzCVsqfLUqBkIsabyDv2aSOYjnhrxqgaGWZSSS7LTDczPmYxyOnX2M4Z8DrBKCh4ZiUMEEzeQ2xvCr7gNsGikzpXg3j37XlwzjTWpk06yfhqLuQPwt9odjHLD4Yovg16YzWZK0aiuVpg1Tr9nUUKDAto1ozFesdgcW160nHbxpyRx8lKWAyqwxAcQAE4mBjF1RN2eVHgYE0atzgllnGCnpxWhGq0ABtiOt6YJJtiLSTy+vdhdgoBqEEXGI3AHKMHVEE4HrpOLTJaAqjTgGtUi2Ca2VbAlakQL41RDBatScCVlxLUnHi5ZjyP16YvCIyxecvfrOGvA+GK9RZMAAtLdRsOQgN8YPQ4l4fkGapAX02+O9hiy0+DqiaFjU92btcEDtf5zjm+j6Kwjo4uH1k+QojSGAJ1lm83QmV/T4E98F1NKiWsFBYnYWBk/nj2CIgCBv6X2jncfPAWeU1XWjuoh6p7A+Wn31ESdxpQg/bGPOOsj4TMNXqAoalwrW9nTX7CnoY87DkzkchgqiCzFzBXZB25se5PwEcyce1XltAHKWM/BTeTqMmw2U9RJDi98SMjAxmPScZibKOBZxGYltXa26zb3+7fCbh+crhpc6qYBMqBBG1jE2N4sbYaAR5dc9JsfQk7/nvgXNlJAbS7B7aToYHqRPmsVBiTAGK2IaZTOB7hww6jl0B+G2JzVNoadQ9xNpE8vfhHkqRN7aiZL7WnaI8sX+t2i1wCfNAmbiOW+wDDfYnbfliaLsPepp8uok7+/aRP0Phjag2po2PL02MdLfIdsD06kxDTPy6+/tgjLBgSRF7X7dxP0OWEMK8P8AE62Vd3pgNr1a6RsCZUKY3LKBAIO0jpgrguSqZ2rqqVbkai56AgQq7WkCbCdhbANO4EiR1+UfH88NfBWe/ZNVOo3tEa4YwCCNhvsIIn0nDeSVguXh/hXsAv7qnqLOWqfeUSRTUEgln0xqMgDzb2l45GxgCNj09P0xDRrDRqErIBgwDcTe5GN6VUMJFwbiAYjrMX7YZLKj43zRNSkgm0se8mAPWFPxwlkKCefMSAD3k874n4xVFSs7zu221gLH4CZ+gh41mGFB2W4EMDytBg8wZ/TfAh+BPF8uteno2Nip5Su0zy82NcsAHQabCJ7BRE/BR9Wwj4XnzoUkQCNURAEHSwA36cuvvLbi4R/MYBm/Ox5ddr+mKsVHTvC1Iw1/KBYTtO9vVTfnfmDLhwo2P6/ljlnCPHgpKy08u9UlgRqYgLECwgx6W+eJsz4v4jVJ0pTojsokTtOsnvjZc8YoxfE5M6YtXoD9fP5YhzWfp0/+pVp0/wCNgP8AyIxyR89XzFnz3KYFSAbgbWU89sSHg1FRqZjEyWny+sgnEy+r8RUfn/WdEzHi3JpvmA3ZQTzjcAL88Ks1/iFR/wC3Sdzf7Xl7DYMDc9cVvg2Zy6W9lSprI/e1lJJsCNKNYg39ZixvhxS4oiMTTzZpU4EEUFpqY3MmmFg+6JG/PGX0TZquGKJF8TcQrD91lNA5Eo3/AJN5cRU8lxauPPV9kD/m0xsf+3Inf5YsOT4o5J9rpZIlaimbEmNQAiY03HUxIBIfUaYtHMbja4xi5zk9mlRj4UXwSr0qucpVHNR1dBq3kANzMWv88WJ2J2/PFV42czTztYUSqU2KktpQFiUEySNVuV/TGmb4HUFq+dXzGIDM8E/dCAEWHIeu2Ovj+lQgl6YT4O0rLHXzKpd6ir/EQvLucL8xxvLCC1TVO0B3HLmikR78aZTwTRcAisXB30LokNYzqMQAem3OcN18EZXmGduZYzMz+GObHnzOB/XN6QlwQXolo+IMu1REHl1kLrKjTJkAGCSLgi4gRfFmThwFzUJnov6k48TgGXBn2a22nzRH8U88ErVprYFbRZf5DGT+nkNFwwJuH0FRWIBk9dzzGJFnUWiNgJPLc26wTjymknUR9oW3BAFtu5Y/EYIAvth9m9k0vCDOVgi6zJjZRuxJhUH+ZmKgfxYhoqaVMlzNRyWaObNA0jsPKonkonmcYqe0rSbpSJi32qhsT30Alf4nbmoxOZYloHlkLPpBbtzHoD1w/AMo0tIPJjckAxMRbsAAAOgGJGTHtNgRq+vrfGYQGvszjMD1KryYH/EnGYKGfPOZbyMSxCxBn4WxXwm0P+f8hh7nnmBDBReR8rRf5YUCneIc25rO+2532t1xSEySjmaomKhvAkmSOY3J5T8MbHM14u2oT+EfouCMo1MSTcjSYKx8St5NvicSUcpIViVIJM3YHy9NRE7n4YABaNZ0caZQje9vmTOLPw/jKVFAYgdQdjHPfrH88D8JyCksXUldIsTIPMQRuQOY5k4W8TpzVYrCgkaQLGAALRaZmPXEOrKWC608wBz7HnvgaufNABse9+3cSdu2KrkuKOlj5lmI6Rf3G+0R2xYeGVQfMGn3+m88/fiWiiycI461HSpYvTErpnoORi4EERPPlfF5ocRp+y9up1DSWB22A8sE2aTEdzjkefrmyiQSdvjy9JPwwx4XWYJpDlA1is2N5AYTfY4pEvIcVLEkWb4b8ux/nhfxQAoBcEGCNuo/I4OSdVzyIj379x/PAnEzqYCbxNt9omfePgMIYmYAMDJsTeSZgHe9gTy9OmGD/YQFBqBESAQYid/fjyuijTYH+2AW4muvSRo0jrIuTtN+Q+eH4ATVzpp6tKyZECwljEKJNhcXP9xEzDnVrAZgTvIVNpA5seVo3gnAzZgM4YOgFgs9/tN29cMlVWssGATYggD8Xf8ArjN6LwDjMNYMEZeQZDA0ggEEOSN94ONKOTMqG/6YM+zJ+9yuNx3PLGJWAMySkEtJmRtsbcptHvx6MywqFtBhCAPL0tBbaYm1otyw2mhJpjWpSO5NxeRy/wAq9Dh54UrfvNMVUYxDSYJG6kA+Xbn0wlpZmdWpIKp7QGTE7jkIt+mCvCuoZqhJBBJke9yCJEbR8+2JULVjlKsF34jRpgBiFGuVZCAQxiSYNtr97TtgTK+IRTQqyVas3U00ZhBQEwVUkiSeW5I5Y8zfBmrKpeqwIFQNpNzc6AtvKAF5g+/fDOmpZEPVFE2HK35/PGbdFJWUvj3GIrpoptSqVADpqgDyiUVgCBa2xgiNp2jrA0nIo0NZGsGpUTVqKqrEyBCrDOFCxBnrGC/G9Eq1G1mDzafslDH/ACJwv4dlyaxgAI7IqqUJZfao1MnYgDyr2jfvrCmTPCLXQClPaUhpelqUKu5KxbSGC6mGk8rGMMaOdzLLPsdBAH/UIuYn7pMd5GBeAMtGiHcgNU0kKqAElUC2VQCSQhMxsB0wTXrZh59nl4HI1HCGLWK3PX4YqorbItvSNqTVHkVmRUax0sdvXSI3Nx2viwBY9LQI25R8cUmvls6DdaUtMFSTBIkC/KegG2Lu67DkP0w4uOaJmn6R1AdQPT+0b9Y+AxBn65UAKfO50pN7kEyeyqGY9QpG+NH4nS9qKetNd1ADSbXIIi23yx5RIZmqH7I8qdxMuw7MwC9wgPPFXYiT2WlRSUnbfnE3JP4mM39TyxKBAiLD4AY1pruTuTPp0Hu/niU/DCsdGjPy9IGI3Olb774l9neYvEfOcJvFuSqVctVSkdLssAyRuRq2HTAA3p3AIEj0nHuOKUvDtCmND/aBM6qjKZk8lIAHTtGMw7RFlNzBcAyJ7QTfmd7gD9MapJF1ZYXkSI5kAR3v6H32c5JS0gWtY/P8hbtgP/4qoHJldJP3RBA/n7sPsi+rFAHl+2w1GYYBtuxI6n4H3t8oabaQ8EwALEegtt0xrSyhLWFQaSRuBMkmR25cuWC6dEgzquSYBHvAB5RbaN+eBsEg6vopUvtBRyk3LRMbetxywgGUZnhQQW85JurTJAmI2m46naBgvidSWIPlA0zqEqVFrWNzJPotiOZGReGqVGGgWAIbUIAtA66VvffptiEUxXn8v5gkG0KJvLFRZTy8w5nmMQ0cu6OAj6TuT+ERPo3QRY++cG1qZWrMlA1QXHmDTAJ56O28auUTjXJqCJ2BgWMgR0PQ95w3oEFsuuSYMHn36Hlt88N8s9lgf8YO8W7YV5fO0dOk1KWrUYhhJsDtPW0dsOKAJXuOR5zywrHQQosO1h9e/wCeBcypMERqjc8z0tyxvxHMBaFV1syIxg7gxYnqBOKX4bzTLU0SSrA89iBM9to9+BILyWWpXjexAPXAD0U1BmClgLGJiLc/q+CM3mQTFrr9c/TAlVvywnoa2aVMutUw8mBCkNGmZm152xvRCU1dySNFPTJNojn7wcZRa7ev6D16nEz5QVAyEkK32ttgSd47/nhJ/o2vwF4bnKbEgHV5GPa8czvv88PadYyeQDN8lbp3P5YWZLhVOlBUXiLmbWtB32GCVeFnb7X/AI/XxwuSSbwHHFrYVxLPaVrabkhQCf4I254g8LV6r5qhKNpDecoh8qnUJO8b88E1n2sOUHDDwrWalV+9paQSSTALkKdrdY6HBGdRCULZ0CnCqWYwJg/6mIHzYYzhzTQp2voX/wARz5YTeI86hylZA6FzTbSuoaiR5xCgybLO2CvCWaL5anqHmXUp3nysQJ7lYPvxhJemiF3julFOkYn94VH+pSf/AEwFwjIq4NZ3usKqkmAUKsDZovsbTh340T/62xs9M2sbnTO3+b54rXD8rVqVloJWKAgsYZ9MJpBGmnUSWOsEFtuhw4XYSrqXzgVGlTpBo80DUdNxsNAgWAsIHTnibM8XprA/8iFHM3JPbFaXwWxkPmmdWgldBvHl+/Ufl+eEXHPD+Ryq/vcxVLkQFHspJgJAHsydrne2o9Z2xoxStj3MeKEpoqmpTdlVRqNRZcgRrsbTBO2AX8auKpdigUo2lUDPLGNLEqu3b+2KtlqVK5p5HN1lIsBUg23BKOs3G8TuPV5wnK8NqD2b5Z6bxpislQE64IP7wkE6hBgkYSpDa/StZnxYEOoJUJVpJmDYgtfcG59/xx2zKlWClLJA0gbRFo6DTYepxWV8H5KonlooA4maYC7wDdd7j703GLHwzKeyopSDFtChQ1gYAgbcwAPhhxwKbsJI5T9f2x4Df4fP+uPaibdvj1xqxm2Ksk31TiLXBHOTf6643m/zx6U64okScS8KZetUao6SzRJ9AB+QxmHwqdh8f6Y8xQY/Dgiuy3DA22YfqsfkcEJmeqn1U6h+h/44DLjbEbVdN5PQe/8ATGSZrQXmMwtgGkm0bHv3xEcuIIusXHUc+vpjxmk+YTptc72v+ZHvwKaZIJV2phSTBNvXzbAW2I2OGIMqUiQFmZMEAKwgRPleJHe8d8b1aWkMyjTPmLLfdhupN++0xtfCavnVdlUOrkbwSJ3tta8bEzcbYd5JhoA1S0GSZDAN0DX9LYYgTMjSjsPKxA84i6iBdJBUmOkATvzRZut5Y2HTvNx6SfS2GNVlYadbORuzWblYRMixmb3wr4pyHWPgB8uWDY0bcByQLhmvHm6wBf8Api8IsAGQdvQ/rhB4fomPhB9N/icPCQF3kjcRzN574Uho24r5qZUixF+oGxPcHbFeyOQWlUZhN1IA9SDv0t88WFcorgMZ1R1Ow29RvjQcNBg6mj0BtftfDRLE9WuoBJI5evf5/liMVAfvAH38+4Bw24hwFdEBQWMmbqb95gnfkMVvMcEFMwWY73J78xyP9MGHgP5CGzRB8oLiTty83Q327csTUK9WL046Gdx05YDyNJKYJk3mb2tg5s4D91yvWO3T+mJZSNaz1jOkwsEg+U39J+oxi5WuT9tRvzYR8OwwwytdGWQA0b9dojtgpqgA5W53xLZVANHhtcQf2jzAT5ZO17T0j4d8WfL+CDVCtWzlR5AtoAi0R9s9Og5nmcIRxFmkU0kczsL+8/IHF7yOeqBVhaTDSJAqSR0BJWOtyRhNsMCN/DYyaM1Fa2Yq1AaQBkhQxhn8u1gOcnlucD5LNcUVSqZfSrDYwGEgDUGa87jaLXB5XvKZpW3lW3giLduRE8xOC1PLpiew6OQ8Z4nxOire0OY8oZibxpkGS9N4gAEb2i0AnEv+EniSrWzop1STqWpDFpO2sJe5sh3PLHSvElE1MnmUm7Uaygn/ADU2HvxyXwFlhSz+Xqd22FyTTcADaCZjpfFpprJMk0dr8Q8R/Z6BqldQXcAgHYzE84k+7rGON8az5pMtQjVmKgLjVcIpYhTAN40kCwkhj2x1fxNL5Y+1SKcrqhwCdZ0AfYb7zC+43xx/NZnL1c0rJrCkRFQiBplU0tEspABhgu8Riuucii8EmQy+YMVKmZrKx5K5WNzcAQNumLxwDjJI9hmWFRWGkM4HMlYYiB74nzXOK8jdB8/j93uca1GMW79fXp1XDaTKR0FkbKm16Mm0AFLgkyT5iBqa8SAAJjD7K+8/W4+OKFQ8SPURKQo67IpqOyhQSZXykmo3l0CQu+5GLH4bzddlUVTSUgkPTAfUAQxS5MX8vKPtAE74lImRYiZHu/PGjEgDvH0cSAWONY5HninszPC3fGr79vq+MqRBH5csbMLWwJjNQMZiM5lBYuAehIH649w7F1/g4LTYdRf66z8sTQpgMJg9jgLKqLEWF97Rjd8xpMC55d5/T+WINdhGbrAghV259z6Wwr4pWstKZJhiCe5C8+oY/wCkYZ5d+cfPGV0Rm8426b7fXxw062DVldyeXDVkCgiDPuH0MXAZTWfNB02B3ses87YX5TJKjakBnpNr9vW/uxvnq/s1O/8AFE3/AJnbFN2QlQvz0io4Bsu0knncdoO3phVUfVUMbCwnsN/l88FAG5aCb7i8n3wcDZPLDWFjePgB+djgQyzcOGlVDX52Efrhh+zhiDcGZj+2BqFBQJkr3H64mAMq0qYO1wYG3XpiCgyqw0wNxbpy/vjKTmYkD+v98LGzRJJZWAtaegHUif6YEy+ZU1CA1SftReI29/IeuLJLO9TzRPIf2xVfE2c84EXj3wSSPyw1qZ3Rc6jLBQIiZtN7QLnflip8Zrl8zUJ+7pUf7Qf1OFEGbAxsAW7/AGV79z/XGjvU3Due8wPcux94xPRSAAfU+v1+mC1eBAthXkYLk65axs3WInsR9dRhhRr6xLA6RbTzJJsPfb43wvezA7en19Xw4yKiSYEIJ97HTPu3wMaPfYlvtibWRT5R/EefvxvksoqOHZSoB3oNocehNm9LTiT2sHl3wTQrciAcRZVF+OUKIrajUQwQxgMNQEExae+xt64KoVzOlrmJB6j4bxB+PQnGeGW1ZZFaDYj3EmPr0wBmiygEAlqb8ouATPPmNY/14l5EsDgibG4Nv0xxrw/UalUpNuyMvxFrm8C/LHWRm1Buyx645Tnl9nWrA201HIg8tUrtt5YOCGCmdy4imqhVAF9DEDuo1L8wMcN8T8MAzShdKhwfSVZj/wCJT447rwvMB6dN99aIf9yg44943o+zNJovTqBb87Gmfdqof8sdUtpnPD1EFBIABYttcjkfQXs2JIkdJH4ehn8PVTj2gt4PNTBn8JPPrGnEmYXS3vn8mj5nE2bUHeDmAzGjf2iMoEfeUioh2HRRi1cOraKlMRIakySYs2VfSPe1OpPpSGKLw+saddWEko6t/saDz7j4YvWfp6ajECfZ1Err/A6mhVjqFo1A3qMRJEMtFCrqAINiB8f0xK24wDw8sFIjTBMDaeY817Xj3YnzGdWlTNWqdIVSzaQz7C8ADU3uE4NkmMkHnttiVZ548Spvz6eh292NKzGcOkgywbMcLyzsWfL0nY7s1JWJgQJJWTbGYMp7DbHuHkLPnmi5Cb2vFuXU4GqVwxMEdBNvdiXMGUH3eQHpz+uuIMvR5bzy6Ymiw3LRpEkHqRt0+vTGhYlgJImdxt+u0Y1rSAukEMWG/KLk9O3vxtVLONUzyv0G5FuvP+mCgCKpkkSRadhaMBVcwHURKgR9oX339/6YnyyyRcBZEmR8D74wvzrKaxaPKQbcoFhbvc+ow0gYPncxPlsZvaIHTE/BU80kf3+h88LrM5Igem3TYdcWHIZEpTVgZLXiItc7g9I5c8U9EoYLUWBBMjbn88TqCReDzwCGPMD4/wBMEUnAHY+vX++JRRFXp6j/AJQL8th/UfPEeWRAQBqAIPP3+7bniE51ZgGQee94EcuhHxxOkauokCbchGxwmCNalVhXWmH8ioSR11E/0xVPbD2jtFmdiLbiTG3aMWXMApUrVibFbDmAo7+nzwi4blwVGoA3VL95n8xi4ks3PEkWC0x6H8sbJx6h+O/dW/lgTiFJYEQslj7rAW9QcVrMiDi1BMlyaLsOK0HB0vJ9GG9huMMMnxFBILQCRuDsPdii8CphnIO0A/8ANR+ROLXQyikGJsaY3/EGnf0xM4JDjNscDilBZ8/OCYYj8oxv/wDOUvx9/skdOi4hytBQDzBPO/P4Yk0KDJA9IHP1P1GMqRqmdB8HeI6D0SDWWaZi8zBErYi+xv2wbXqUKrNrFOrTLAgMusc4MEEDnimeF6Smu1gsJJ8ovpqUz+RO2LnQyTq8U5Oo1gdR29jWKKe8BgPcPdLiJPIK+UyIv7DLj/8AFfT8GKFXFOnnquny0RUBhBGlWVSQAIKn7UAQbCMdHzgq0iKkBoIHa/KJvvincT4bUzmberSZAKoQwdS3VAv4SIsPhgimhthlLJ5+FfL5isaLqGoaqxlhpDAkM40rHUC4iBzyl4b4sV8z67zFSrK7EMApYwTYwDEqDB3xa+C5SpRyVKlV066ZIIRi0jVrSDAuQVmcMaWalSASCC0ny2GojnN7d+WLIOLVK+aDllPkmwLCowUWsXDEExMbX54acNOcKVGTLitBKrIQgbSWFrwLcvN3xYPCeST2lenVph2RgArhSR5mUySNMwdwfQHD3PcQy2UXVU9nSXYeQAsReyqupyPQxOwvE5LKJXp59KhCU2QMoYkU6BIIGy+QyJA35g4jfjnE6ehw1ZZJUpUcaBaIA35gr5iRfvi05PxvkqlQqW9mPu+0TSreliF6eYDbDnM5alXQqy06iPFgAVMcwQY3vPbD7MVCvwL4kzNfOvTq6TSCVNzLa1dRFiRGnV8N7DFv4vw+nUBFUSjRKkmJEEGJs1j5h/LFUyHhhaVdKi5ioq+0RwihFQQUBQKqABSqLTtBi0m+LD4kywJWoTpMFQ3f7S8jb7cz/LDTtENZD8uoUBVmFAUTJsogCTeYi5xOaBIva3rhXwd10aQBO9lIkjn3O3OcHioZvseWFoZuS4sDb3YzGAr+AHvjMUSfPy1ViD+RxWeJ8Uc1PZ0SRBg6ZDM3O4vA2+J6YJzmcCqI+2dzER6dP74VUkZ2UhWJDA2nab35dcbQhi2TKWaRbMvTbRTVmJYLBJJuSSTc7xYf6cEpTi2qeXIbT2wH+2pyMEnp9H++N0zqjckfXLcdMY+mhLnWCCLEA2EDc77zfvisZjiWuoQoNtyIvEAATuPtbXM4ZcazUqYMbgSYuZ59h+WKgpgyOWNYR9Ik80WHLqxIEEaoj5j69MWuvUCJOqdIsNR7D69MVLw5SM6t4uL9dr/HDPi+aIUAjczHp/U4aj2l1Dt1VjXL1SYk3v6gd77xidKtuV/6H0wg4JXOkt3FvWdsNhVNpDE9TePS2JnBRlSHGXZWY1BosBJiACBJnr15+4YL1QQN5kz5Y3I9cB06sNt3J7/meXwxtWzIDTaANo2+vliKKB+MVYpMD97cxEzblhflq6oiSYu7RzgKqg/EY24xm50ief5f1wG2WpMpUI2skqzySJMMulRyAInrJxpCJLdnuYfURoIMKR13M/8AtGK7XUkzcz/fF6z1PKmhlqaolOq2k63kErBLCoy78twL7QJxXKNIVK5FIMw8xVRAOlAWJjsisY7YrQlByQN4eI9of4fyOr/1xZqdTyWiTVp89wAy2v1OA8/nRKUQujSakqxGoMFAGoiFlgIB22mYw1q8JoDKUSrFc0yo2qfKFZfMNItFzfcm8xbA1ZOgvLZgFUnmsj3gdDgmuhEGDEA2PLvhdVzxo0gYV9lgX2gkxNvdgDw9VzFVm1htMEkkGV5kqBy9J5RjLrZqn+DevmyE1IxB0mCCZuD2xc/Dfi82FQmqntKigxJGvQ523H2jf0nHPM5mNCyZFO6yFF7QJuYaA3rB6YzwpxeH9k1NqhbX5lOhkYrKHSbODpi/XqATSgS2do4tnkqZeVZSCUa0T9oTaJtcYqPC85oAFgQzLt0dwt/SMV/LZ2nTphqlQagRIQg31QrEMFJUM2kwdQ17RuzyxVw0kEa2O0/aCtIIO1/69c5JouJfKXEhWpEhryAw9LE7nseRtgnKnyBWBEStyQSItJI+1v37zINGylU02LU6ikkw4kk28wkfdBBsRO24OLJwviwqhQzQx3EWaYgxEHYWJFhiFhjasScU4z+w56u0SWpqyKPsksNImOWpGJ58t8VnIUaubzY9oS9R5ktFrEnsFG8D+eDP8RqH/wBikxYeZIkzJKHdrTsygT+H4tP8Nc1r9orQGizgibHSwB3vqB9x7YBmnhPgD+3QZylTem26mmRBgxyg3i236usl4YFHzZWo9AgsHQn2lJypCsSjElSSGAKsInE/EePUaD6HzDKYBh6lWTqGoGZgiOh5HDDLVFddQIbXBBKs0iAdWokwD5OXLqcD0Stm/tPLBhWHvFuYvthvml9pQMTMBhAv5SGj3xHvwuYKYAgfL3/Zvb092GHCiRKtYgz7jgjsJCThvEUV5WYMEjp3gTYgk23w+rUN9Akbi/W52OKvxFEoOo9lIBMHUREbCIP3WW+0yMWbhlfVTU3kSp33BiYnnAYdmxTaeCUmiVFIESPfb/2xmNdRNyonnz2tjMIKPkOrnGZpPwHLthpwUGoSWYhUi02Mz8hhIRbFn4LlwKS2kmT8Tb5AY6paMo7DVpoTJPp293XvjzMOqiRc9N/d1wQtAdMSCn2GM6LsqHEqrEjc2PxO9sC5eiXYINyfo+4XxedJ6DCfw1w4qzO0WGkR63PyHxxaeCadhmVyJQACQLdOXXFc9tVqsTMC9zsP8sxvfFo8RZr2dGBdqnlWO+5/T1IwHxrhop5NR95SpPdjZj33+EYI4yDyT8OyHkWDPOxjlb674P8AYN1P17sScKpj2NI8zTQ7/wCUdcEtA54TbbtlKvAOlQbk318sa1MqxnzYYK4529fqcbah9EYQCDMcO1ESCYwlr0CtQAyNmg+pj12GLw0fV8JuHtqrV2dYMhVBB+ys325m+KQrpplZy+YdXRmll1NOrzQPstAnlqtymMXmlmuHU3NagYaGVkAddQcaTpV1ABkiw74S8ZpT7UhP+0qrsBJqamPK+lR8PTCLhomoogtc29Ab94ifdirJWDfiOVZa7MssdQcxaNbCFkE3kxOGWZzYZwVaQqU1i4I0oARDAcxuMHZrhysWbUQzaZ3IlGDAi49MIq7hXqaNgxHP7oAO885xL0FGcR4lUTyK5AYXjeBsJ3H9sQZLjuZpvrp1qgeNP2iZEjykGQwkCxBwTxfOBsulOLhi5Nucr9emE1FyrKRuCCPUG2HHQ5Yey+0aIq1KNJhC1qqyjqQVDOrFDN7K7QTMwDbVi4eLuBZVspUqUaS0alFC6Oghh7LzQW3aQDcyZgzOKbnMyvtaWZJPkXXA+9oKQs8rHfEXEvHFatlqlDRSTWsFxqnTIkSWIEiQTHM4UZXEqUaZXs1WZiSVklAzx3h9XLm4McoEbYu/hEuMqNT6dXmEybPN7jcDbFRCM3sh1pCmT76ikTzhQD2thx4ZzpOWERKgrEHfcf8AE9PyxM9BDZaMwBZ1+0506UXQhkFy2qASw0D73MwZJxJRoVI/7i//AKk2PLy+YekdcI+FVf3xWqbEBlsLEGN4kzPfnh8VXykTeRcnozde3pjOayWmI/GKlqyM4adIWTMQo5E+htgvwxRQsodmFPU6kLUj/qINBBJsdSn0BaMS8SRalPykGDPP7rRIhfUXwLwx6SMysNIfSJJkCNQRx/qZb9JxFYKvJ0WhkVy+borTZnWrTdf3rFiPZsKhgxOzCAepv0ZcQyh1NEjmI7kSBy3A+eEa5hauZyNQOQtRKpgNIFWnpLDzTEgusCJgdL2DjS1jRPsNJqqPIjmFZtgCZEbdR3tjSr4zLUyp5LxO7Zx6CKrLT1DQCwYMqzJZoXSQrGACLC+4xYk8QhqtJEj97SZldJLDS8HdSpUiY2Nu+peQZ4Z7K8SSpUpU6WYrwpUeZP3vkILBzDc4DGLR0w6yvimomYIKuqEDSrABgQzgLLkSofuJUdzilx1kbnZc+K0dNNlqVS7sS0sdURIgaoIUyD2kcsN/ClZiLfZ0wRYeZAACByGjRbbfHOV4+tY1abLUFR6GYqVF16TSaksezBI1X06onfrgv/DHL1aGnMKXbJ1QRdwfZsrFJdQkKAVedJ2ZGNgdMuDsbkqOshyfun69+MxV8/TL1Gdcy6hoIAQkCw56TjMTkvqv0+f1o5NtCu9ZWiG0hSF32tfYf7u2GuWXJrUpNqqFFOp1YA/ZEqggebU0C8CAeuPMZjpZzIcLxDIQRsvtPaR7O8a1q+y6bgpvEDfHlbOcNYCR95mC6HUqajayrFTBprJWBJsIMY9xmEBCtfhynUsTBXS6VCoJ9oPabyU8yQPtDT1xBk6mQXLinUJrOquVYK9OWck6JuSwhYLSu98ZjMAAyZrhr1CzLpVWYIv73zr7SkVcsJK+Vas/xC2Cv2vhgXSCx1GoGOlwdDOSoAJIBChQDM3vzxmMwDWiSnneGaoFOVkXmsbfuRK3Ui3tzBm6jkQML8nQyxHnqPMn7NrQCLaDJnUDcXA5EkZjMA6I+JrlxHsNZ31avdBEKO9u2LAlJCASLxyj9cZjMRJlxROlRLDVA6GT/THikSYAPqPyHLGYzE2DirPMzVlWkX0t+WKr4Tp6qga37unz6u5//phj3GYtaIeyy1q/lOkAmDHqBae2Kdk8oyE+0F21HcXhbm3f8sZjMAekXEKRNPUBaFHxY/yOFBXGYzFx0S9li4UWqpUUkFQCdTEyCw2EbiVXfv6YVhbN/DI/l+eMxmJ9K8LP4Yp66UGDLEQROwWe2xw6yXDUQEIqid4kcv5Y9xmIlsqOjDw1jXp1FIIWVYE8iCZEg3mLdsMKr6YJAjve4vuB0xmMwVdBqzw1VO4EfV/l8sRJkaREAe645z+ePMZhNDTLBwjO+wWFOoapgix7/wAUDpz3xa6HF1YbMGiwABJ2NrxuBvjMZiUgZQvHlWnm6wS5Us14iNFPzb9WCjtpm+Oa5mu3tguoyIAubSZIF7AljbbHuMxrF/4kS2X3xB4Qb9ho5p/Z1KjUzVqMANbB9DU9RZb6QSCQZ2AkbW3wxnMvl8lTpfsrUaVUF49r7VmltOpgV0knT2tAjGYzG3HxpuiJzfVMKTi+QWzM1M/hAYgcwbLFxeBtOPMZjMbf28DP+rI//9k=">
            <a:hlinkClick r:id="rId3"/>
          </p:cNvPr>
          <p:cNvSpPr>
            <a:spLocks noChangeAspect="1" noChangeArrowheads="1"/>
          </p:cNvSpPr>
          <p:nvPr/>
        </p:nvSpPr>
        <p:spPr bwMode="auto">
          <a:xfrm>
            <a:off x="4051920" y="105191"/>
            <a:ext cx="3688432" cy="148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eaLnBrk="1" hangingPunct="1">
              <a:spcBef>
                <a:spcPct val="0"/>
              </a:spcBef>
              <a:buFontTx/>
              <a:buNone/>
            </a:pPr>
            <a:r>
              <a:rPr lang="en-US" altLang="he-IL" dirty="0" smtClean="0">
                <a:latin typeface="Arial" pitchFamily="34" charset="0"/>
              </a:rPr>
              <a:t>Festive Inauguration</a:t>
            </a:r>
          </a:p>
        </p:txBody>
      </p:sp>
      <p:pic>
        <p:nvPicPr>
          <p:cNvPr id="922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3225" y="1916113"/>
            <a:ext cx="2789238" cy="208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4265613"/>
            <a:ext cx="2805113" cy="252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4913" y="1628775"/>
            <a:ext cx="3759200" cy="250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4306888"/>
            <a:ext cx="3313113" cy="2471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6071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a:xfrm>
            <a:off x="0" y="0"/>
            <a:ext cx="9144000" cy="1143000"/>
          </a:xfrm>
        </p:spPr>
        <p:txBody>
          <a:bodyPr/>
          <a:lstStyle/>
          <a:p>
            <a:r>
              <a:rPr lang="en-US" altLang="he-IL" smtClean="0"/>
              <a:t>Chapel of the Ascension (Mt. of Olives)</a:t>
            </a:r>
          </a:p>
        </p:txBody>
      </p:sp>
      <p:sp>
        <p:nvSpPr>
          <p:cNvPr id="14339" name="Content Placeholder 3"/>
          <p:cNvSpPr>
            <a:spLocks noGrp="1"/>
          </p:cNvSpPr>
          <p:nvPr>
            <p:ph idx="1"/>
          </p:nvPr>
        </p:nvSpPr>
        <p:spPr/>
        <p:txBody>
          <a:bodyPr/>
          <a:lstStyle/>
          <a:p>
            <a:endParaRPr lang="he-IL" altLang="he-IL" smtClean="0"/>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908720"/>
            <a:ext cx="7712410"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473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395536" y="274638"/>
            <a:ext cx="8291264" cy="1498178"/>
          </a:xfrm>
        </p:spPr>
        <p:txBody>
          <a:bodyPr>
            <a:noAutofit/>
          </a:bodyPr>
          <a:lstStyle/>
          <a:p>
            <a:pPr algn="l" rtl="0"/>
            <a:r>
              <a:rPr lang="en-US" altLang="he-IL" sz="3200" dirty="0" err="1" smtClean="0"/>
              <a:t>Templum</a:t>
            </a:r>
            <a:r>
              <a:rPr lang="en-US" altLang="he-IL" sz="3200" dirty="0" smtClean="0"/>
              <a:t> Domini (Augustinian church); </a:t>
            </a:r>
            <a:r>
              <a:rPr lang="en-US" altLang="he-IL" sz="3200" dirty="0" err="1" smtClean="0"/>
              <a:t>Templum</a:t>
            </a:r>
            <a:r>
              <a:rPr lang="en-US" altLang="he-IL" sz="3200" dirty="0" smtClean="0"/>
              <a:t> </a:t>
            </a:r>
            <a:r>
              <a:rPr lang="en-US" altLang="he-IL" sz="3200" dirty="0" err="1" smtClean="0"/>
              <a:t>Salomonis</a:t>
            </a:r>
            <a:r>
              <a:rPr lang="en-US" altLang="he-IL" sz="3200" dirty="0" smtClean="0"/>
              <a:t> (headquarters of Templars</a:t>
            </a:r>
            <a:r>
              <a:rPr lang="en-US" altLang="he-IL" sz="3200" dirty="0" smtClean="0"/>
              <a:t>); stables</a:t>
            </a:r>
            <a:endParaRPr lang="he-IL" altLang="he-IL" sz="3200" dirty="0" smtClean="0"/>
          </a:p>
        </p:txBody>
      </p:sp>
      <p:pic>
        <p:nvPicPr>
          <p:cNvPr id="39938" name="Picture 4" descr="http://blog.tapuz.co.il/skia/images/1839287_1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132856"/>
            <a:ext cx="60864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541273"/>
      </p:ext>
    </p:extLst>
  </p:cSld>
  <p:clrMapOvr>
    <a:masterClrMapping/>
  </p:clrMapOvr>
  <p:transition spd="slow" advTm="164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2000"/>
                                        <p:tgtEl>
                                          <p:spTgt spid="39938"/>
                                        </p:tgtEl>
                                      </p:cBhvr>
                                    </p:animEffect>
                                    <p:anim calcmode="lin" valueType="num">
                                      <p:cBhvr>
                                        <p:cTn id="8" dur="2000" fill="hold"/>
                                        <p:tgtEl>
                                          <p:spTgt spid="39938"/>
                                        </p:tgtEl>
                                        <p:attrNameLst>
                                          <p:attrName>style.rotation</p:attrName>
                                        </p:attrNameLst>
                                      </p:cBhvr>
                                      <p:tavLst>
                                        <p:tav tm="0">
                                          <p:val>
                                            <p:fltVal val="720"/>
                                          </p:val>
                                        </p:tav>
                                        <p:tav tm="100000">
                                          <p:val>
                                            <p:fltVal val="0"/>
                                          </p:val>
                                        </p:tav>
                                      </p:tavLst>
                                    </p:anim>
                                    <p:anim calcmode="lin" valueType="num">
                                      <p:cBhvr>
                                        <p:cTn id="9" dur="2000" fill="hold"/>
                                        <p:tgtEl>
                                          <p:spTgt spid="39938"/>
                                        </p:tgtEl>
                                        <p:attrNameLst>
                                          <p:attrName>ppt_h</p:attrName>
                                        </p:attrNameLst>
                                      </p:cBhvr>
                                      <p:tavLst>
                                        <p:tav tm="0">
                                          <p:val>
                                            <p:fltVal val="0"/>
                                          </p:val>
                                        </p:tav>
                                        <p:tav tm="100000">
                                          <p:val>
                                            <p:strVal val="#ppt_h"/>
                                          </p:val>
                                        </p:tav>
                                      </p:tavLst>
                                    </p:anim>
                                    <p:anim calcmode="lin" valueType="num">
                                      <p:cBhvr>
                                        <p:cTn id="10" dur="2000" fill="hold"/>
                                        <p:tgtEl>
                                          <p:spTgt spid="3993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rtlCol="1">
            <a:normAutofit fontScale="90000"/>
          </a:bodyPr>
          <a:lstStyle/>
          <a:p>
            <a:pPr rtl="0" eaLnBrk="1" fontAlgn="auto" hangingPunct="1">
              <a:spcAft>
                <a:spcPts val="0"/>
              </a:spcAft>
              <a:defRPr/>
            </a:pPr>
            <a:r>
              <a:rPr lang="en-US" b="1" dirty="0" smtClean="0">
                <a:effectLst>
                  <a:outerShdw blurRad="38100" dist="38100" dir="2700000" algn="tl">
                    <a:srgbClr val="C0C0C0"/>
                  </a:outerShdw>
                </a:effectLst>
              </a:rPr>
              <a:t>Military Architecture: Belvoir Castle (1149)</a:t>
            </a:r>
          </a:p>
        </p:txBody>
      </p:sp>
      <p:pic>
        <p:nvPicPr>
          <p:cNvPr id="11267" name="Picture 3" descr="מבצר כוכב הירד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205038"/>
            <a:ext cx="508952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6635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מפת הישובים הצלבנים"/>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52400"/>
            <a:ext cx="4087813" cy="64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a:xfrm>
            <a:off x="457200" y="381000"/>
            <a:ext cx="4186238" cy="2687638"/>
          </a:xfrm>
        </p:spPr>
        <p:txBody>
          <a:bodyPr>
            <a:normAutofit fontScale="90000"/>
          </a:bodyPr>
          <a:lstStyle/>
          <a:p>
            <a:pPr algn="l" rtl="0" eaLnBrk="1" hangingPunct="1"/>
            <a:r>
              <a:rPr lang="en-US" altLang="he-IL" sz="4000" dirty="0" smtClean="0"/>
              <a:t>Crusader castles, towns, </a:t>
            </a:r>
            <a:r>
              <a:rPr lang="en-US" altLang="he-IL" sz="4000" dirty="0" smtClean="0">
                <a:solidFill>
                  <a:srgbClr val="00B050"/>
                </a:solidFill>
              </a:rPr>
              <a:t>villages, farm-houses</a:t>
            </a:r>
            <a:r>
              <a:rPr lang="en-US" altLang="he-IL" sz="4000" dirty="0" smtClean="0"/>
              <a:t> and churches </a:t>
            </a:r>
            <a:r>
              <a:rPr lang="en-US" altLang="he-IL" sz="3100" dirty="0" smtClean="0"/>
              <a:t>(Ronnie Ellenblum)</a:t>
            </a:r>
            <a:endParaRPr lang="en-US" altLang="he-IL" sz="4000" dirty="0" smtClean="0"/>
          </a:p>
        </p:txBody>
      </p:sp>
    </p:spTree>
    <p:extLst>
      <p:ext uri="{BB962C8B-B14F-4D97-AF65-F5344CB8AC3E}">
        <p14:creationId xmlns:p14="http://schemas.microsoft.com/office/powerpoint/2010/main" val="33016685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Daniella\My Documents\Teaching\ayyubid-territori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88640"/>
            <a:ext cx="7562850" cy="590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827584" y="6093296"/>
            <a:ext cx="80648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Arial" pitchFamily="34" charset="0"/>
              </a:defRPr>
            </a:lvl9pPr>
          </a:lstStyle>
          <a:p>
            <a:pPr eaLnBrk="1" hangingPunct="1">
              <a:spcBef>
                <a:spcPct val="50000"/>
              </a:spcBef>
              <a:buFontTx/>
              <a:buNone/>
            </a:pPr>
            <a:r>
              <a:rPr lang="en-US" altLang="he-IL" sz="2400" dirty="0"/>
              <a:t>Saladin’s Kingdom on the eve of the Battle of </a:t>
            </a:r>
            <a:r>
              <a:rPr lang="en-US" altLang="he-IL" sz="2400" dirty="0" smtClean="0"/>
              <a:t>Hattin (July 1187)</a:t>
            </a:r>
            <a:endParaRPr lang="en-US" altLang="he-IL" sz="2400" dirty="0">
              <a:latin typeface="Arial" pitchFamily="34" charset="0"/>
              <a:cs typeface="Times New Roman (Arabic)" charset="-78"/>
            </a:endParaRPr>
          </a:p>
        </p:txBody>
      </p:sp>
    </p:spTree>
    <p:extLst>
      <p:ext uri="{BB962C8B-B14F-4D97-AF65-F5344CB8AC3E}">
        <p14:creationId xmlns:p14="http://schemas.microsoft.com/office/powerpoint/2010/main" val="196022185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dirty="0" smtClean="0"/>
              <a:t>“</a:t>
            </a:r>
            <a:r>
              <a:rPr lang="en-US" i="1" dirty="0" smtClean="0"/>
              <a:t>Ula al-</a:t>
            </a:r>
            <a:r>
              <a:rPr lang="en-US" i="1" dirty="0" err="1" smtClean="0"/>
              <a:t>Qiblatayn</a:t>
            </a:r>
            <a:r>
              <a:rPr lang="en-US" i="1" dirty="0" smtClean="0"/>
              <a:t>, </a:t>
            </a:r>
            <a:r>
              <a:rPr lang="en-US" i="1" dirty="0" err="1" smtClean="0"/>
              <a:t>thani</a:t>
            </a:r>
            <a:r>
              <a:rPr lang="en-US" i="1" dirty="0" smtClean="0"/>
              <a:t> al-</a:t>
            </a:r>
            <a:r>
              <a:rPr lang="en-US" i="1" dirty="0" err="1" smtClean="0"/>
              <a:t>Masjidayn</a:t>
            </a:r>
            <a:r>
              <a:rPr lang="en-US" i="1" dirty="0" smtClean="0"/>
              <a:t>, </a:t>
            </a:r>
            <a:r>
              <a:rPr lang="en-US" i="1" dirty="0" err="1" smtClean="0"/>
              <a:t>thalith</a:t>
            </a:r>
            <a:r>
              <a:rPr lang="en-US" i="1" dirty="0" smtClean="0"/>
              <a:t> al-</a:t>
            </a:r>
            <a:r>
              <a:rPr lang="en-US" i="1" dirty="0" err="1" smtClean="0"/>
              <a:t>Haramayn</a:t>
            </a:r>
            <a:r>
              <a:rPr lang="en-US" dirty="0" smtClean="0"/>
              <a:t>”</a:t>
            </a:r>
            <a:endParaRPr lang="he-IL" dirty="0"/>
          </a:p>
        </p:txBody>
      </p:sp>
      <p:sp>
        <p:nvSpPr>
          <p:cNvPr id="3" name="Content Placeholder 2"/>
          <p:cNvSpPr>
            <a:spLocks noGrp="1"/>
          </p:cNvSpPr>
          <p:nvPr>
            <p:ph idx="1"/>
          </p:nvPr>
        </p:nvSpPr>
        <p:spPr/>
        <p:txBody>
          <a:bodyPr/>
          <a:lstStyle/>
          <a:p>
            <a:endParaRPr lang="he-IL"/>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700808"/>
            <a:ext cx="7140575" cy="4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806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0" y="404664"/>
            <a:ext cx="8460432" cy="5721499"/>
          </a:xfrm>
        </p:spPr>
        <p:txBody>
          <a:bodyPr>
            <a:normAutofit fontScale="85000" lnSpcReduction="20000"/>
          </a:bodyPr>
          <a:lstStyle/>
          <a:p>
            <a:pPr marL="0" indent="0" algn="l" rtl="0">
              <a:lnSpc>
                <a:spcPct val="150000"/>
              </a:lnSpc>
              <a:buNone/>
            </a:pPr>
            <a:r>
              <a:rPr lang="en-US" dirty="0" smtClean="0"/>
              <a:t>“How could God not assist in the conquest of the mighty Jerusalem and of the al-Aqsa Mosque… since she is the seat of the prophets, the home of the saints… [where] angels visit… There is the rock, from which the Way of the Ascension (</a:t>
            </a:r>
            <a:r>
              <a:rPr lang="en-US" i="1" dirty="0" err="1" smtClean="0"/>
              <a:t>mi`raj</a:t>
            </a:r>
            <a:r>
              <a:rPr lang="en-US" i="1" dirty="0" smtClean="0"/>
              <a:t>) </a:t>
            </a:r>
            <a:r>
              <a:rPr lang="en-US" dirty="0" smtClean="0"/>
              <a:t>leaves… and for there Buraq departed on the night of the heavenly journey… within it are the throne of Solomon and the Oratory of David… Jerusalem is the first </a:t>
            </a:r>
            <a:r>
              <a:rPr lang="en-US" i="1" dirty="0" err="1" smtClean="0"/>
              <a:t>qibla</a:t>
            </a:r>
            <a:r>
              <a:rPr lang="en-US" dirty="0" smtClean="0"/>
              <a:t>, the second of the two houses of God, and the third sacred sanctuary” </a:t>
            </a:r>
          </a:p>
          <a:p>
            <a:pPr marL="0" indent="0" algn="l" rtl="0">
              <a:lnSpc>
                <a:spcPct val="150000"/>
              </a:lnSpc>
              <a:buNone/>
            </a:pPr>
            <a:r>
              <a:rPr lang="en-US" dirty="0" smtClean="0"/>
              <a:t>(`</a:t>
            </a:r>
            <a:r>
              <a:rPr lang="en-US" dirty="0" err="1" smtClean="0"/>
              <a:t>Imad</a:t>
            </a:r>
            <a:r>
              <a:rPr lang="en-US" dirty="0" smtClean="0"/>
              <a:t> al-Din al-</a:t>
            </a:r>
            <a:r>
              <a:rPr lang="en-US" dirty="0" err="1" smtClean="0"/>
              <a:t>Isfahani</a:t>
            </a:r>
            <a:r>
              <a:rPr lang="en-US" dirty="0" smtClean="0"/>
              <a:t>, summer of 1187) </a:t>
            </a:r>
            <a:endParaRPr lang="he-IL" dirty="0"/>
          </a:p>
        </p:txBody>
      </p:sp>
    </p:spTree>
    <p:extLst>
      <p:ext uri="{BB962C8B-B14F-4D97-AF65-F5344CB8AC3E}">
        <p14:creationId xmlns:p14="http://schemas.microsoft.com/office/powerpoint/2010/main" val="14530302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algn="l" rtl="0"/>
            <a:r>
              <a:rPr lang="en-US" altLang="he-IL" dirty="0" smtClean="0"/>
              <a:t>The Night Journey (17: 1)</a:t>
            </a:r>
          </a:p>
        </p:txBody>
      </p:sp>
      <p:sp>
        <p:nvSpPr>
          <p:cNvPr id="2" name="Content Placeholder 1"/>
          <p:cNvSpPr>
            <a:spLocks noGrp="1"/>
          </p:cNvSpPr>
          <p:nvPr>
            <p:ph idx="1"/>
          </p:nvPr>
        </p:nvSpPr>
        <p:spPr>
          <a:xfrm>
            <a:off x="3491880" y="188640"/>
            <a:ext cx="5194920" cy="5937523"/>
          </a:xfrm>
        </p:spPr>
        <p:txBody>
          <a:bodyPr/>
          <a:lstStyle/>
          <a:p>
            <a:pPr marL="0" indent="0">
              <a:buNone/>
            </a:pPr>
            <a:endParaRPr lang="he-IL" dirty="0"/>
          </a:p>
        </p:txBody>
      </p:sp>
      <p:sp>
        <p:nvSpPr>
          <p:cNvPr id="3" name="Text Placeholder 2"/>
          <p:cNvSpPr>
            <a:spLocks noGrp="1"/>
          </p:cNvSpPr>
          <p:nvPr>
            <p:ph type="body" sz="half" idx="2"/>
          </p:nvPr>
        </p:nvSpPr>
        <p:spPr>
          <a:xfrm>
            <a:off x="457200" y="1435100"/>
            <a:ext cx="3034680" cy="4691063"/>
          </a:xfrm>
        </p:spPr>
        <p:txBody>
          <a:bodyPr>
            <a:noAutofit/>
          </a:bodyPr>
          <a:lstStyle/>
          <a:p>
            <a:pPr algn="l">
              <a:lnSpc>
                <a:spcPct val="150000"/>
              </a:lnSpc>
            </a:pPr>
            <a:r>
              <a:rPr lang="en-US" altLang="he-IL" sz="2000" dirty="0"/>
              <a:t>“Glory be to Him Who made His servant </a:t>
            </a:r>
            <a:r>
              <a:rPr lang="en-US" altLang="he-IL" sz="2000" dirty="0" smtClean="0"/>
              <a:t>go </a:t>
            </a:r>
            <a:r>
              <a:rPr lang="en-US" altLang="he-IL" sz="2000" dirty="0"/>
              <a:t>on a night from the Sacred Mosque to the remote mosque (</a:t>
            </a:r>
            <a:r>
              <a:rPr lang="en-US" altLang="he-IL" sz="2000" i="1" dirty="0"/>
              <a:t>al-masjid </a:t>
            </a:r>
            <a:r>
              <a:rPr lang="en-US" altLang="he-IL" sz="2000" i="1" dirty="0" err="1"/>
              <a:t>al-aqsa</a:t>
            </a:r>
            <a:r>
              <a:rPr lang="en-US" altLang="he-IL" sz="2000" dirty="0"/>
              <a:t>) of which We have blessed the precincts, so that We may show to him some of Our signs; surely He is the Hearing, the Seeing.”</a:t>
            </a:r>
            <a:br>
              <a:rPr lang="en-US" altLang="he-IL" sz="2000" dirty="0"/>
            </a:br>
            <a:endParaRPr lang="en-US" altLang="he-IL" sz="2000" dirty="0"/>
          </a:p>
          <a:p>
            <a:pPr>
              <a:lnSpc>
                <a:spcPct val="150000"/>
              </a:lnSpc>
            </a:pPr>
            <a:r>
              <a:rPr lang="en-US" sz="2000" dirty="0" smtClean="0"/>
              <a:t> </a:t>
            </a:r>
            <a:endParaRPr lang="he-IL" sz="2000" dirty="0"/>
          </a:p>
        </p:txBody>
      </p:sp>
      <p:pic>
        <p:nvPicPr>
          <p:cNvPr id="118787" name="Picture 2" descr="http://www.alislam.org/quran/search2/verses/017-0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484784"/>
            <a:ext cx="4678734" cy="453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Rectangle 2"/>
          <p:cNvSpPr>
            <a:spLocks noChangeArrowheads="1"/>
          </p:cNvSpPr>
          <p:nvPr/>
        </p:nvSpPr>
        <p:spPr bwMode="auto">
          <a:xfrm>
            <a:off x="141288" y="4564063"/>
            <a:ext cx="8750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rtl="0"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algn="l" rtl="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algn="l" rtl="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algn="l" rtl="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algn="l" rtl="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hangingPunct="1">
              <a:spcBef>
                <a:spcPct val="0"/>
              </a:spcBef>
              <a:buFontTx/>
              <a:buNone/>
            </a:pPr>
            <a:endParaRPr lang="en-US" altLang="he-IL" sz="2400">
              <a:solidFill>
                <a:srgbClr val="000000"/>
              </a:solidFill>
            </a:endParaRPr>
          </a:p>
        </p:txBody>
      </p:sp>
    </p:spTree>
    <p:extLst>
      <p:ext uri="{BB962C8B-B14F-4D97-AF65-F5344CB8AC3E}">
        <p14:creationId xmlns:p14="http://schemas.microsoft.com/office/powerpoint/2010/main" val="13397241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911350"/>
            <a:ext cx="62912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itle 1"/>
          <p:cNvSpPr>
            <a:spLocks noGrp="1"/>
          </p:cNvSpPr>
          <p:nvPr>
            <p:ph type="title"/>
          </p:nvPr>
        </p:nvSpPr>
        <p:spPr/>
        <p:txBody>
          <a:bodyPr>
            <a:normAutofit fontScale="90000"/>
          </a:bodyPr>
          <a:lstStyle/>
          <a:p>
            <a:pPr eaLnBrk="1" hangingPunct="1"/>
            <a:r>
              <a:rPr lang="en-US" altLang="he-IL" sz="4000" dirty="0" smtClean="0"/>
              <a:t>Night Journey of the Prophet</a:t>
            </a:r>
            <a:r>
              <a:rPr lang="he-IL" altLang="he-IL" sz="4000" dirty="0" smtClean="0"/>
              <a:t/>
            </a:r>
            <a:br>
              <a:rPr lang="he-IL" altLang="he-IL" sz="4000" dirty="0" smtClean="0"/>
            </a:br>
            <a:r>
              <a:rPr lang="en-US" altLang="he-IL" sz="4000" dirty="0" smtClean="0"/>
              <a:t>fourteenth century </a:t>
            </a:r>
            <a:r>
              <a:rPr lang="en-US" altLang="he-IL" sz="4000" dirty="0" err="1" smtClean="0"/>
              <a:t>Timurid</a:t>
            </a:r>
            <a:r>
              <a:rPr lang="en-US" altLang="he-IL" sz="4000" dirty="0" smtClean="0"/>
              <a:t> miniature)</a:t>
            </a:r>
            <a:r>
              <a:rPr lang="he-IL" altLang="he-IL" sz="4900" dirty="0" smtClean="0"/>
              <a:t>)</a:t>
            </a:r>
            <a:endParaRPr lang="he-IL" altLang="he-IL" sz="4000" dirty="0" smtClean="0"/>
          </a:p>
        </p:txBody>
      </p:sp>
    </p:spTree>
    <p:extLst>
      <p:ext uri="{BB962C8B-B14F-4D97-AF65-F5344CB8AC3E}">
        <p14:creationId xmlns:p14="http://schemas.microsoft.com/office/powerpoint/2010/main" val="25561856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en-US" dirty="0" smtClean="0">
                <a:solidFill>
                  <a:srgbClr val="FF0000"/>
                </a:solidFill>
              </a:rPr>
              <a:t>Shared/Contested </a:t>
            </a:r>
            <a:r>
              <a:rPr lang="en-US" dirty="0">
                <a:solidFill>
                  <a:srgbClr val="FF0000"/>
                </a:solidFill>
              </a:rPr>
              <a:t>H</a:t>
            </a:r>
            <a:r>
              <a:rPr lang="en-US" dirty="0" smtClean="0">
                <a:solidFill>
                  <a:srgbClr val="FF0000"/>
                </a:solidFill>
              </a:rPr>
              <a:t>eritage</a:t>
            </a:r>
            <a:endParaRPr lang="he-IL" dirty="0">
              <a:solidFill>
                <a:srgbClr val="FF0000"/>
              </a:solidFill>
            </a:endParaRPr>
          </a:p>
        </p:txBody>
      </p:sp>
      <p:sp>
        <p:nvSpPr>
          <p:cNvPr id="6146" name="Content Placeholder 2"/>
          <p:cNvSpPr>
            <a:spLocks noGrp="1"/>
          </p:cNvSpPr>
          <p:nvPr>
            <p:ph idx="1"/>
          </p:nvPr>
        </p:nvSpPr>
        <p:spPr>
          <a:xfrm>
            <a:off x="467544" y="1124744"/>
            <a:ext cx="8208912" cy="4929411"/>
          </a:xfrm>
        </p:spPr>
        <p:txBody>
          <a:bodyPr>
            <a:normAutofit fontScale="85000" lnSpcReduction="10000"/>
          </a:bodyPr>
          <a:lstStyle/>
          <a:p>
            <a:pPr marL="0" indent="0" algn="just" rtl="0">
              <a:buFontTx/>
              <a:buNone/>
            </a:pPr>
            <a:r>
              <a:rPr lang="en-US" sz="3600" dirty="0" smtClean="0"/>
              <a:t>“The uniqueness of Jerusalem is that most of its memories were Jewish, but that these </a:t>
            </a:r>
            <a:r>
              <a:rPr lang="en-US" sz="3600" dirty="0" smtClean="0">
                <a:solidFill>
                  <a:schemeClr val="accent2"/>
                </a:solidFill>
              </a:rPr>
              <a:t>Jewish</a:t>
            </a:r>
            <a:r>
              <a:rPr lang="en-US" sz="3600" dirty="0" smtClean="0"/>
              <a:t> memories became </a:t>
            </a:r>
            <a:r>
              <a:rPr lang="en-US" sz="3600" dirty="0" smtClean="0">
                <a:solidFill>
                  <a:srgbClr val="7030A0"/>
                </a:solidFill>
              </a:rPr>
              <a:t>Christian</a:t>
            </a:r>
            <a:r>
              <a:rPr lang="en-US" sz="3600" dirty="0" smtClean="0"/>
              <a:t>, and Christian and Jewish memories became </a:t>
            </a:r>
            <a:r>
              <a:rPr lang="en-US" sz="3600" dirty="0" smtClean="0">
                <a:solidFill>
                  <a:srgbClr val="00B050"/>
                </a:solidFill>
              </a:rPr>
              <a:t>Muslim</a:t>
            </a:r>
            <a:r>
              <a:rPr lang="en-US" sz="3600" dirty="0" smtClean="0"/>
              <a:t>. Alone, of all the holy cities in the world, the space of Jerusalem could accommodate all these pious expressions in every one of their </a:t>
            </a:r>
            <a:r>
              <a:rPr lang="en-US" sz="3600" dirty="0" smtClean="0">
                <a:solidFill>
                  <a:srgbClr val="FF0000"/>
                </a:solidFill>
              </a:rPr>
              <a:t>confessional garbs</a:t>
            </a:r>
            <a:r>
              <a:rPr lang="en-US" sz="3600" dirty="0" smtClean="0"/>
              <a:t>." </a:t>
            </a:r>
          </a:p>
          <a:p>
            <a:pPr marL="0" indent="0" algn="just" rtl="0">
              <a:buFontTx/>
              <a:buNone/>
            </a:pPr>
            <a:endParaRPr lang="en-US" sz="3600" dirty="0" smtClean="0"/>
          </a:p>
          <a:p>
            <a:pPr marL="0" indent="0" algn="just" rtl="0">
              <a:buFontTx/>
              <a:buNone/>
            </a:pPr>
            <a:r>
              <a:rPr lang="en-US" dirty="0" smtClean="0"/>
              <a:t>(Oleg Grabar, </a:t>
            </a:r>
            <a:r>
              <a:rPr lang="en-US" i="1" dirty="0" smtClean="0"/>
              <a:t>Jerusalem: Its Sanctity and Centrality to Judaism, Christianity, and Islam</a:t>
            </a:r>
            <a:r>
              <a:rPr lang="en-US" dirty="0" smtClean="0"/>
              <a:t>, New York: 1999, p. 285)</a:t>
            </a:r>
            <a:r>
              <a:rPr lang="en-US" b="1" dirty="0" smtClean="0"/>
              <a:t> </a:t>
            </a:r>
            <a:endParaRPr lang="en-US" dirty="0" smtClean="0"/>
          </a:p>
        </p:txBody>
      </p:sp>
    </p:spTree>
    <p:extLst>
      <p:ext uri="{BB962C8B-B14F-4D97-AF65-F5344CB8AC3E}">
        <p14:creationId xmlns:p14="http://schemas.microsoft.com/office/powerpoint/2010/main" val="4277133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altLang="he-IL" dirty="0"/>
              <a:t>Outer Inscription (renewed)</a:t>
            </a:r>
            <a:endParaRPr lang="he-IL" altLang="he-IL" dirty="0" smtClean="0"/>
          </a:p>
        </p:txBody>
      </p:sp>
      <p:sp>
        <p:nvSpPr>
          <p:cNvPr id="121859" name="Content Placeholder 2"/>
          <p:cNvSpPr>
            <a:spLocks noGrp="1"/>
          </p:cNvSpPr>
          <p:nvPr>
            <p:ph idx="1"/>
          </p:nvPr>
        </p:nvSpPr>
        <p:spPr/>
        <p:txBody>
          <a:bodyPr/>
          <a:lstStyle/>
          <a:p>
            <a:pPr eaLnBrk="1" hangingPunct="1"/>
            <a:endParaRPr lang="he-IL" altLang="he-IL" smtClean="0"/>
          </a:p>
        </p:txBody>
      </p:sp>
      <p:pic>
        <p:nvPicPr>
          <p:cNvPr id="1218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485031"/>
            <a:ext cx="9336088"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25215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922867" y="80962"/>
            <a:ext cx="7488767" cy="539354"/>
          </a:xfrm>
        </p:spPr>
        <p:txBody>
          <a:bodyPr>
            <a:normAutofit fontScale="90000"/>
          </a:bodyPr>
          <a:lstStyle/>
          <a:p>
            <a:r>
              <a:rPr lang="en-US" dirty="0" err="1" smtClean="0"/>
              <a:t>Ayyubid</a:t>
            </a:r>
            <a:r>
              <a:rPr lang="en-US" dirty="0" smtClean="0"/>
              <a:t> Period</a:t>
            </a:r>
            <a:endParaRPr lang="he-IL" dirty="0" smtClean="0"/>
          </a:p>
        </p:txBody>
      </p:sp>
      <p:sp>
        <p:nvSpPr>
          <p:cNvPr id="48131" name="Content Placeholder 2"/>
          <p:cNvSpPr>
            <a:spLocks noGrp="1"/>
          </p:cNvSpPr>
          <p:nvPr>
            <p:ph idx="1"/>
          </p:nvPr>
        </p:nvSpPr>
        <p:spPr>
          <a:xfrm>
            <a:off x="0" y="566737"/>
            <a:ext cx="9144000" cy="6291263"/>
          </a:xfrm>
        </p:spPr>
        <p:txBody>
          <a:bodyPr>
            <a:normAutofit fontScale="85000" lnSpcReduction="20000"/>
          </a:bodyPr>
          <a:lstStyle/>
          <a:p>
            <a:pPr marL="0" indent="0" algn="l">
              <a:buFontTx/>
              <a:buNone/>
            </a:pPr>
            <a:endParaRPr lang="en-US" sz="3600" dirty="0" smtClean="0"/>
          </a:p>
          <a:p>
            <a:pPr marL="0" indent="0" algn="l">
              <a:buFontTx/>
              <a:buNone/>
            </a:pPr>
            <a:r>
              <a:rPr lang="en-US" sz="3600" dirty="0" smtClean="0"/>
              <a:t>27 Rajab(!) 583 / </a:t>
            </a:r>
            <a:r>
              <a:rPr lang="en-US" sz="3600" dirty="0" smtClean="0">
                <a:solidFill>
                  <a:schemeClr val="accent2"/>
                </a:solidFill>
              </a:rPr>
              <a:t>1187 </a:t>
            </a:r>
            <a:r>
              <a:rPr lang="en-US" sz="3600" dirty="0" smtClean="0"/>
              <a:t>capitulation of Frankish Jerusalem; </a:t>
            </a:r>
            <a:r>
              <a:rPr lang="en-US" sz="3600" dirty="0" smtClean="0">
                <a:solidFill>
                  <a:srgbClr val="C00000"/>
                </a:solidFill>
              </a:rPr>
              <a:t>re-Islamization</a:t>
            </a:r>
            <a:r>
              <a:rPr lang="en-US" sz="3600" dirty="0" smtClean="0"/>
              <a:t>, fortification, Islamization of narratives </a:t>
            </a:r>
            <a:br>
              <a:rPr lang="en-US" sz="3600" dirty="0" smtClean="0"/>
            </a:br>
            <a:endParaRPr lang="en-US" sz="3600" dirty="0" smtClean="0"/>
          </a:p>
          <a:p>
            <a:pPr marL="0" indent="0" algn="l">
              <a:buFontTx/>
              <a:buNone/>
            </a:pPr>
            <a:r>
              <a:rPr lang="en-US" sz="3600" dirty="0" smtClean="0"/>
              <a:t>September </a:t>
            </a:r>
            <a:r>
              <a:rPr lang="en-US" sz="3600" dirty="0" smtClean="0">
                <a:solidFill>
                  <a:schemeClr val="accent2"/>
                </a:solidFill>
              </a:rPr>
              <a:t>1192 </a:t>
            </a:r>
            <a:r>
              <a:rPr lang="en-US" sz="3600" dirty="0" smtClean="0"/>
              <a:t>Treaty of Jaffa: truce between Saladin and Richard Lion Heart. </a:t>
            </a:r>
          </a:p>
          <a:p>
            <a:pPr marL="0" indent="0" algn="l">
              <a:buFontTx/>
              <a:buNone/>
            </a:pPr>
            <a:endParaRPr lang="en-US" sz="3600" dirty="0" smtClean="0">
              <a:solidFill>
                <a:schemeClr val="accent2"/>
              </a:solidFill>
            </a:endParaRPr>
          </a:p>
          <a:p>
            <a:pPr marL="0" indent="0" algn="l" rtl="0">
              <a:buFontTx/>
              <a:buNone/>
            </a:pPr>
            <a:r>
              <a:rPr lang="en-US" sz="3600" dirty="0" smtClean="0">
                <a:solidFill>
                  <a:schemeClr val="accent2"/>
                </a:solidFill>
              </a:rPr>
              <a:t>1229</a:t>
            </a:r>
            <a:r>
              <a:rPr lang="en-US" sz="3600" dirty="0" smtClean="0"/>
              <a:t>  treaty between al-Malik al-</a:t>
            </a:r>
            <a:r>
              <a:rPr lang="en-US" sz="3600" dirty="0" err="1" smtClean="0"/>
              <a:t>Kamil</a:t>
            </a:r>
            <a:r>
              <a:rPr lang="en-US" sz="3600" dirty="0" smtClean="0"/>
              <a:t> and Frederick II - Jerusalem temporarily restored to Franks; Temple Mt. remains Muslim. </a:t>
            </a:r>
            <a:r>
              <a:rPr lang="en-US" sz="3600" dirty="0" smtClean="0">
                <a:solidFill>
                  <a:srgbClr val="C00000"/>
                </a:solidFill>
              </a:rPr>
              <a:t>Public outrage on Muslim side; excommunication of Emperor on Christian side</a:t>
            </a:r>
            <a:r>
              <a:rPr lang="en-US" sz="3600" dirty="0" smtClean="0"/>
              <a:t>.</a:t>
            </a:r>
          </a:p>
          <a:p>
            <a:pPr marL="0" indent="0" algn="l">
              <a:buFontTx/>
              <a:buNone/>
            </a:pPr>
            <a:endParaRPr lang="en-US" sz="3600" dirty="0" smtClean="0"/>
          </a:p>
          <a:p>
            <a:pPr marL="0" indent="0" algn="l">
              <a:buFontTx/>
              <a:buNone/>
            </a:pPr>
            <a:r>
              <a:rPr lang="en-US" sz="3600" dirty="0" smtClean="0"/>
              <a:t>Resurgence of </a:t>
            </a:r>
            <a:r>
              <a:rPr lang="en-US" sz="3600" i="1" dirty="0" err="1" smtClean="0"/>
              <a:t>Fada’il</a:t>
            </a:r>
            <a:r>
              <a:rPr lang="en-US" sz="3600" i="1" dirty="0" smtClean="0"/>
              <a:t> </a:t>
            </a:r>
            <a:r>
              <a:rPr lang="en-US" sz="3600" dirty="0" smtClean="0"/>
              <a:t>works</a:t>
            </a:r>
          </a:p>
        </p:txBody>
      </p:sp>
    </p:spTree>
    <p:extLst>
      <p:ext uri="{BB962C8B-B14F-4D97-AF65-F5344CB8AC3E}">
        <p14:creationId xmlns:p14="http://schemas.microsoft.com/office/powerpoint/2010/main" val="975100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he-IL" altLang="he-IL" smtClean="0"/>
          </a:p>
        </p:txBody>
      </p:sp>
      <p:sp>
        <p:nvSpPr>
          <p:cNvPr id="13315" name="Content Placeholder 2"/>
          <p:cNvSpPr>
            <a:spLocks noGrp="1"/>
          </p:cNvSpPr>
          <p:nvPr>
            <p:ph idx="1"/>
          </p:nvPr>
        </p:nvSpPr>
        <p:spPr/>
        <p:txBody>
          <a:bodyPr/>
          <a:lstStyle/>
          <a:p>
            <a:endParaRPr lang="he-IL" altLang="he-IL" smtClean="0"/>
          </a:p>
        </p:txBody>
      </p:sp>
      <p:pic>
        <p:nvPicPr>
          <p:cNvPr id="133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424"/>
            <a:ext cx="11821584"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852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Saladin (Damascus 1992)</a:t>
            </a:r>
            <a:r>
              <a:rPr lang="he-IL" sz="3600" dirty="0" smtClean="0"/>
              <a:t/>
            </a:r>
            <a:br>
              <a:rPr lang="he-IL" sz="3600" dirty="0" smtClean="0"/>
            </a:br>
            <a:r>
              <a:rPr lang="en-US" sz="3600" dirty="0" smtClean="0"/>
              <a:t>"Jerusalem’s Liberation” in three languages</a:t>
            </a:r>
            <a:endParaRPr lang="he-IL" sz="3600" dirty="0"/>
          </a:p>
        </p:txBody>
      </p:sp>
      <p:pic>
        <p:nvPicPr>
          <p:cNvPr id="1026" name="Picture 2" descr="Statue of Saladin outside the citadel in Damasc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479797"/>
            <a:ext cx="6640580" cy="4990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884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732367" y="188641"/>
            <a:ext cx="7728065" cy="936104"/>
          </a:xfrm>
        </p:spPr>
        <p:txBody>
          <a:bodyPr/>
          <a:lstStyle/>
          <a:p>
            <a:r>
              <a:rPr lang="en-US" altLang="he-IL" dirty="0" err="1" smtClean="0"/>
              <a:t>Ayyubid</a:t>
            </a:r>
            <a:r>
              <a:rPr lang="en-US" altLang="he-IL" dirty="0" smtClean="0"/>
              <a:t> Building Projects</a:t>
            </a:r>
            <a:endParaRPr lang="he-IL" altLang="he-IL" dirty="0" smtClean="0"/>
          </a:p>
        </p:txBody>
      </p:sp>
      <p:sp>
        <p:nvSpPr>
          <p:cNvPr id="14339" name="Content Placeholder 2"/>
          <p:cNvSpPr>
            <a:spLocks noGrp="1"/>
          </p:cNvSpPr>
          <p:nvPr>
            <p:ph idx="1"/>
          </p:nvPr>
        </p:nvSpPr>
        <p:spPr>
          <a:xfrm>
            <a:off x="685800" y="1431132"/>
            <a:ext cx="7823200" cy="4664869"/>
          </a:xfrm>
        </p:spPr>
        <p:txBody>
          <a:bodyPr>
            <a:normAutofit fontScale="92500" lnSpcReduction="20000"/>
          </a:bodyPr>
          <a:lstStyle/>
          <a:p>
            <a:pPr algn="l" rtl="0">
              <a:lnSpc>
                <a:spcPct val="150000"/>
              </a:lnSpc>
            </a:pPr>
            <a:r>
              <a:rPr lang="en-US" altLang="he-IL" dirty="0" smtClean="0"/>
              <a:t>Re-consecration of Haram, reparations; commemorational structures on the Haram</a:t>
            </a:r>
          </a:p>
          <a:p>
            <a:pPr algn="l" rtl="0">
              <a:lnSpc>
                <a:spcPct val="150000"/>
              </a:lnSpc>
            </a:pPr>
            <a:r>
              <a:rPr lang="en-US" altLang="he-IL" dirty="0"/>
              <a:t> use of architectural </a:t>
            </a:r>
            <a:r>
              <a:rPr lang="en-US" altLang="he-IL" i="1" dirty="0" err="1" smtClean="0"/>
              <a:t>spolia</a:t>
            </a:r>
            <a:endParaRPr lang="en-US" altLang="he-IL" i="1" dirty="0" smtClean="0"/>
          </a:p>
          <a:p>
            <a:pPr algn="l" rtl="0">
              <a:lnSpc>
                <a:spcPct val="150000"/>
              </a:lnSpc>
            </a:pPr>
            <a:r>
              <a:rPr lang="en-US" altLang="he-IL" dirty="0" smtClean="0"/>
              <a:t>Conversion of Latin buildings to </a:t>
            </a:r>
            <a:r>
              <a:rPr lang="en-US" altLang="he-IL" i="1" dirty="0" smtClean="0"/>
              <a:t>madrasa</a:t>
            </a:r>
            <a:r>
              <a:rPr lang="en-US" altLang="he-IL" dirty="0" smtClean="0"/>
              <a:t>s</a:t>
            </a:r>
            <a:r>
              <a:rPr lang="en-US" altLang="he-IL" i="1" dirty="0" smtClean="0"/>
              <a:t> and Sufi establishments</a:t>
            </a:r>
            <a:r>
              <a:rPr lang="en-US" altLang="he-IL" dirty="0" smtClean="0"/>
              <a:t>; </a:t>
            </a:r>
          </a:p>
          <a:p>
            <a:pPr algn="l" rtl="0">
              <a:lnSpc>
                <a:spcPct val="150000"/>
              </a:lnSpc>
            </a:pPr>
            <a:r>
              <a:rPr lang="en-US" altLang="he-IL" i="1" dirty="0" err="1" smtClean="0"/>
              <a:t>Naskhi</a:t>
            </a:r>
            <a:r>
              <a:rPr lang="en-US" altLang="he-IL" dirty="0" smtClean="0"/>
              <a:t> script</a:t>
            </a:r>
          </a:p>
          <a:p>
            <a:pPr algn="l" rtl="0">
              <a:lnSpc>
                <a:spcPct val="150000"/>
              </a:lnSpc>
            </a:pPr>
            <a:r>
              <a:rPr lang="en-US" altLang="he-IL" dirty="0"/>
              <a:t>Fortifications (walls, citadel)</a:t>
            </a:r>
          </a:p>
          <a:p>
            <a:pPr algn="l" rtl="0">
              <a:lnSpc>
                <a:spcPct val="150000"/>
              </a:lnSpc>
            </a:pPr>
            <a:endParaRPr lang="he-IL" altLang="he-IL" dirty="0" smtClean="0"/>
          </a:p>
        </p:txBody>
      </p:sp>
    </p:spTree>
    <p:extLst>
      <p:ext uri="{BB962C8B-B14F-4D97-AF65-F5344CB8AC3E}">
        <p14:creationId xmlns:p14="http://schemas.microsoft.com/office/powerpoint/2010/main" val="2771221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pPr eaLnBrk="1" hangingPunct="1"/>
            <a:r>
              <a:rPr lang="en-US" altLang="he-IL" dirty="0" smtClean="0"/>
              <a:t>Interior of Dome of the Rock</a:t>
            </a:r>
            <a:endParaRPr lang="he-IL" altLang="he-IL" dirty="0" smtClean="0"/>
          </a:p>
        </p:txBody>
      </p:sp>
      <p:pic>
        <p:nvPicPr>
          <p:cNvPr id="115715" name="Picture 2" descr="http://www.sacred-destinations.com/israel/jerusalem-dome-of-the-rock-photos/slides/dome-of-the-rock-interior3-c-damon-lynch-p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867" y="1484784"/>
            <a:ext cx="6561830" cy="470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266142"/>
      </p:ext>
    </p:extLst>
  </p:cSld>
  <p:clrMapOvr>
    <a:masterClrMapping/>
  </p:clrMapOvr>
  <p:transition spd="slow" advTm="4800">
    <p:comb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pPr eaLnBrk="1" hangingPunct="1"/>
            <a:r>
              <a:rPr lang="en-US" altLang="he-IL" dirty="0" smtClean="0"/>
              <a:t>Interior of al-Aqsa</a:t>
            </a:r>
            <a:endParaRPr lang="he-IL" altLang="he-IL" dirty="0" smtClean="0"/>
          </a:p>
        </p:txBody>
      </p:sp>
      <p:pic>
        <p:nvPicPr>
          <p:cNvPr id="61442" name="Picture 2" descr="http://www.sacred-destinations.com/israel/jerusalem-al-aqsa-mosque-photos/slides/al-aqsa-interior-c-damon-lyn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773238"/>
            <a:ext cx="5672137"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769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61442"/>
                                        </p:tgtEl>
                                        <p:attrNameLst>
                                          <p:attrName>style.visibility</p:attrName>
                                        </p:attrNameLst>
                                      </p:cBhvr>
                                      <p:to>
                                        <p:strVal val="visible"/>
                                      </p:to>
                                    </p:set>
                                    <p:anim from="(-#ppt_w/2)" to="(#ppt_x)" calcmode="lin" valueType="num">
                                      <p:cBhvr>
                                        <p:cTn id="7" dur="1800" fill="hold">
                                          <p:stCondLst>
                                            <p:cond delay="0"/>
                                          </p:stCondLst>
                                        </p:cTn>
                                        <p:tgtEl>
                                          <p:spTgt spid="61442"/>
                                        </p:tgtEl>
                                        <p:attrNameLst>
                                          <p:attrName>ppt_x</p:attrName>
                                        </p:attrNameLst>
                                      </p:cBhvr>
                                    </p:anim>
                                    <p:anim from="0" to="-1.0" calcmode="lin" valueType="num">
                                      <p:cBhvr>
                                        <p:cTn id="8" dur="600" decel="50000" autoRev="1" fill="hold">
                                          <p:stCondLst>
                                            <p:cond delay="1800"/>
                                          </p:stCondLst>
                                        </p:cTn>
                                        <p:tgtEl>
                                          <p:spTgt spid="61442"/>
                                        </p:tgtEl>
                                        <p:attrNameLst>
                                          <p:attrName>xshear</p:attrName>
                                        </p:attrNameLst>
                                      </p:cBhvr>
                                    </p:anim>
                                    <p:animScale>
                                      <p:cBhvr>
                                        <p:cTn id="9" dur="600" decel="100000" autoRev="1" fill="hold">
                                          <p:stCondLst>
                                            <p:cond delay="1800"/>
                                          </p:stCondLst>
                                        </p:cTn>
                                        <p:tgtEl>
                                          <p:spTgt spid="61442"/>
                                        </p:tgtEl>
                                      </p:cBhvr>
                                      <p:from x="100000" y="100000"/>
                                      <p:to x="80000" y="100000"/>
                                    </p:animScale>
                                    <p:anim by="(#ppt_h/3+#ppt_w*0.1)" calcmode="lin" valueType="num">
                                      <p:cBhvr additive="sum">
                                        <p:cTn id="10" dur="600" decel="100000" autoRev="1" fill="hold">
                                          <p:stCondLst>
                                            <p:cond delay="1800"/>
                                          </p:stCondLst>
                                        </p:cTn>
                                        <p:tgtEl>
                                          <p:spTgt spid="6144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2"/>
          <p:cNvSpPr>
            <a:spLocks noGrp="1"/>
          </p:cNvSpPr>
          <p:nvPr>
            <p:ph type="title"/>
          </p:nvPr>
        </p:nvSpPr>
        <p:spPr>
          <a:xfrm>
            <a:off x="0" y="0"/>
            <a:ext cx="9144000" cy="1143000"/>
          </a:xfrm>
        </p:spPr>
        <p:txBody>
          <a:bodyPr/>
          <a:lstStyle/>
          <a:p>
            <a:pPr rtl="0"/>
            <a:r>
              <a:rPr lang="en-US" altLang="he-IL" dirty="0" smtClean="0"/>
              <a:t>Al-Aqsa, </a:t>
            </a:r>
            <a:r>
              <a:rPr lang="en-US" altLang="he-IL" dirty="0" err="1" smtClean="0"/>
              <a:t>Ayyubid</a:t>
            </a:r>
            <a:r>
              <a:rPr lang="en-US" altLang="he-IL" dirty="0" smtClean="0"/>
              <a:t> facade</a:t>
            </a:r>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858963"/>
            <a:ext cx="6169025"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820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wheel(4)">
                                      <p:cBhvr>
                                        <p:cTn id="7" dur="2000"/>
                                        <p:tgtEl>
                                          <p:spTgt spid="6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50947"/>
            <a:ext cx="5616624" cy="6507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itle 1"/>
          <p:cNvSpPr>
            <a:spLocks noGrp="1"/>
          </p:cNvSpPr>
          <p:nvPr>
            <p:ph type="title"/>
          </p:nvPr>
        </p:nvSpPr>
        <p:spPr/>
        <p:txBody>
          <a:bodyPr/>
          <a:lstStyle/>
          <a:p>
            <a:pPr algn="l" rtl="0"/>
            <a:r>
              <a:rPr lang="en-US" altLang="he-IL" sz="3200" dirty="0" err="1" smtClean="0"/>
              <a:t>Nur</a:t>
            </a:r>
            <a:r>
              <a:rPr lang="en-US" altLang="he-IL" sz="3200" dirty="0" smtClean="0"/>
              <a:t> al-Din’s </a:t>
            </a:r>
            <a:r>
              <a:rPr lang="en-US" altLang="he-IL" sz="3200" i="1" dirty="0" err="1" smtClean="0"/>
              <a:t>minbar</a:t>
            </a:r>
            <a:endParaRPr lang="he-IL" altLang="he-IL" i="1" dirty="0" smtClean="0"/>
          </a:p>
        </p:txBody>
      </p:sp>
      <p:sp>
        <p:nvSpPr>
          <p:cNvPr id="2" name="Content Placeholder 1"/>
          <p:cNvSpPr>
            <a:spLocks noGrp="1"/>
          </p:cNvSpPr>
          <p:nvPr>
            <p:ph idx="1"/>
          </p:nvPr>
        </p:nvSpPr>
        <p:spPr/>
        <p:txBody>
          <a:bodyPr/>
          <a:lstStyle/>
          <a:p>
            <a:endParaRPr lang="he-IL" dirty="0"/>
          </a:p>
        </p:txBody>
      </p:sp>
      <p:sp>
        <p:nvSpPr>
          <p:cNvPr id="3" name="Text Placeholder 2"/>
          <p:cNvSpPr>
            <a:spLocks noGrp="1"/>
          </p:cNvSpPr>
          <p:nvPr>
            <p:ph type="body" sz="half" idx="2"/>
          </p:nvPr>
        </p:nvSpPr>
        <p:spPr/>
        <p:txBody>
          <a:bodyPr>
            <a:normAutofit/>
          </a:bodyPr>
          <a:lstStyle/>
          <a:p>
            <a:pPr algn="l" rtl="0"/>
            <a:r>
              <a:rPr lang="en-US" sz="2800" dirty="0" smtClean="0"/>
              <a:t>Commissioned in 1168-9, installed in 1187</a:t>
            </a:r>
            <a:endParaRPr lang="he-IL" sz="2800" dirty="0"/>
          </a:p>
        </p:txBody>
      </p:sp>
    </p:spTree>
    <p:extLst>
      <p:ext uri="{BB962C8B-B14F-4D97-AF65-F5344CB8AC3E}">
        <p14:creationId xmlns:p14="http://schemas.microsoft.com/office/powerpoint/2010/main" val="1633000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r>
              <a:rPr lang="en-US" altLang="he-IL" smtClean="0"/>
              <a:t>Dome of the Acension (Qubbat al-Mi`raj)</a:t>
            </a:r>
            <a:endParaRPr lang="he-IL" altLang="he-IL" smtClean="0"/>
          </a:p>
        </p:txBody>
      </p:sp>
      <p:pic>
        <p:nvPicPr>
          <p:cNvPr id="19459" name="Picture 2" descr="http://www.biblewalks.com/Photos54/DomeAscens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33" y="1412776"/>
            <a:ext cx="8636000" cy="489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606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Jerusalem and the Middle East on the Eve of the Crusades</a:t>
            </a:r>
            <a:endParaRPr lang="he-IL" dirty="0"/>
          </a:p>
        </p:txBody>
      </p:sp>
      <p:sp>
        <p:nvSpPr>
          <p:cNvPr id="3" name="Content Placeholder 2"/>
          <p:cNvSpPr>
            <a:spLocks noGrp="1"/>
          </p:cNvSpPr>
          <p:nvPr>
            <p:ph idx="1"/>
          </p:nvPr>
        </p:nvSpPr>
        <p:spPr>
          <a:xfrm>
            <a:off x="457200" y="1412776"/>
            <a:ext cx="8229600" cy="5256584"/>
          </a:xfrm>
        </p:spPr>
        <p:txBody>
          <a:bodyPr>
            <a:normAutofit/>
          </a:bodyPr>
          <a:lstStyle/>
          <a:p>
            <a:pPr algn="l" rtl="0"/>
            <a:r>
              <a:rPr lang="en-US" dirty="0" smtClean="0"/>
              <a:t>Fatimid rule (969- 1099)</a:t>
            </a:r>
          </a:p>
          <a:p>
            <a:pPr algn="l" rtl="0"/>
            <a:r>
              <a:rPr lang="en-US" dirty="0" smtClean="0"/>
              <a:t>Al-Hakim’s </a:t>
            </a:r>
            <a:r>
              <a:rPr lang="en-US" dirty="0" smtClean="0">
                <a:solidFill>
                  <a:srgbClr val="FF0000"/>
                </a:solidFill>
              </a:rPr>
              <a:t>destruction of Holy Sepulcher</a:t>
            </a:r>
            <a:r>
              <a:rPr lang="en-US" dirty="0" smtClean="0"/>
              <a:t> (1009)</a:t>
            </a:r>
            <a:endParaRPr lang="en-US" dirty="0" smtClean="0">
              <a:solidFill>
                <a:srgbClr val="FF0000"/>
              </a:solidFill>
            </a:endParaRPr>
          </a:p>
          <a:p>
            <a:pPr algn="l" rtl="0"/>
            <a:r>
              <a:rPr lang="en-US" dirty="0" smtClean="0"/>
              <a:t>Jewish </a:t>
            </a:r>
            <a:r>
              <a:rPr lang="en-US" dirty="0" err="1" smtClean="0"/>
              <a:t>Rabbanite</a:t>
            </a:r>
            <a:r>
              <a:rPr lang="en-US" dirty="0" smtClean="0"/>
              <a:t> and Karaite presence and ceremonies</a:t>
            </a:r>
          </a:p>
          <a:p>
            <a:pPr algn="l" rtl="0"/>
            <a:r>
              <a:rPr lang="en-US" dirty="0" smtClean="0"/>
              <a:t>1033 earthquake, and massive </a:t>
            </a:r>
            <a:r>
              <a:rPr lang="en-US" dirty="0" smtClean="0">
                <a:solidFill>
                  <a:srgbClr val="00B050"/>
                </a:solidFill>
              </a:rPr>
              <a:t>reconstruction</a:t>
            </a:r>
            <a:r>
              <a:rPr lang="en-US" dirty="0" smtClean="0"/>
              <a:t> </a:t>
            </a:r>
          </a:p>
          <a:p>
            <a:pPr algn="l" rtl="0"/>
            <a:r>
              <a:rPr lang="en-US" dirty="0" smtClean="0"/>
              <a:t>Seljuq (Turk) </a:t>
            </a:r>
            <a:r>
              <a:rPr lang="en-US" dirty="0" smtClean="0">
                <a:solidFill>
                  <a:srgbClr val="FF0000"/>
                </a:solidFill>
              </a:rPr>
              <a:t>conquest</a:t>
            </a:r>
            <a:r>
              <a:rPr lang="en-US" dirty="0" smtClean="0"/>
              <a:t>s (1073-1098)</a:t>
            </a:r>
          </a:p>
          <a:p>
            <a:pPr algn="l" rtl="0"/>
            <a:r>
              <a:rPr lang="en-US" dirty="0" smtClean="0"/>
              <a:t>Compilation of Islamic “Merits of Jerusalem” (</a:t>
            </a:r>
            <a:r>
              <a:rPr lang="en-US" i="1" dirty="0" err="1" smtClean="0"/>
              <a:t>Fada’il</a:t>
            </a:r>
            <a:r>
              <a:rPr lang="en-US" i="1" dirty="0" smtClean="0"/>
              <a:t> Bayt al-</a:t>
            </a:r>
            <a:r>
              <a:rPr lang="en-US" i="1" dirty="0" err="1" smtClean="0"/>
              <a:t>Maqdis</a:t>
            </a:r>
            <a:r>
              <a:rPr lang="en-US" dirty="0" smtClean="0"/>
              <a:t>) </a:t>
            </a:r>
            <a:r>
              <a:rPr lang="en-US" dirty="0" smtClean="0">
                <a:solidFill>
                  <a:srgbClr val="00B050"/>
                </a:solidFill>
              </a:rPr>
              <a:t>treatises</a:t>
            </a:r>
          </a:p>
          <a:p>
            <a:pPr marL="0" indent="0" algn="l" rtl="0">
              <a:buNone/>
            </a:pPr>
            <a:endParaRPr lang="he-IL" dirty="0"/>
          </a:p>
        </p:txBody>
      </p:sp>
    </p:spTree>
    <p:extLst>
      <p:ext uri="{BB962C8B-B14F-4D97-AF65-F5344CB8AC3E}">
        <p14:creationId xmlns:p14="http://schemas.microsoft.com/office/powerpoint/2010/main" val="1880656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he-IL" dirty="0" err="1" smtClean="0"/>
              <a:t>Qubbat</a:t>
            </a:r>
            <a:r>
              <a:rPr lang="en-US" altLang="he-IL" dirty="0" smtClean="0"/>
              <a:t> al-</a:t>
            </a:r>
            <a:r>
              <a:rPr lang="en-US" altLang="he-IL" dirty="0" err="1" smtClean="0"/>
              <a:t>Silsila</a:t>
            </a:r>
            <a:r>
              <a:rPr lang="en-US" altLang="he-IL" dirty="0" smtClean="0"/>
              <a:t>/ St. James </a:t>
            </a:r>
            <a:r>
              <a:rPr lang="en-US" altLang="he-IL" dirty="0" err="1" smtClean="0"/>
              <a:t>CHapel</a:t>
            </a:r>
            <a:endParaRPr lang="he-IL" altLang="he-IL" dirty="0" smtClean="0"/>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117" y="1268760"/>
            <a:ext cx="7679267"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2712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188640"/>
            <a:ext cx="7846640" cy="1584177"/>
          </a:xfrm>
        </p:spPr>
        <p:txBody>
          <a:bodyPr>
            <a:normAutofit/>
          </a:bodyPr>
          <a:lstStyle/>
          <a:p>
            <a:r>
              <a:rPr lang="en-US" altLang="he-IL" dirty="0" smtClean="0"/>
              <a:t>Al-Madrasa al-</a:t>
            </a:r>
            <a:r>
              <a:rPr lang="en-US" altLang="he-IL" dirty="0" err="1" smtClean="0"/>
              <a:t>Nahawiyya</a:t>
            </a:r>
            <a:r>
              <a:rPr lang="en-US" altLang="he-IL" dirty="0" smtClean="0"/>
              <a:t>, 1208 (“Grammar school”)</a:t>
            </a:r>
            <a:endParaRPr lang="he-IL" altLang="he-IL" dirty="0" smtClean="0"/>
          </a:p>
        </p:txBody>
      </p:sp>
      <p:pic>
        <p:nvPicPr>
          <p:cNvPr id="25603" name="Picture 4" descr="http://lh6.ggpht.com/_PCmcMfqyiG0/S09nVmecAdI/AAAAAAAAAXQ/WHVSHEX3sWA/Qubbat%20al%20Nahawiyya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1" y="1916832"/>
            <a:ext cx="8896349" cy="48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980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fontScale="90000"/>
          </a:bodyPr>
          <a:lstStyle/>
          <a:p>
            <a:r>
              <a:rPr lang="en-US" altLang="he-IL" dirty="0" smtClean="0"/>
              <a:t>Santa Anna / al-Madrasa al-</a:t>
            </a:r>
            <a:r>
              <a:rPr lang="en-US" altLang="he-IL" dirty="0" err="1" smtClean="0"/>
              <a:t>Salahiyya</a:t>
            </a:r>
            <a:r>
              <a:rPr lang="en-US" altLang="he-IL" dirty="0" smtClean="0"/>
              <a:t> (1192)</a:t>
            </a:r>
            <a:endParaRPr lang="he-IL" altLang="he-IL" dirty="0" smtClean="0"/>
          </a:p>
        </p:txBody>
      </p:sp>
      <p:pic>
        <p:nvPicPr>
          <p:cNvPr id="235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1412776"/>
            <a:ext cx="8964084" cy="496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3731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he-IL" sz="3200" dirty="0" smtClean="0"/>
              <a:t>Al-</a:t>
            </a:r>
            <a:r>
              <a:rPr lang="en-US" altLang="he-IL" sz="3200" dirty="0" err="1" smtClean="0"/>
              <a:t>Khanqah</a:t>
            </a:r>
            <a:r>
              <a:rPr lang="en-US" altLang="he-IL" sz="3200" dirty="0" smtClean="0"/>
              <a:t> al-</a:t>
            </a:r>
            <a:r>
              <a:rPr lang="en-US" altLang="he-IL" sz="3200" dirty="0" err="1" smtClean="0"/>
              <a:t>Salahiyya</a:t>
            </a:r>
            <a:r>
              <a:rPr lang="en-US" altLang="he-IL" sz="3200" dirty="0" smtClean="0"/>
              <a:t> (Patriarch’s Palace turned in Sufi lodge)</a:t>
            </a:r>
            <a:endParaRPr lang="he-IL" altLang="he-IL" sz="3200" dirty="0" smtClean="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1" y="1484784"/>
            <a:ext cx="7660217"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505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rmAutofit fontScale="90000"/>
          </a:bodyPr>
          <a:lstStyle/>
          <a:p>
            <a:r>
              <a:rPr lang="en-US" altLang="he-IL" smtClean="0"/>
              <a:t>Jewish resettlement 1187-1219 (1229)</a:t>
            </a:r>
            <a:endParaRPr lang="he-IL" altLang="he-IL" smtClean="0"/>
          </a:p>
        </p:txBody>
      </p:sp>
      <p:sp>
        <p:nvSpPr>
          <p:cNvPr id="38915" name="Content Placeholder 2"/>
          <p:cNvSpPr>
            <a:spLocks noGrp="1"/>
          </p:cNvSpPr>
          <p:nvPr>
            <p:ph idx="1"/>
          </p:nvPr>
        </p:nvSpPr>
        <p:spPr>
          <a:xfrm>
            <a:off x="611560" y="1340768"/>
            <a:ext cx="8087941" cy="5436270"/>
          </a:xfrm>
        </p:spPr>
        <p:txBody>
          <a:bodyPr>
            <a:normAutofit lnSpcReduction="10000"/>
          </a:bodyPr>
          <a:lstStyle/>
          <a:p>
            <a:pPr algn="l" rtl="0">
              <a:lnSpc>
                <a:spcPct val="150000"/>
              </a:lnSpc>
            </a:pPr>
            <a:r>
              <a:rPr lang="en-US" altLang="he-IL" dirty="0" smtClean="0"/>
              <a:t>Great (and/or messianic) expectation from Saladin</a:t>
            </a:r>
          </a:p>
          <a:p>
            <a:pPr algn="l" rtl="0">
              <a:lnSpc>
                <a:spcPct val="150000"/>
              </a:lnSpc>
            </a:pPr>
            <a:r>
              <a:rPr lang="en-US" altLang="he-IL" dirty="0" smtClean="0"/>
              <a:t>Refugees from </a:t>
            </a:r>
            <a:r>
              <a:rPr lang="en-US" altLang="he-IL" dirty="0" err="1" smtClean="0"/>
              <a:t>Ascalon</a:t>
            </a:r>
            <a:r>
              <a:rPr lang="en-US" altLang="he-IL" dirty="0" smtClean="0"/>
              <a:t> (1191)</a:t>
            </a:r>
          </a:p>
          <a:p>
            <a:pPr algn="l" rtl="0">
              <a:lnSpc>
                <a:spcPct val="150000"/>
              </a:lnSpc>
            </a:pPr>
            <a:r>
              <a:rPr lang="en-US" altLang="he-IL" dirty="0" err="1" smtClean="0"/>
              <a:t>Maghrebis</a:t>
            </a:r>
            <a:r>
              <a:rPr lang="en-US" altLang="he-IL" dirty="0" smtClean="0"/>
              <a:t>, Yemenites, French (“300 Rabbis”) </a:t>
            </a:r>
          </a:p>
          <a:p>
            <a:pPr algn="l" rtl="0">
              <a:lnSpc>
                <a:spcPct val="150000"/>
              </a:lnSpc>
            </a:pPr>
            <a:r>
              <a:rPr lang="en-US" altLang="he-IL" dirty="0" smtClean="0"/>
              <a:t>Influence of Sufism and Christian pilgrimage?</a:t>
            </a:r>
          </a:p>
          <a:p>
            <a:pPr algn="l" rtl="0">
              <a:lnSpc>
                <a:spcPct val="150000"/>
              </a:lnSpc>
            </a:pPr>
            <a:r>
              <a:rPr lang="en-US" altLang="he-IL" dirty="0" smtClean="0"/>
              <a:t>Support of Abraham Maimonides head of Egyptian Jewry</a:t>
            </a:r>
          </a:p>
          <a:p>
            <a:pPr algn="l" rtl="0">
              <a:lnSpc>
                <a:spcPct val="150000"/>
              </a:lnSpc>
            </a:pPr>
            <a:endParaRPr lang="he-IL" altLang="he-IL" dirty="0" smtClean="0"/>
          </a:p>
        </p:txBody>
      </p:sp>
    </p:spTree>
    <p:extLst>
      <p:ext uri="{BB962C8B-B14F-4D97-AF65-F5344CB8AC3E}">
        <p14:creationId xmlns:p14="http://schemas.microsoft.com/office/powerpoint/2010/main" val="1901829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5888"/>
            <a:ext cx="8670925"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0486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Re-abandonment</a:t>
            </a:r>
            <a:endParaRPr lang="he-IL" dirty="0"/>
          </a:p>
        </p:txBody>
      </p:sp>
      <p:sp>
        <p:nvSpPr>
          <p:cNvPr id="3" name="Content Placeholder 2"/>
          <p:cNvSpPr>
            <a:spLocks noGrp="1"/>
          </p:cNvSpPr>
          <p:nvPr>
            <p:ph idx="1"/>
          </p:nvPr>
        </p:nvSpPr>
        <p:spPr>
          <a:xfrm>
            <a:off x="457200" y="1268760"/>
            <a:ext cx="8219256" cy="4857403"/>
          </a:xfrm>
        </p:spPr>
        <p:txBody>
          <a:bodyPr/>
          <a:lstStyle/>
          <a:p>
            <a:pPr algn="l" rtl="0"/>
            <a:r>
              <a:rPr lang="en-US" dirty="0" smtClean="0"/>
              <a:t>Economic hardships, better opportunities in Crusader Acre, </a:t>
            </a:r>
            <a:r>
              <a:rPr lang="en-US" dirty="0" err="1" smtClean="0"/>
              <a:t>Bilbays</a:t>
            </a:r>
            <a:r>
              <a:rPr lang="en-US" dirty="0" smtClean="0"/>
              <a:t>, Alexandria</a:t>
            </a:r>
          </a:p>
          <a:p>
            <a:pPr algn="l" rtl="0"/>
            <a:r>
              <a:rPr lang="en-US" dirty="0" smtClean="0"/>
              <a:t>Demolition of walls (1219)</a:t>
            </a:r>
          </a:p>
          <a:p>
            <a:pPr algn="l" rtl="0"/>
            <a:r>
              <a:rPr lang="en-US" dirty="0" smtClean="0"/>
              <a:t>Peace agreement between al-Malik al-</a:t>
            </a:r>
            <a:r>
              <a:rPr lang="en-US" dirty="0" err="1" smtClean="0"/>
              <a:t>Kamil</a:t>
            </a:r>
            <a:r>
              <a:rPr lang="en-US" dirty="0" smtClean="0"/>
              <a:t> and </a:t>
            </a:r>
            <a:r>
              <a:rPr lang="en-US" dirty="0" err="1" smtClean="0"/>
              <a:t>Frederich</a:t>
            </a:r>
            <a:r>
              <a:rPr lang="en-US" dirty="0" smtClean="0"/>
              <a:t> II (1229) and restoration of Jerusalem to the Crusaders</a:t>
            </a:r>
          </a:p>
          <a:p>
            <a:pPr algn="l" rtl="0"/>
            <a:r>
              <a:rPr lang="en-US" dirty="0" smtClean="0"/>
              <a:t>One Jewish dyer settles in the city</a:t>
            </a:r>
            <a:endParaRPr lang="he-IL" dirty="0"/>
          </a:p>
        </p:txBody>
      </p:sp>
    </p:spTree>
    <p:extLst>
      <p:ext uri="{BB962C8B-B14F-4D97-AF65-F5344CB8AC3E}">
        <p14:creationId xmlns:p14="http://schemas.microsoft.com/office/powerpoint/2010/main" val="4288100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0" y="260648"/>
            <a:ext cx="8388424" cy="1368152"/>
          </a:xfrm>
        </p:spPr>
        <p:txBody>
          <a:bodyPr>
            <a:normAutofit fontScale="90000"/>
          </a:bodyPr>
          <a:lstStyle/>
          <a:p>
            <a:r>
              <a:rPr lang="en-US" altLang="he-IL" dirty="0" smtClean="0"/>
              <a:t>“if I forget thee, Oh Jerusalem, may my right hand wither…”</a:t>
            </a:r>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586035"/>
            <a:ext cx="5947089" cy="522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655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Ramadan in Jerusalem</a:t>
            </a:r>
            <a:endParaRPr lang="he-IL" dirty="0"/>
          </a:p>
        </p:txBody>
      </p:sp>
      <p:sp>
        <p:nvSpPr>
          <p:cNvPr id="3" name="Subtitle 2"/>
          <p:cNvSpPr>
            <a:spLocks noGrp="1"/>
          </p:cNvSpPr>
          <p:nvPr>
            <p:ph type="subTitle" idx="1"/>
          </p:nvPr>
        </p:nvSpPr>
        <p:spPr/>
        <p:txBody>
          <a:bodyPr/>
          <a:lstStyle/>
          <a:p>
            <a:r>
              <a:rPr lang="en-US" dirty="0" smtClean="0"/>
              <a:t>Pictures taken in June 2015</a:t>
            </a:r>
            <a:endParaRPr lang="he-IL" dirty="0"/>
          </a:p>
        </p:txBody>
      </p:sp>
    </p:spTree>
    <p:extLst>
      <p:ext uri="{BB962C8B-B14F-4D97-AF65-F5344CB8AC3E}">
        <p14:creationId xmlns:p14="http://schemas.microsoft.com/office/powerpoint/2010/main" val="434251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i="1" dirty="0" err="1" smtClean="0"/>
              <a:t>Masharti</a:t>
            </a:r>
            <a:r>
              <a:rPr lang="en-US" dirty="0" smtClean="0"/>
              <a:t> – waking the people up for breakfast before dawn</a:t>
            </a:r>
            <a:endParaRPr lang="he-IL" dirty="0"/>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1772816"/>
            <a:ext cx="6713736" cy="4471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nlinetapp1\homedir\ahmadm\Desktop\לוגו הספרייה.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6416" y="188640"/>
            <a:ext cx="609600" cy="8350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11760" y="6488668"/>
            <a:ext cx="4137993" cy="369332"/>
          </a:xfrm>
          <a:prstGeom prst="rect">
            <a:avLst/>
          </a:prstGeom>
          <a:noFill/>
        </p:spPr>
        <p:txBody>
          <a:bodyPr vert="horz" wrap="square" rtlCol="1">
            <a:spAutoFit/>
          </a:bodyPr>
          <a:lstStyle/>
          <a:p>
            <a:r>
              <a:rPr lang="he-IL" dirty="0" smtClean="0">
                <a:solidFill>
                  <a:srgbClr val="FF0000"/>
                </a:solidFill>
              </a:rPr>
              <a:t>	אחמד מחמוד ומורן טל</a:t>
            </a:r>
            <a:endParaRPr lang="he-IL" dirty="0">
              <a:solidFill>
                <a:srgbClr val="FF0000"/>
              </a:solidFill>
            </a:endParaRPr>
          </a:p>
        </p:txBody>
      </p:sp>
    </p:spTree>
    <p:extLst>
      <p:ext uri="{BB962C8B-B14F-4D97-AF65-F5344CB8AC3E}">
        <p14:creationId xmlns:p14="http://schemas.microsoft.com/office/powerpoint/2010/main" val="1132721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Temple Mt / al-Haram al-Sharif / al-Aqsa Mosque</a:t>
            </a:r>
            <a:endParaRPr lang="he-IL" dirty="0"/>
          </a:p>
        </p:txBody>
      </p:sp>
      <p:sp>
        <p:nvSpPr>
          <p:cNvPr id="3" name="Content Placeholder 2"/>
          <p:cNvSpPr>
            <a:spLocks noGrp="1"/>
          </p:cNvSpPr>
          <p:nvPr>
            <p:ph idx="1"/>
          </p:nvPr>
        </p:nvSpPr>
        <p:spPr/>
        <p:txBody>
          <a:bodyPr/>
          <a:lstStyle/>
          <a:p>
            <a:endParaRPr lang="he-IL"/>
          </a:p>
        </p:txBody>
      </p:sp>
      <p:pic>
        <p:nvPicPr>
          <p:cNvPr id="7170" name="Picture 2" descr="http://www.jerusalem-love.co.il/wp-content/uploads/2012/11/har-habai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4297" y="1772816"/>
            <a:ext cx="6624736" cy="441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2401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Breaking the fast after sunset</a:t>
            </a:r>
            <a:r>
              <a:rPr lang="he-IL" dirty="0"/>
              <a:t/>
            </a:r>
            <a:br>
              <a:rPr lang="he-IL" dirty="0"/>
            </a:br>
            <a:endParaRPr lang="he-IL"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9712" y="1700808"/>
            <a:ext cx="5360077" cy="4260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nlinetapp1\homedir\ahmadm\Desktop\לוגו הספרייה.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6416" y="188640"/>
            <a:ext cx="609600" cy="8350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11760" y="6488668"/>
            <a:ext cx="4137993" cy="369332"/>
          </a:xfrm>
          <a:prstGeom prst="rect">
            <a:avLst/>
          </a:prstGeom>
          <a:noFill/>
        </p:spPr>
        <p:txBody>
          <a:bodyPr vert="horz" wrap="square" rtlCol="1">
            <a:spAutoFit/>
          </a:bodyPr>
          <a:lstStyle/>
          <a:p>
            <a:r>
              <a:rPr lang="he-IL" dirty="0" smtClean="0">
                <a:solidFill>
                  <a:srgbClr val="FF0000"/>
                </a:solidFill>
              </a:rPr>
              <a:t>	אחמד מחמוד ומורן טל</a:t>
            </a:r>
            <a:endParaRPr lang="he-IL" dirty="0">
              <a:solidFill>
                <a:srgbClr val="FF0000"/>
              </a:solidFill>
            </a:endParaRPr>
          </a:p>
        </p:txBody>
      </p:sp>
    </p:spTree>
    <p:extLst>
      <p:ext uri="{BB962C8B-B14F-4D97-AF65-F5344CB8AC3E}">
        <p14:creationId xmlns:p14="http://schemas.microsoft.com/office/powerpoint/2010/main" val="32093433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6600" dirty="0" smtClean="0"/>
              <a:t>Special sweets</a:t>
            </a:r>
            <a:endParaRPr lang="he-IL" sz="6600" dirty="0"/>
          </a:p>
        </p:txBody>
      </p:sp>
      <p:sp>
        <p:nvSpPr>
          <p:cNvPr id="4" name="TextBox 3"/>
          <p:cNvSpPr txBox="1"/>
          <p:nvPr/>
        </p:nvSpPr>
        <p:spPr>
          <a:xfrm>
            <a:off x="6372200" y="2192388"/>
            <a:ext cx="1871421" cy="1754326"/>
          </a:xfrm>
          <a:prstGeom prst="rect">
            <a:avLst/>
          </a:prstGeom>
          <a:noFill/>
        </p:spPr>
        <p:txBody>
          <a:bodyPr wrap="square" rtlCol="1">
            <a:spAutoFit/>
          </a:bodyPr>
          <a:lstStyle/>
          <a:p>
            <a:pPr marL="285750" indent="-285750">
              <a:buFont typeface="Arial" panose="020B0604020202020204" pitchFamily="34" charset="0"/>
              <a:buChar char="•"/>
            </a:pPr>
            <a:r>
              <a:rPr lang="he-IL" sz="2800" dirty="0" smtClean="0"/>
              <a:t>מאכלים וקינוחים מיוחדים</a:t>
            </a:r>
            <a:r>
              <a:rPr lang="he-IL" sz="3200" dirty="0" smtClean="0"/>
              <a:t> </a:t>
            </a:r>
          </a:p>
          <a:p>
            <a:pPr marL="285750" indent="-285750">
              <a:buFont typeface="Arial" panose="020B0604020202020204" pitchFamily="34" charset="0"/>
              <a:buChar char="•"/>
            </a:pPr>
            <a:endParaRPr lang="he-IL" sz="20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420888"/>
            <a:ext cx="5847249" cy="335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p:txBody>
          <a:bodyPr/>
          <a:lstStyle/>
          <a:p>
            <a:endParaRPr lang="he-IL" b="1" dirty="0" smtClean="0"/>
          </a:p>
        </p:txBody>
      </p:sp>
      <p:pic>
        <p:nvPicPr>
          <p:cNvPr id="6" name="Picture 2" descr="\\nlinetapp1\homedir\ahmadm\Desktop\לוגו הספרייה.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6416" y="188640"/>
            <a:ext cx="609600" cy="8350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11760" y="6488668"/>
            <a:ext cx="4137993" cy="369332"/>
          </a:xfrm>
          <a:prstGeom prst="rect">
            <a:avLst/>
          </a:prstGeom>
          <a:noFill/>
        </p:spPr>
        <p:txBody>
          <a:bodyPr vert="horz" wrap="square" rtlCol="1">
            <a:spAutoFit/>
          </a:bodyPr>
          <a:lstStyle/>
          <a:p>
            <a:r>
              <a:rPr lang="he-IL" dirty="0" smtClean="0">
                <a:solidFill>
                  <a:srgbClr val="FF0000"/>
                </a:solidFill>
              </a:rPr>
              <a:t>	אחמד מחמוד ומורן טל</a:t>
            </a:r>
            <a:endParaRPr lang="he-IL" dirty="0">
              <a:solidFill>
                <a:srgbClr val="FF0000"/>
              </a:solidFill>
            </a:endParaRPr>
          </a:p>
        </p:txBody>
      </p:sp>
    </p:spTree>
    <p:extLst>
      <p:ext uri="{BB962C8B-B14F-4D97-AF65-F5344CB8AC3E}">
        <p14:creationId xmlns:p14="http://schemas.microsoft.com/office/powerpoint/2010/main" val="15789261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692696"/>
            <a:ext cx="7756263" cy="980728"/>
          </a:xfrm>
        </p:spPr>
        <p:txBody>
          <a:bodyPr>
            <a:noAutofit/>
          </a:bodyPr>
          <a:lstStyle/>
          <a:p>
            <a:pPr marL="285750" indent="-285750"/>
            <a:r>
              <a:rPr lang="en-US" sz="4800" dirty="0" smtClean="0"/>
              <a:t>Nocturnal Prayers (</a:t>
            </a:r>
            <a:r>
              <a:rPr lang="en-US" sz="4800" i="1" dirty="0" err="1" smtClean="0"/>
              <a:t>tarawikh</a:t>
            </a:r>
            <a:r>
              <a:rPr lang="en-US" sz="4800" dirty="0" smtClean="0"/>
              <a:t>)</a:t>
            </a:r>
            <a:endParaRPr lang="he-IL" sz="6000" dirty="0"/>
          </a:p>
        </p:txBody>
      </p:sp>
      <p:sp>
        <p:nvSpPr>
          <p:cNvPr id="4" name="TextBox 3"/>
          <p:cNvSpPr txBox="1"/>
          <p:nvPr/>
        </p:nvSpPr>
        <p:spPr>
          <a:xfrm>
            <a:off x="5768963" y="1412776"/>
            <a:ext cx="3312368" cy="2862322"/>
          </a:xfrm>
          <a:prstGeom prst="rect">
            <a:avLst/>
          </a:prstGeom>
          <a:noFill/>
        </p:spPr>
        <p:txBody>
          <a:bodyPr wrap="square" rtlCol="1">
            <a:spAutoFit/>
          </a:bodyPr>
          <a:lstStyle/>
          <a:p>
            <a:pPr marL="285750" indent="-285750">
              <a:buFont typeface="Arial" panose="020B0604020202020204" pitchFamily="34" charset="0"/>
              <a:buChar char="•"/>
            </a:pPr>
            <a:r>
              <a:rPr lang="he-IL" dirty="0"/>
              <a:t> </a:t>
            </a:r>
            <a:endParaRPr lang="he-IL" dirty="0" smtClean="0"/>
          </a:p>
          <a:p>
            <a:pPr marL="285750" indent="-285750">
              <a:buFont typeface="Arial" panose="020B0604020202020204" pitchFamily="34" charset="0"/>
              <a:buChar char="•"/>
            </a:pPr>
            <a:endParaRPr lang="he-IL" dirty="0"/>
          </a:p>
          <a:p>
            <a:endParaRPr lang="he-IL" dirty="0" smtClean="0"/>
          </a:p>
          <a:p>
            <a:endParaRPr lang="he-IL" dirty="0"/>
          </a:p>
          <a:p>
            <a:endParaRPr lang="he-IL" dirty="0" smtClean="0"/>
          </a:p>
          <a:p>
            <a:endParaRPr lang="he-IL" dirty="0"/>
          </a:p>
          <a:p>
            <a:endParaRPr lang="he-IL" dirty="0" smtClean="0"/>
          </a:p>
          <a:p>
            <a:endParaRPr lang="he-IL" dirty="0"/>
          </a:p>
          <a:p>
            <a:endParaRPr lang="he-IL" dirty="0" smtClean="0"/>
          </a:p>
          <a:p>
            <a:endParaRPr lang="he-IL" dirty="0"/>
          </a:p>
        </p:txBody>
      </p:sp>
      <p:pic>
        <p:nvPicPr>
          <p:cNvPr id="2055"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932685"/>
            <a:ext cx="8669620" cy="4684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nlinetapp1\homedir\ahmadm\Desktop\לוגו הספרייה.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6416" y="188640"/>
            <a:ext cx="609600" cy="8350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11760" y="6453336"/>
            <a:ext cx="4137993" cy="369332"/>
          </a:xfrm>
          <a:prstGeom prst="rect">
            <a:avLst/>
          </a:prstGeom>
          <a:noFill/>
        </p:spPr>
        <p:txBody>
          <a:bodyPr vert="horz" wrap="square" rtlCol="1">
            <a:spAutoFit/>
          </a:bodyPr>
          <a:lstStyle/>
          <a:p>
            <a:r>
              <a:rPr lang="he-IL" dirty="0" smtClean="0">
                <a:solidFill>
                  <a:srgbClr val="FF0000"/>
                </a:solidFill>
              </a:rPr>
              <a:t>	אחמד מחמוד ומורן טל</a:t>
            </a:r>
            <a:endParaRPr lang="he-IL" dirty="0">
              <a:solidFill>
                <a:srgbClr val="FF0000"/>
              </a:solidFill>
            </a:endParaRPr>
          </a:p>
        </p:txBody>
      </p:sp>
    </p:spTree>
    <p:extLst>
      <p:ext uri="{BB962C8B-B14F-4D97-AF65-F5344CB8AC3E}">
        <p14:creationId xmlns:p14="http://schemas.microsoft.com/office/powerpoint/2010/main" val="2301286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4094399"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94132" y="692696"/>
            <a:ext cx="4392488" cy="1938992"/>
          </a:xfrm>
          <a:prstGeom prst="rect">
            <a:avLst/>
          </a:prstGeom>
          <a:noFill/>
        </p:spPr>
        <p:txBody>
          <a:bodyPr wrap="square" rtlCol="1">
            <a:spAutoFit/>
          </a:bodyPr>
          <a:lstStyle/>
          <a:p>
            <a:pPr algn="l" rtl="0"/>
            <a:r>
              <a:rPr lang="en-US" sz="6000" dirty="0" smtClean="0"/>
              <a:t>Sufi Performance</a:t>
            </a:r>
            <a:endParaRPr lang="he-IL" sz="6000" dirty="0"/>
          </a:p>
        </p:txBody>
      </p:sp>
      <p:pic>
        <p:nvPicPr>
          <p:cNvPr id="6" name="Picture 2" descr="\\nlinetapp1\homedir\ahmadm\Desktop\לוגו הספרייה.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6416" y="188640"/>
            <a:ext cx="609600" cy="8350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11760" y="6488668"/>
            <a:ext cx="4137993" cy="369332"/>
          </a:xfrm>
          <a:prstGeom prst="rect">
            <a:avLst/>
          </a:prstGeom>
          <a:noFill/>
        </p:spPr>
        <p:txBody>
          <a:bodyPr vert="horz" wrap="square" rtlCol="1">
            <a:spAutoFit/>
          </a:bodyPr>
          <a:lstStyle/>
          <a:p>
            <a:r>
              <a:rPr lang="he-IL" dirty="0" smtClean="0">
                <a:solidFill>
                  <a:srgbClr val="FF0000"/>
                </a:solidFill>
              </a:rPr>
              <a:t>	אחמד מחמוד ומורן טל</a:t>
            </a:r>
            <a:endParaRPr lang="he-IL" dirty="0">
              <a:solidFill>
                <a:srgbClr val="FF0000"/>
              </a:solidFill>
            </a:endParaRPr>
          </a:p>
        </p:txBody>
      </p:sp>
    </p:spTree>
    <p:extLst>
      <p:ext uri="{BB962C8B-B14F-4D97-AF65-F5344CB8AC3E}">
        <p14:creationId xmlns:p14="http://schemas.microsoft.com/office/powerpoint/2010/main" val="9093187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Night of Ramadan</a:t>
            </a: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2276872"/>
            <a:ext cx="5459299"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9552" y="2291592"/>
            <a:ext cx="2281054"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nlinetapp1\homedir\ahmadm\Desktop\לוגו הספרייה.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6416" y="188640"/>
            <a:ext cx="609600" cy="8350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11760" y="6488668"/>
            <a:ext cx="4137993" cy="369332"/>
          </a:xfrm>
          <a:prstGeom prst="rect">
            <a:avLst/>
          </a:prstGeom>
          <a:noFill/>
        </p:spPr>
        <p:txBody>
          <a:bodyPr vert="horz" wrap="square" rtlCol="1">
            <a:spAutoFit/>
          </a:bodyPr>
          <a:lstStyle/>
          <a:p>
            <a:r>
              <a:rPr lang="he-IL" dirty="0" smtClean="0">
                <a:solidFill>
                  <a:srgbClr val="FF0000"/>
                </a:solidFill>
              </a:rPr>
              <a:t>	אחמד מחמוד ומורן טל</a:t>
            </a:r>
            <a:endParaRPr lang="he-IL" dirty="0">
              <a:solidFill>
                <a:srgbClr val="FF0000"/>
              </a:solidFill>
            </a:endParaRPr>
          </a:p>
        </p:txBody>
      </p:sp>
    </p:spTree>
    <p:extLst>
      <p:ext uri="{BB962C8B-B14F-4D97-AF65-F5344CB8AC3E}">
        <p14:creationId xmlns:p14="http://schemas.microsoft.com/office/powerpoint/2010/main" val="33667624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611560" y="630821"/>
            <a:ext cx="4038600" cy="42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4887416" y="2996952"/>
            <a:ext cx="4038600" cy="32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nlinetapp1\homedir\ahmadm\Desktop\לוגו הספרייה.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6416" y="188640"/>
            <a:ext cx="609600" cy="8350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11760" y="6488668"/>
            <a:ext cx="4137993" cy="369332"/>
          </a:xfrm>
          <a:prstGeom prst="rect">
            <a:avLst/>
          </a:prstGeom>
          <a:noFill/>
        </p:spPr>
        <p:txBody>
          <a:bodyPr vert="horz" wrap="square" rtlCol="1">
            <a:spAutoFit/>
          </a:bodyPr>
          <a:lstStyle/>
          <a:p>
            <a:r>
              <a:rPr lang="he-IL" dirty="0" smtClean="0">
                <a:solidFill>
                  <a:srgbClr val="FF0000"/>
                </a:solidFill>
              </a:rPr>
              <a:t>	אחמד מחמוד ומורן טל</a:t>
            </a:r>
            <a:endParaRPr lang="he-IL" dirty="0">
              <a:solidFill>
                <a:srgbClr val="FF0000"/>
              </a:solidFill>
            </a:endParaRPr>
          </a:p>
        </p:txBody>
      </p:sp>
    </p:spTree>
    <p:extLst>
      <p:ext uri="{BB962C8B-B14F-4D97-AF65-F5344CB8AC3E}">
        <p14:creationId xmlns:p14="http://schemas.microsoft.com/office/powerpoint/2010/main" val="7236713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Pilgrims </a:t>
            </a:r>
            <a:r>
              <a:rPr lang="en-US" dirty="0"/>
              <a:t>of all denominations</a:t>
            </a:r>
            <a:br>
              <a:rPr lang="en-US" dirty="0"/>
            </a:br>
            <a:endParaRPr lang="he-IL" dirty="0"/>
          </a:p>
        </p:txBody>
      </p:sp>
      <p:sp>
        <p:nvSpPr>
          <p:cNvPr id="3" name="Content Placeholder 2"/>
          <p:cNvSpPr>
            <a:spLocks noGrp="1"/>
          </p:cNvSpPr>
          <p:nvPr>
            <p:ph idx="1"/>
          </p:nvPr>
        </p:nvSpPr>
        <p:spPr>
          <a:xfrm>
            <a:off x="457200" y="1052736"/>
            <a:ext cx="8291264" cy="5472608"/>
          </a:xfrm>
        </p:spPr>
        <p:txBody>
          <a:bodyPr>
            <a:normAutofit lnSpcReduction="10000"/>
          </a:bodyPr>
          <a:lstStyle/>
          <a:p>
            <a:pPr algn="l" rtl="0"/>
            <a:r>
              <a:rPr lang="en-US" dirty="0" smtClean="0">
                <a:solidFill>
                  <a:srgbClr val="00B050"/>
                </a:solidFill>
              </a:rPr>
              <a:t>Nasir </a:t>
            </a:r>
            <a:r>
              <a:rPr lang="en-US" dirty="0" err="1" smtClean="0">
                <a:solidFill>
                  <a:srgbClr val="00B050"/>
                </a:solidFill>
              </a:rPr>
              <a:t>Khosraw</a:t>
            </a:r>
            <a:r>
              <a:rPr lang="en-US" dirty="0" smtClean="0">
                <a:solidFill>
                  <a:srgbClr val="00B050"/>
                </a:solidFill>
              </a:rPr>
              <a:t> </a:t>
            </a:r>
            <a:r>
              <a:rPr lang="en-US" dirty="0" smtClean="0"/>
              <a:t>(1046): “20,000 each </a:t>
            </a:r>
            <a:r>
              <a:rPr lang="en-US" dirty="0"/>
              <a:t>year</a:t>
            </a:r>
            <a:r>
              <a:rPr lang="en-US" dirty="0" smtClean="0"/>
              <a:t>.”</a:t>
            </a:r>
          </a:p>
          <a:p>
            <a:pPr algn="l" rtl="0"/>
            <a:r>
              <a:rPr lang="en-US" dirty="0" err="1" smtClean="0">
                <a:solidFill>
                  <a:schemeClr val="accent2"/>
                </a:solidFill>
              </a:rPr>
              <a:t>Rodulfus</a:t>
            </a:r>
            <a:r>
              <a:rPr lang="en-US" dirty="0" smtClean="0">
                <a:solidFill>
                  <a:schemeClr val="accent2"/>
                </a:solidFill>
              </a:rPr>
              <a:t> </a:t>
            </a:r>
            <a:r>
              <a:rPr lang="en-US" dirty="0" err="1">
                <a:solidFill>
                  <a:schemeClr val="accent2"/>
                </a:solidFill>
              </a:rPr>
              <a:t>Glaber</a:t>
            </a:r>
            <a:r>
              <a:rPr lang="en-US" dirty="0">
                <a:solidFill>
                  <a:schemeClr val="accent2"/>
                </a:solidFill>
              </a:rPr>
              <a:t> </a:t>
            </a:r>
            <a:r>
              <a:rPr lang="en-US" dirty="0" smtClean="0">
                <a:solidFill>
                  <a:schemeClr val="accent2"/>
                </a:solidFill>
              </a:rPr>
              <a:t>of Burgundy </a:t>
            </a:r>
            <a:r>
              <a:rPr lang="en-US" dirty="0" smtClean="0"/>
              <a:t>(980-1046): </a:t>
            </a:r>
            <a:r>
              <a:rPr lang="en-US" dirty="0"/>
              <a:t>"an innumerable multitude of people from the whole world…finally, and this was something which had never happened before, numerous women, noble and </a:t>
            </a:r>
            <a:r>
              <a:rPr lang="en-US" dirty="0" smtClean="0"/>
              <a:t>poor.“</a:t>
            </a:r>
          </a:p>
          <a:p>
            <a:pPr algn="l" rtl="0"/>
            <a:r>
              <a:rPr lang="en-US" dirty="0" err="1">
                <a:solidFill>
                  <a:srgbClr val="0070C0"/>
                </a:solidFill>
              </a:rPr>
              <a:t>Gaon</a:t>
            </a:r>
            <a:r>
              <a:rPr lang="en-US" dirty="0">
                <a:solidFill>
                  <a:srgbClr val="0070C0"/>
                </a:solidFill>
              </a:rPr>
              <a:t> Elijah b. </a:t>
            </a:r>
            <a:r>
              <a:rPr lang="en-US" dirty="0" err="1" smtClean="0">
                <a:solidFill>
                  <a:srgbClr val="0070C0"/>
                </a:solidFill>
              </a:rPr>
              <a:t>Shlomoh</a:t>
            </a:r>
            <a:r>
              <a:rPr lang="en-US" dirty="0" smtClean="0">
                <a:solidFill>
                  <a:srgbClr val="0070C0"/>
                </a:solidFill>
              </a:rPr>
              <a:t> </a:t>
            </a:r>
            <a:r>
              <a:rPr lang="en-US" dirty="0" smtClean="0"/>
              <a:t>(1057): “on </a:t>
            </a:r>
            <a:r>
              <a:rPr lang="en-US" dirty="0"/>
              <a:t>Mount </a:t>
            </a:r>
            <a:r>
              <a:rPr lang="en-US" dirty="0" smtClean="0"/>
              <a:t>Olives… </a:t>
            </a:r>
            <a:r>
              <a:rPr lang="en-US" dirty="0"/>
              <a:t>all our brethren, the house of Israel, assemble on the month of </a:t>
            </a:r>
            <a:r>
              <a:rPr lang="en-US" dirty="0" err="1" smtClean="0"/>
              <a:t>Tishrei</a:t>
            </a:r>
            <a:r>
              <a:rPr lang="en-US" dirty="0" smtClean="0"/>
              <a:t> </a:t>
            </a:r>
            <a:r>
              <a:rPr lang="en-US" dirty="0"/>
              <a:t>to pray in front of the stones of Jerusalem and to kiss its earth, </a:t>
            </a:r>
            <a:r>
              <a:rPr lang="en-US" dirty="0" smtClean="0"/>
              <a:t>and </a:t>
            </a:r>
            <a:r>
              <a:rPr lang="en-US" dirty="0"/>
              <a:t>circumambulate its </a:t>
            </a:r>
            <a:r>
              <a:rPr lang="en-US" dirty="0" smtClean="0"/>
              <a:t>gates.”</a:t>
            </a:r>
            <a:endParaRPr lang="he-IL" dirty="0"/>
          </a:p>
        </p:txBody>
      </p:sp>
    </p:spTree>
    <p:extLst>
      <p:ext uri="{BB962C8B-B14F-4D97-AF65-F5344CB8AC3E}">
        <p14:creationId xmlns:p14="http://schemas.microsoft.com/office/powerpoint/2010/main" val="3807085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 the footsteps of Jesus</a:t>
            </a:r>
            <a:endParaRPr lang="he-IL" dirty="0"/>
          </a:p>
        </p:txBody>
      </p:sp>
      <p:sp>
        <p:nvSpPr>
          <p:cNvPr id="3" name="Content Placeholder 2"/>
          <p:cNvSpPr>
            <a:spLocks noGrp="1"/>
          </p:cNvSpPr>
          <p:nvPr>
            <p:ph idx="1"/>
          </p:nvPr>
        </p:nvSpPr>
        <p:spPr/>
        <p:txBody>
          <a:bodyPr/>
          <a:lstStyle/>
          <a:p>
            <a:endParaRPr lang="he-IL"/>
          </a:p>
        </p:txBody>
      </p:sp>
      <p:pic>
        <p:nvPicPr>
          <p:cNvPr id="4098" name="Picture 2" descr="http://photour.co.il/loadedFiles/dkalim2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00808"/>
            <a:ext cx="7446186" cy="418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848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4" y="91336"/>
            <a:ext cx="8670925"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half" idx="4294967295"/>
          </p:nvPr>
        </p:nvSpPr>
        <p:spPr>
          <a:xfrm>
            <a:off x="3195638" y="6126163"/>
            <a:ext cx="5948362" cy="615950"/>
          </a:xfrm>
        </p:spPr>
        <p:txBody>
          <a:bodyPr>
            <a:normAutofit/>
          </a:bodyPr>
          <a:lstStyle/>
          <a:p>
            <a:r>
              <a:rPr lang="en-US" sz="2800" dirty="0" smtClean="0"/>
              <a:t>To cry…</a:t>
            </a:r>
            <a:endParaRPr lang="he-IL" sz="2800" dirty="0"/>
          </a:p>
        </p:txBody>
      </p:sp>
    </p:spTree>
    <p:extLst>
      <p:ext uri="{BB962C8B-B14F-4D97-AF65-F5344CB8AC3E}">
        <p14:creationId xmlns:p14="http://schemas.microsoft.com/office/powerpoint/2010/main" val="3381231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4509120"/>
            <a:ext cx="6884168" cy="1008112"/>
          </a:xfrm>
        </p:spPr>
        <p:txBody>
          <a:bodyPr>
            <a:noAutofit/>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Or to die…</a:t>
            </a:r>
            <a:br>
              <a:rPr lang="en-US" dirty="0" smtClean="0"/>
            </a:br>
            <a:endParaRPr lang="he-IL" dirty="0"/>
          </a:p>
        </p:txBody>
      </p:sp>
      <p:sp>
        <p:nvSpPr>
          <p:cNvPr id="5" name="Picture Placeholder 4"/>
          <p:cNvSpPr>
            <a:spLocks noGrp="1"/>
          </p:cNvSpPr>
          <p:nvPr>
            <p:ph type="pic" idx="1"/>
          </p:nvPr>
        </p:nvSpPr>
        <p:spPr/>
      </p:sp>
      <p:sp>
        <p:nvSpPr>
          <p:cNvPr id="6" name="Text Placeholder 5"/>
          <p:cNvSpPr>
            <a:spLocks noGrp="1"/>
          </p:cNvSpPr>
          <p:nvPr>
            <p:ph type="body" sz="half" idx="2"/>
          </p:nvPr>
        </p:nvSpPr>
        <p:spPr>
          <a:xfrm>
            <a:off x="755576" y="5367338"/>
            <a:ext cx="6523112" cy="804862"/>
          </a:xfrm>
        </p:spPr>
        <p:txBody>
          <a:bodyPr>
            <a:noAutofit/>
          </a:bodyPr>
          <a:lstStyle/>
          <a:p>
            <a:r>
              <a:rPr lang="en-US" altLang="he-IL" sz="2800" dirty="0"/>
              <a:t>Muslim cemetery, vicinity of Golden Gate </a:t>
            </a:r>
            <a:endParaRPr lang="he-IL" sz="2800" dirty="0"/>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92696"/>
            <a:ext cx="8551863"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2387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2333</TotalTime>
  <Words>2142</Words>
  <Application>Microsoft Office PowerPoint</Application>
  <PresentationFormat>On-screen Show (4:3)</PresentationFormat>
  <Paragraphs>203</Paragraphs>
  <Slides>55</Slides>
  <Notes>35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Contested Space: Jerusalem during the Crusades and Counter-Crusades</vt:lpstr>
      <vt:lpstr> Contested Space/ Shared Space?</vt:lpstr>
      <vt:lpstr>Shared/Contested Heritage</vt:lpstr>
      <vt:lpstr>Jerusalem and the Middle East on the Eve of the Crusades</vt:lpstr>
      <vt:lpstr>Temple Mt / al-Haram al-Sharif / al-Aqsa Mosque</vt:lpstr>
      <vt:lpstr>Pilgrims of all denominations </vt:lpstr>
      <vt:lpstr>In the footsteps of Jesus</vt:lpstr>
      <vt:lpstr>PowerPoint Presentation</vt:lpstr>
      <vt:lpstr>          Or to die… </vt:lpstr>
      <vt:lpstr>Christian Pilgrims (humiliated) in front of the   Holy Sepulcher  Ms Fr 2810 fol.274</vt:lpstr>
      <vt:lpstr>Pilgrimage in arms? First Four Crusades (1096-1204); Kingdom in 1135</vt:lpstr>
      <vt:lpstr>PowerPoint Presentation</vt:lpstr>
      <vt:lpstr>Basic Chronology: 88+10 years of Latin Rule</vt:lpstr>
      <vt:lpstr>Capital of The Latin Kingdom of Jerusalem</vt:lpstr>
      <vt:lpstr>PowerPoint Presentation</vt:lpstr>
      <vt:lpstr>   Pope Benedict XVI greeted by Greek Orthodox Patriarch Theofilos III, Jerusalem, May 2009.  Authentic portrayal of friendly relations?  </vt:lpstr>
      <vt:lpstr>CRUSADER PERIOD COINS ISSUED IN JERUSALEM WITH THE SYMBOLS OF THE CITY RIGHT: THE HOLY SEPULCHER; LEFT: TEMPLE MOUNT; CENTER: THE JERUSALEM CITADEL</vt:lpstr>
      <vt:lpstr>Sanctity and Liturgy</vt:lpstr>
      <vt:lpstr>Holy Sepulcher: site of the crucifixion, anointing, and burial</vt:lpstr>
      <vt:lpstr>1149</vt:lpstr>
      <vt:lpstr>Chapel of the Ascension (Mt. of Olives)</vt:lpstr>
      <vt:lpstr>Templum Domini (Augustinian church); Templum Salomonis (headquarters of Templars); stables</vt:lpstr>
      <vt:lpstr>Military Architecture: Belvoir Castle (1149)</vt:lpstr>
      <vt:lpstr>Crusader castles, towns, villages, farm-houses and churches (Ronnie Ellenblum)</vt:lpstr>
      <vt:lpstr>PowerPoint Presentation</vt:lpstr>
      <vt:lpstr>“Ula al-Qiblatayn, thani al-Masjidayn, thalith al-Haramayn”</vt:lpstr>
      <vt:lpstr>PowerPoint Presentation</vt:lpstr>
      <vt:lpstr>The Night Journey (17: 1)</vt:lpstr>
      <vt:lpstr>Night Journey of the Prophet fourteenth century Timurid miniature))</vt:lpstr>
      <vt:lpstr>Outer Inscription (renewed)</vt:lpstr>
      <vt:lpstr>Ayyubid Period</vt:lpstr>
      <vt:lpstr>PowerPoint Presentation</vt:lpstr>
      <vt:lpstr>Saladin (Damascus 1992) "Jerusalem’s Liberation” in three languages</vt:lpstr>
      <vt:lpstr>Ayyubid Building Projects</vt:lpstr>
      <vt:lpstr>Interior of Dome of the Rock</vt:lpstr>
      <vt:lpstr>Interior of al-Aqsa</vt:lpstr>
      <vt:lpstr>Al-Aqsa, Ayyubid facade</vt:lpstr>
      <vt:lpstr>Nur al-Din’s minbar</vt:lpstr>
      <vt:lpstr>Dome of the Acension (Qubbat al-Mi`raj)</vt:lpstr>
      <vt:lpstr>Qubbat al-Silsila/ St. James CHapel</vt:lpstr>
      <vt:lpstr>Al-Madrasa al-Nahawiyya, 1208 (“Grammar school”)</vt:lpstr>
      <vt:lpstr>Santa Anna / al-Madrasa al-Salahiyya (1192)</vt:lpstr>
      <vt:lpstr>Al-Khanqah al-Salahiyya (Patriarch’s Palace turned in Sufi lodge)</vt:lpstr>
      <vt:lpstr>Jewish resettlement 1187-1219 (1229)</vt:lpstr>
      <vt:lpstr>PowerPoint Presentation</vt:lpstr>
      <vt:lpstr>Re-abandonment</vt:lpstr>
      <vt:lpstr>“if I forget thee, Oh Jerusalem, may my right hand wither…”</vt:lpstr>
      <vt:lpstr>Ramadan in Jerusalem</vt:lpstr>
      <vt:lpstr>Masharti – waking the people up for breakfast before dawn</vt:lpstr>
      <vt:lpstr>Breaking the fast after sunset </vt:lpstr>
      <vt:lpstr>Special sweets</vt:lpstr>
      <vt:lpstr>Nocturnal Prayers (tarawikh)</vt:lpstr>
      <vt:lpstr>PowerPoint Presentation</vt:lpstr>
      <vt:lpstr>Night of Ramadan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Jerusalem during the Crusading Period</dc:title>
  <dc:creator>user</dc:creator>
  <cp:lastModifiedBy>user</cp:lastModifiedBy>
  <cp:revision>80</cp:revision>
  <dcterms:created xsi:type="dcterms:W3CDTF">2016-05-31T13:48:10Z</dcterms:created>
  <dcterms:modified xsi:type="dcterms:W3CDTF">2016-06-23T10:58:41Z</dcterms:modified>
</cp:coreProperties>
</file>